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3"/>
    <p:restoredTop sz="94712"/>
  </p:normalViewPr>
  <p:slideViewPr>
    <p:cSldViewPr snapToGrid="0" snapToObjects="1">
      <p:cViewPr varScale="1">
        <p:scale>
          <a:sx n="97" d="100"/>
          <a:sy n="97" d="100"/>
        </p:scale>
        <p:origin x="232" y="1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de-DE"/>
              <a:t>Mastertitelformat bearbeiten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
Zweite Ebene
Dritte Ebene
Vierte Ebene
Fünfte Ebene</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
Zweite Ebene
Dritte Ebene
Vierte Ebene
Fünfte Ebene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de-DE"/>
              <a:t>Mastertitelformat bearbeiten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
Zweite Ebene
Dritte Ebene
Vierte Ebene
Fünfte Ebene</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de-DE"/>
              <a:t>Mastertitelformat bearbeiten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
Zweite Ebene
Dritte Ebene
Vierte Ebene
Fünfte Ebene</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2/8/22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2/8/22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92219B-6D66-8044-A875-294235B93284}"/>
              </a:ext>
            </a:extLst>
          </p:cNvPr>
          <p:cNvSpPr>
            <a:spLocks noGrp="1"/>
          </p:cNvSpPr>
          <p:nvPr>
            <p:ph type="ctrTitle"/>
          </p:nvPr>
        </p:nvSpPr>
        <p:spPr/>
        <p:txBody>
          <a:bodyPr/>
          <a:lstStyle/>
          <a:p>
            <a:r>
              <a:rPr lang="de-DE" dirty="0"/>
              <a:t>Groß- und Kleinschreibung</a:t>
            </a:r>
          </a:p>
        </p:txBody>
      </p:sp>
      <p:sp>
        <p:nvSpPr>
          <p:cNvPr id="3" name="Untertitel 2">
            <a:extLst>
              <a:ext uri="{FF2B5EF4-FFF2-40B4-BE49-F238E27FC236}">
                <a16:creationId xmlns:a16="http://schemas.microsoft.com/office/drawing/2014/main" id="{BEAE1307-6F8E-A242-AB55-BD30ADDA4E82}"/>
              </a:ext>
            </a:extLst>
          </p:cNvPr>
          <p:cNvSpPr>
            <a:spLocks noGrp="1"/>
          </p:cNvSpPr>
          <p:nvPr>
            <p:ph type="subTitle" idx="1"/>
          </p:nvPr>
        </p:nvSpPr>
        <p:spPr/>
        <p:txBody>
          <a:bodyPr/>
          <a:lstStyle/>
          <a:p>
            <a:r>
              <a:rPr lang="de-DE" dirty="0"/>
              <a:t>Lern-Fair Kurs Micaela </a:t>
            </a:r>
            <a:r>
              <a:rPr lang="de-DE" dirty="0" err="1"/>
              <a:t>Grohé</a:t>
            </a:r>
            <a:endParaRPr lang="de-DE" dirty="0"/>
          </a:p>
        </p:txBody>
      </p:sp>
    </p:spTree>
    <p:extLst>
      <p:ext uri="{BB962C8B-B14F-4D97-AF65-F5344CB8AC3E}">
        <p14:creationId xmlns:p14="http://schemas.microsoft.com/office/powerpoint/2010/main" val="262482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860904-9A73-4A4B-ACA1-132815935B96}"/>
              </a:ext>
            </a:extLst>
          </p:cNvPr>
          <p:cNvSpPr>
            <a:spLocks noGrp="1"/>
          </p:cNvSpPr>
          <p:nvPr>
            <p:ph type="title"/>
          </p:nvPr>
        </p:nvSpPr>
        <p:spPr/>
        <p:txBody>
          <a:bodyPr/>
          <a:lstStyle/>
          <a:p>
            <a:r>
              <a:rPr lang="de-DE" dirty="0"/>
              <a:t>Lösung Ü3</a:t>
            </a:r>
          </a:p>
        </p:txBody>
      </p:sp>
      <p:sp>
        <p:nvSpPr>
          <p:cNvPr id="3" name="Inhaltsplatzhalter 2">
            <a:extLst>
              <a:ext uri="{FF2B5EF4-FFF2-40B4-BE49-F238E27FC236}">
                <a16:creationId xmlns:a16="http://schemas.microsoft.com/office/drawing/2014/main" id="{782D3915-3838-DB40-866C-B5B139807FAA}"/>
              </a:ext>
            </a:extLst>
          </p:cNvPr>
          <p:cNvSpPr>
            <a:spLocks noGrp="1"/>
          </p:cNvSpPr>
          <p:nvPr>
            <p:ph idx="1"/>
          </p:nvPr>
        </p:nvSpPr>
        <p:spPr>
          <a:xfrm>
            <a:off x="4266833" y="864108"/>
            <a:ext cx="7315200" cy="5120640"/>
          </a:xfrm>
        </p:spPr>
        <p:txBody>
          <a:bodyPr/>
          <a:lstStyle/>
          <a:p>
            <a:pPr marL="0" indent="0">
              <a:buNone/>
            </a:pPr>
            <a:r>
              <a:rPr lang="de-DE"/>
              <a:t>Finde die Nomen und die nominalisierten Verben und Adjektive.</a:t>
            </a:r>
          </a:p>
          <a:p>
            <a:pPr marL="457200" indent="-457200">
              <a:buFont typeface="+mj-lt"/>
              <a:buAutoNum type="arabicPeriod"/>
            </a:pPr>
            <a:r>
              <a:rPr lang="de-DE">
                <a:solidFill>
                  <a:srgbClr val="FF0000"/>
                </a:solidFill>
              </a:rPr>
              <a:t>I</a:t>
            </a:r>
            <a:r>
              <a:rPr lang="de-DE"/>
              <a:t>m </a:t>
            </a:r>
            <a:r>
              <a:rPr lang="de-DE">
                <a:solidFill>
                  <a:srgbClr val="FF0000"/>
                </a:solidFill>
              </a:rPr>
              <a:t>Vordergrund</a:t>
            </a:r>
            <a:r>
              <a:rPr lang="de-DE"/>
              <a:t> stehen nicht </a:t>
            </a:r>
            <a:r>
              <a:rPr lang="de-DE">
                <a:solidFill>
                  <a:srgbClr val="FF0000"/>
                </a:solidFill>
              </a:rPr>
              <a:t>Vergeltung</a:t>
            </a:r>
            <a:r>
              <a:rPr lang="de-DE"/>
              <a:t> und </a:t>
            </a:r>
            <a:r>
              <a:rPr lang="de-DE">
                <a:solidFill>
                  <a:srgbClr val="FF0000"/>
                </a:solidFill>
              </a:rPr>
              <a:t>Bosheit</a:t>
            </a:r>
            <a:r>
              <a:rPr lang="de-DE"/>
              <a:t>, sondern das </a:t>
            </a:r>
            <a:r>
              <a:rPr lang="de-DE" u="sng">
                <a:solidFill>
                  <a:srgbClr val="FF0000"/>
                </a:solidFill>
              </a:rPr>
              <a:t>Bemühen</a:t>
            </a:r>
            <a:r>
              <a:rPr lang="de-DE"/>
              <a:t> um </a:t>
            </a:r>
            <a:r>
              <a:rPr lang="de-DE">
                <a:solidFill>
                  <a:srgbClr val="FF0000"/>
                </a:solidFill>
              </a:rPr>
              <a:t>Kooperation</a:t>
            </a:r>
            <a:r>
              <a:rPr lang="de-DE"/>
              <a:t> und </a:t>
            </a:r>
            <a:r>
              <a:rPr lang="de-DE">
                <a:solidFill>
                  <a:srgbClr val="FF0000"/>
                </a:solidFill>
              </a:rPr>
              <a:t>Zuverlässigkeit</a:t>
            </a:r>
            <a:r>
              <a:rPr lang="de-DE"/>
              <a:t>.</a:t>
            </a:r>
          </a:p>
          <a:p>
            <a:pPr marL="457200" indent="-457200">
              <a:buFont typeface="+mj-lt"/>
              <a:buAutoNum type="arabicPeriod"/>
            </a:pPr>
            <a:r>
              <a:rPr lang="de-DE">
                <a:solidFill>
                  <a:srgbClr val="FF0000"/>
                </a:solidFill>
              </a:rPr>
              <a:t>Grippe</a:t>
            </a:r>
            <a:r>
              <a:rPr lang="de-DE"/>
              <a:t> kann man manchmal schondurch ein mit </a:t>
            </a:r>
            <a:r>
              <a:rPr lang="de-DE">
                <a:solidFill>
                  <a:srgbClr val="FF0000"/>
                </a:solidFill>
              </a:rPr>
              <a:t>Hilfe</a:t>
            </a:r>
            <a:r>
              <a:rPr lang="de-DE"/>
              <a:t> von heißem </a:t>
            </a:r>
            <a:r>
              <a:rPr lang="de-DE">
                <a:solidFill>
                  <a:srgbClr val="FF0000"/>
                </a:solidFill>
              </a:rPr>
              <a:t>Tee</a:t>
            </a:r>
            <a:r>
              <a:rPr lang="de-DE"/>
              <a:t> erzeugtes </a:t>
            </a:r>
            <a:r>
              <a:rPr lang="de-DE" u="sng">
                <a:solidFill>
                  <a:srgbClr val="FF0000"/>
                </a:solidFill>
              </a:rPr>
              <a:t>Schwitzen</a:t>
            </a:r>
            <a:r>
              <a:rPr lang="de-DE"/>
              <a:t> vertreiben. </a:t>
            </a:r>
          </a:p>
          <a:p>
            <a:pPr marL="457200" indent="-457200">
              <a:buFont typeface="+mj-lt"/>
              <a:buAutoNum type="arabicPeriod"/>
            </a:pPr>
            <a:r>
              <a:rPr lang="de-DE">
                <a:solidFill>
                  <a:srgbClr val="FF0000"/>
                </a:solidFill>
              </a:rPr>
              <a:t>D</a:t>
            </a:r>
            <a:r>
              <a:rPr lang="de-DE"/>
              <a:t>as </a:t>
            </a:r>
            <a:r>
              <a:rPr lang="de-DE" u="sng">
                <a:solidFill>
                  <a:srgbClr val="FF0000"/>
                </a:solidFill>
              </a:rPr>
              <a:t>Schönste</a:t>
            </a:r>
            <a:r>
              <a:rPr lang="de-DE"/>
              <a:t> an unserem </a:t>
            </a:r>
            <a:r>
              <a:rPr lang="de-DE">
                <a:solidFill>
                  <a:srgbClr val="FF0000"/>
                </a:solidFill>
              </a:rPr>
              <a:t>Ausflug</a:t>
            </a:r>
            <a:r>
              <a:rPr lang="de-DE"/>
              <a:t> war der </a:t>
            </a:r>
            <a:r>
              <a:rPr lang="de-DE">
                <a:solidFill>
                  <a:srgbClr val="FF0000"/>
                </a:solidFill>
              </a:rPr>
              <a:t>Blick</a:t>
            </a:r>
            <a:r>
              <a:rPr lang="de-DE"/>
              <a:t> über die </a:t>
            </a:r>
            <a:r>
              <a:rPr lang="de-DE">
                <a:solidFill>
                  <a:srgbClr val="FF0000"/>
                </a:solidFill>
              </a:rPr>
              <a:t>Gipfel</a:t>
            </a:r>
            <a:r>
              <a:rPr lang="de-DE"/>
              <a:t>.</a:t>
            </a:r>
          </a:p>
          <a:p>
            <a:endParaRPr lang="de-DE"/>
          </a:p>
        </p:txBody>
      </p:sp>
    </p:spTree>
    <p:extLst>
      <p:ext uri="{BB962C8B-B14F-4D97-AF65-F5344CB8AC3E}">
        <p14:creationId xmlns:p14="http://schemas.microsoft.com/office/powerpoint/2010/main" val="282315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6DB22F-AB36-D54A-970E-70F3032A4B42}"/>
              </a:ext>
            </a:extLst>
          </p:cNvPr>
          <p:cNvSpPr>
            <a:spLocks noGrp="1"/>
          </p:cNvSpPr>
          <p:nvPr>
            <p:ph type="title"/>
          </p:nvPr>
        </p:nvSpPr>
        <p:spPr/>
        <p:txBody>
          <a:bodyPr/>
          <a:lstStyle/>
          <a:p>
            <a:r>
              <a:rPr lang="de-DE"/>
              <a:t>Indefinit-numerale</a:t>
            </a:r>
          </a:p>
        </p:txBody>
      </p:sp>
      <p:sp>
        <p:nvSpPr>
          <p:cNvPr id="3" name="Inhaltsplatzhalter 2">
            <a:extLst>
              <a:ext uri="{FF2B5EF4-FFF2-40B4-BE49-F238E27FC236}">
                <a16:creationId xmlns:a16="http://schemas.microsoft.com/office/drawing/2014/main" id="{8592FFFC-C11D-6B44-8B20-D588E95B8927}"/>
              </a:ext>
            </a:extLst>
          </p:cNvPr>
          <p:cNvSpPr>
            <a:spLocks noGrp="1"/>
          </p:cNvSpPr>
          <p:nvPr>
            <p:ph idx="1"/>
          </p:nvPr>
        </p:nvSpPr>
        <p:spPr/>
        <p:txBody>
          <a:bodyPr anchor="t"/>
          <a:lstStyle/>
          <a:p>
            <a:pPr marL="0" indent="0" algn="ctr">
              <a:buNone/>
            </a:pPr>
            <a:r>
              <a:rPr lang="de-DE">
                <a:solidFill>
                  <a:srgbClr val="00B050"/>
                </a:solidFill>
              </a:rPr>
              <a:t>viel – wenig </a:t>
            </a:r>
          </a:p>
          <a:p>
            <a:pPr marL="0" indent="0" algn="ctr">
              <a:buNone/>
            </a:pPr>
            <a:r>
              <a:rPr lang="de-DE">
                <a:solidFill>
                  <a:srgbClr val="00B050"/>
                </a:solidFill>
              </a:rPr>
              <a:t>alles – nichts</a:t>
            </a:r>
          </a:p>
          <a:p>
            <a:pPr marL="0" indent="0" algn="ctr">
              <a:buNone/>
            </a:pPr>
            <a:r>
              <a:rPr lang="de-DE">
                <a:solidFill>
                  <a:srgbClr val="00B050"/>
                </a:solidFill>
              </a:rPr>
              <a:t>etwas – manches – genug</a:t>
            </a:r>
          </a:p>
          <a:p>
            <a:pPr marL="0" indent="0">
              <a:buNone/>
            </a:pPr>
            <a:endParaRPr lang="de-DE"/>
          </a:p>
          <a:p>
            <a:pPr marL="0" indent="0">
              <a:buNone/>
            </a:pPr>
            <a:endParaRPr lang="de-DE"/>
          </a:p>
          <a:p>
            <a:pPr marL="0" indent="0">
              <a:buNone/>
            </a:pPr>
            <a:r>
              <a:rPr lang="de-DE"/>
              <a:t>Regel: </a:t>
            </a:r>
          </a:p>
          <a:p>
            <a:pPr marL="0" indent="0">
              <a:buNone/>
            </a:pPr>
            <a:r>
              <a:rPr lang="de-DE"/>
              <a:t>Nach diesen Wörtern werden allein stehende Adjektive groß geschrieben.</a:t>
            </a:r>
          </a:p>
          <a:p>
            <a:pPr marL="0" indent="0">
              <a:buNone/>
            </a:pPr>
            <a:endParaRPr lang="de-DE"/>
          </a:p>
          <a:p>
            <a:pPr marL="0" indent="0">
              <a:buNone/>
            </a:pPr>
            <a:r>
              <a:rPr lang="de-DE"/>
              <a:t>Beispiele:</a:t>
            </a:r>
          </a:p>
          <a:p>
            <a:pPr marL="0" indent="0">
              <a:buNone/>
            </a:pPr>
            <a:r>
              <a:rPr lang="de-DE"/>
              <a:t>etwas Großes, viel Brauchbares, wenig Erstaunliches, nichts Abschreckendes, genug Essbares</a:t>
            </a:r>
          </a:p>
        </p:txBody>
      </p:sp>
      <p:sp>
        <p:nvSpPr>
          <p:cNvPr id="4" name="Rechteck 3">
            <a:extLst>
              <a:ext uri="{FF2B5EF4-FFF2-40B4-BE49-F238E27FC236}">
                <a16:creationId xmlns:a16="http://schemas.microsoft.com/office/drawing/2014/main" id="{DF78567E-FAF0-D845-9AB7-98246EB97EC3}"/>
              </a:ext>
            </a:extLst>
          </p:cNvPr>
          <p:cNvSpPr/>
          <p:nvPr/>
        </p:nvSpPr>
        <p:spPr>
          <a:xfrm>
            <a:off x="6016173" y="864108"/>
            <a:ext cx="3021389" cy="1404257"/>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00B050"/>
              </a:solidFill>
            </a:endParaRPr>
          </a:p>
        </p:txBody>
      </p:sp>
    </p:spTree>
    <p:extLst>
      <p:ext uri="{BB962C8B-B14F-4D97-AF65-F5344CB8AC3E}">
        <p14:creationId xmlns:p14="http://schemas.microsoft.com/office/powerpoint/2010/main" val="2437018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92DB5-A668-FE44-9BDB-7FC89AAE95DA}"/>
              </a:ext>
            </a:extLst>
          </p:cNvPr>
          <p:cNvSpPr>
            <a:spLocks noGrp="1"/>
          </p:cNvSpPr>
          <p:nvPr>
            <p:ph type="title"/>
          </p:nvPr>
        </p:nvSpPr>
        <p:spPr/>
        <p:txBody>
          <a:bodyPr/>
          <a:lstStyle/>
          <a:p>
            <a:r>
              <a:rPr lang="de-DE"/>
              <a:t>Übung 4</a:t>
            </a:r>
          </a:p>
        </p:txBody>
      </p:sp>
      <p:sp>
        <p:nvSpPr>
          <p:cNvPr id="3" name="Inhaltsplatzhalter 2">
            <a:extLst>
              <a:ext uri="{FF2B5EF4-FFF2-40B4-BE49-F238E27FC236}">
                <a16:creationId xmlns:a16="http://schemas.microsoft.com/office/drawing/2014/main" id="{CB60DD9C-4BB0-C546-8B99-B89098C9D54C}"/>
              </a:ext>
            </a:extLst>
          </p:cNvPr>
          <p:cNvSpPr>
            <a:spLocks noGrp="1"/>
          </p:cNvSpPr>
          <p:nvPr>
            <p:ph idx="1"/>
          </p:nvPr>
        </p:nvSpPr>
        <p:spPr/>
        <p:txBody>
          <a:bodyPr/>
          <a:lstStyle/>
          <a:p>
            <a:r>
              <a:rPr lang="de-DE"/>
              <a:t>in der zeitung stand wenig erfreuliches.</a:t>
            </a:r>
          </a:p>
          <a:p>
            <a:r>
              <a:rPr lang="de-DE"/>
              <a:t>wir brauchen etwas warmes zum anziehen.</a:t>
            </a:r>
          </a:p>
          <a:p>
            <a:r>
              <a:rPr lang="de-DE"/>
              <a:t>meine kleine isst in den ferien viel süßes.</a:t>
            </a:r>
          </a:p>
          <a:p>
            <a:r>
              <a:rPr lang="de-DE"/>
              <a:t>der lehrer wünschte den schulabgängern alles gute.</a:t>
            </a:r>
          </a:p>
          <a:p>
            <a:endParaRPr lang="de-DE"/>
          </a:p>
        </p:txBody>
      </p:sp>
    </p:spTree>
    <p:extLst>
      <p:ext uri="{BB962C8B-B14F-4D97-AF65-F5344CB8AC3E}">
        <p14:creationId xmlns:p14="http://schemas.microsoft.com/office/powerpoint/2010/main" val="264526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D833C-F6C3-014D-A357-BC959B439A0B}"/>
              </a:ext>
            </a:extLst>
          </p:cNvPr>
          <p:cNvSpPr>
            <a:spLocks noGrp="1"/>
          </p:cNvSpPr>
          <p:nvPr>
            <p:ph type="title"/>
          </p:nvPr>
        </p:nvSpPr>
        <p:spPr/>
        <p:txBody>
          <a:bodyPr/>
          <a:lstStyle/>
          <a:p>
            <a:r>
              <a:rPr lang="de-DE"/>
              <a:t>Lösung Ü4</a:t>
            </a:r>
          </a:p>
        </p:txBody>
      </p:sp>
      <p:sp>
        <p:nvSpPr>
          <p:cNvPr id="3" name="Inhaltsplatzhalter 2">
            <a:extLst>
              <a:ext uri="{FF2B5EF4-FFF2-40B4-BE49-F238E27FC236}">
                <a16:creationId xmlns:a16="http://schemas.microsoft.com/office/drawing/2014/main" id="{03A141F3-EA3E-DB4F-9CEE-455596591BDC}"/>
              </a:ext>
            </a:extLst>
          </p:cNvPr>
          <p:cNvSpPr>
            <a:spLocks noGrp="1"/>
          </p:cNvSpPr>
          <p:nvPr>
            <p:ph idx="1"/>
          </p:nvPr>
        </p:nvSpPr>
        <p:spPr/>
        <p:txBody>
          <a:bodyPr/>
          <a:lstStyle/>
          <a:p>
            <a:r>
              <a:rPr lang="de-DE">
                <a:solidFill>
                  <a:srgbClr val="FF0000"/>
                </a:solidFill>
              </a:rPr>
              <a:t>I</a:t>
            </a:r>
            <a:r>
              <a:rPr lang="de-DE"/>
              <a:t>n </a:t>
            </a:r>
            <a:r>
              <a:rPr lang="de-DE" u="sng"/>
              <a:t>der</a:t>
            </a:r>
            <a:r>
              <a:rPr lang="de-DE"/>
              <a:t> </a:t>
            </a:r>
            <a:r>
              <a:rPr lang="de-DE">
                <a:solidFill>
                  <a:srgbClr val="FF0000"/>
                </a:solidFill>
              </a:rPr>
              <a:t>Zeitung</a:t>
            </a:r>
            <a:r>
              <a:rPr lang="de-DE"/>
              <a:t> stand </a:t>
            </a:r>
            <a:r>
              <a:rPr lang="de-DE" u="sng">
                <a:solidFill>
                  <a:srgbClr val="00B050"/>
                </a:solidFill>
              </a:rPr>
              <a:t>wenig</a:t>
            </a:r>
            <a:r>
              <a:rPr lang="de-DE"/>
              <a:t> </a:t>
            </a:r>
            <a:r>
              <a:rPr lang="de-DE">
                <a:solidFill>
                  <a:srgbClr val="FF0000"/>
                </a:solidFill>
              </a:rPr>
              <a:t>Erfreuliches</a:t>
            </a:r>
            <a:r>
              <a:rPr lang="de-DE"/>
              <a:t>.</a:t>
            </a:r>
          </a:p>
          <a:p>
            <a:r>
              <a:rPr lang="de-DE">
                <a:solidFill>
                  <a:srgbClr val="FF0000"/>
                </a:solidFill>
              </a:rPr>
              <a:t>W</a:t>
            </a:r>
            <a:r>
              <a:rPr lang="de-DE"/>
              <a:t>ir brauchen </a:t>
            </a:r>
            <a:r>
              <a:rPr lang="de-DE" u="sng">
                <a:solidFill>
                  <a:srgbClr val="00B050"/>
                </a:solidFill>
              </a:rPr>
              <a:t>etwas</a:t>
            </a:r>
            <a:r>
              <a:rPr lang="de-DE"/>
              <a:t> </a:t>
            </a:r>
            <a:r>
              <a:rPr lang="de-DE">
                <a:solidFill>
                  <a:srgbClr val="FF0000"/>
                </a:solidFill>
              </a:rPr>
              <a:t>Warmes</a:t>
            </a:r>
            <a:r>
              <a:rPr lang="de-DE"/>
              <a:t> zu</a:t>
            </a:r>
            <a:r>
              <a:rPr lang="de-DE" u="sng"/>
              <a:t>m</a:t>
            </a:r>
            <a:r>
              <a:rPr lang="de-DE"/>
              <a:t> </a:t>
            </a:r>
            <a:r>
              <a:rPr lang="de-DE">
                <a:solidFill>
                  <a:srgbClr val="FF0000"/>
                </a:solidFill>
              </a:rPr>
              <a:t>Anziehen</a:t>
            </a:r>
            <a:r>
              <a:rPr lang="de-DE"/>
              <a:t>.</a:t>
            </a:r>
          </a:p>
          <a:p>
            <a:r>
              <a:rPr lang="de-DE" u="sng">
                <a:solidFill>
                  <a:srgbClr val="FF0000"/>
                </a:solidFill>
              </a:rPr>
              <a:t>M</a:t>
            </a:r>
            <a:r>
              <a:rPr lang="de-DE" u="sng"/>
              <a:t>eine</a:t>
            </a:r>
            <a:r>
              <a:rPr lang="de-DE"/>
              <a:t> </a:t>
            </a:r>
            <a:r>
              <a:rPr lang="de-DE">
                <a:solidFill>
                  <a:srgbClr val="FF0000"/>
                </a:solidFill>
              </a:rPr>
              <a:t>Kleine</a:t>
            </a:r>
            <a:r>
              <a:rPr lang="de-DE"/>
              <a:t> isst in </a:t>
            </a:r>
            <a:r>
              <a:rPr lang="de-DE" u="sng"/>
              <a:t>den</a:t>
            </a:r>
            <a:r>
              <a:rPr lang="de-DE"/>
              <a:t> </a:t>
            </a:r>
            <a:r>
              <a:rPr lang="de-DE">
                <a:solidFill>
                  <a:srgbClr val="FF0000"/>
                </a:solidFill>
              </a:rPr>
              <a:t>Ferien</a:t>
            </a:r>
            <a:r>
              <a:rPr lang="de-DE"/>
              <a:t> </a:t>
            </a:r>
            <a:r>
              <a:rPr lang="de-DE" u="sng">
                <a:solidFill>
                  <a:srgbClr val="00B050"/>
                </a:solidFill>
              </a:rPr>
              <a:t>viel</a:t>
            </a:r>
            <a:r>
              <a:rPr lang="de-DE"/>
              <a:t> </a:t>
            </a:r>
            <a:r>
              <a:rPr lang="de-DE">
                <a:solidFill>
                  <a:srgbClr val="FF0000"/>
                </a:solidFill>
              </a:rPr>
              <a:t>Süßes</a:t>
            </a:r>
            <a:r>
              <a:rPr lang="de-DE"/>
              <a:t>.</a:t>
            </a:r>
          </a:p>
          <a:p>
            <a:r>
              <a:rPr lang="de-DE" u="sng">
                <a:solidFill>
                  <a:srgbClr val="FF0000"/>
                </a:solidFill>
              </a:rPr>
              <a:t>D</a:t>
            </a:r>
            <a:r>
              <a:rPr lang="de-DE" u="sng"/>
              <a:t>er</a:t>
            </a:r>
            <a:r>
              <a:rPr lang="de-DE"/>
              <a:t> </a:t>
            </a:r>
            <a:r>
              <a:rPr lang="de-DE">
                <a:solidFill>
                  <a:srgbClr val="FF0000"/>
                </a:solidFill>
              </a:rPr>
              <a:t>Lehrer</a:t>
            </a:r>
            <a:r>
              <a:rPr lang="de-DE"/>
              <a:t> wünschte </a:t>
            </a:r>
            <a:r>
              <a:rPr lang="de-DE" u="sng"/>
              <a:t>den</a:t>
            </a:r>
            <a:r>
              <a:rPr lang="de-DE"/>
              <a:t> </a:t>
            </a:r>
            <a:r>
              <a:rPr lang="de-DE">
                <a:solidFill>
                  <a:srgbClr val="FF0000"/>
                </a:solidFill>
              </a:rPr>
              <a:t>Schulabgängern</a:t>
            </a:r>
            <a:r>
              <a:rPr lang="de-DE"/>
              <a:t> </a:t>
            </a:r>
            <a:r>
              <a:rPr lang="de-DE" u="sng">
                <a:solidFill>
                  <a:srgbClr val="00B050"/>
                </a:solidFill>
              </a:rPr>
              <a:t>alles</a:t>
            </a:r>
            <a:r>
              <a:rPr lang="de-DE"/>
              <a:t> </a:t>
            </a:r>
            <a:r>
              <a:rPr lang="de-DE">
                <a:solidFill>
                  <a:srgbClr val="FF0000"/>
                </a:solidFill>
              </a:rPr>
              <a:t>Gute</a:t>
            </a:r>
            <a:r>
              <a:rPr lang="de-DE"/>
              <a:t>.</a:t>
            </a:r>
          </a:p>
          <a:p>
            <a:endParaRPr lang="de-DE"/>
          </a:p>
        </p:txBody>
      </p:sp>
    </p:spTree>
    <p:extLst>
      <p:ext uri="{BB962C8B-B14F-4D97-AF65-F5344CB8AC3E}">
        <p14:creationId xmlns:p14="http://schemas.microsoft.com/office/powerpoint/2010/main" val="2796103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6EFC3B-B80B-D647-BEFB-FFDF7540B73D}"/>
              </a:ext>
            </a:extLst>
          </p:cNvPr>
          <p:cNvSpPr>
            <a:spLocks noGrp="1"/>
          </p:cNvSpPr>
          <p:nvPr>
            <p:ph type="title"/>
          </p:nvPr>
        </p:nvSpPr>
        <p:spPr/>
        <p:txBody>
          <a:bodyPr/>
          <a:lstStyle/>
          <a:p>
            <a:r>
              <a:rPr lang="de-DE"/>
              <a:t>Höflichkeits-anrede</a:t>
            </a:r>
          </a:p>
        </p:txBody>
      </p:sp>
      <p:sp>
        <p:nvSpPr>
          <p:cNvPr id="3" name="Inhaltsplatzhalter 2">
            <a:extLst>
              <a:ext uri="{FF2B5EF4-FFF2-40B4-BE49-F238E27FC236}">
                <a16:creationId xmlns:a16="http://schemas.microsoft.com/office/drawing/2014/main" id="{11EE0893-A723-5644-AB4D-5C3D136ED862}"/>
              </a:ext>
            </a:extLst>
          </p:cNvPr>
          <p:cNvSpPr>
            <a:spLocks noGrp="1"/>
          </p:cNvSpPr>
          <p:nvPr>
            <p:ph idx="1"/>
          </p:nvPr>
        </p:nvSpPr>
        <p:spPr/>
        <p:txBody>
          <a:bodyPr/>
          <a:lstStyle/>
          <a:p>
            <a:pPr marL="0" indent="0">
              <a:buNone/>
            </a:pPr>
            <a:r>
              <a:rPr lang="de-DE"/>
              <a:t>Regel:</a:t>
            </a:r>
          </a:p>
          <a:p>
            <a:pPr marL="0" indent="0">
              <a:buNone/>
            </a:pPr>
            <a:r>
              <a:rPr lang="de-DE"/>
              <a:t>Früher wurde die Anrede immer großgeschrieben: Du, Sie, Ihnen.</a:t>
            </a:r>
          </a:p>
          <a:p>
            <a:pPr marL="0" indent="0">
              <a:buNone/>
            </a:pPr>
            <a:r>
              <a:rPr lang="de-DE"/>
              <a:t>Inzwischen schreibt man nur noch die Höflichkeitsanrede groß.</a:t>
            </a:r>
          </a:p>
          <a:p>
            <a:pPr marL="0" indent="0">
              <a:buNone/>
            </a:pPr>
            <a:endParaRPr lang="de-DE"/>
          </a:p>
          <a:p>
            <a:pPr marL="0" indent="0">
              <a:buNone/>
            </a:pPr>
            <a:r>
              <a:rPr lang="de-DE"/>
              <a:t>Beispiele:</a:t>
            </a:r>
          </a:p>
          <a:p>
            <a:pPr marL="0" indent="0">
              <a:buNone/>
            </a:pPr>
            <a:r>
              <a:rPr lang="de-DE" i="1"/>
              <a:t>Bitte schicken </a:t>
            </a:r>
            <a:r>
              <a:rPr lang="de-DE" i="1">
                <a:solidFill>
                  <a:srgbClr val="FF0000"/>
                </a:solidFill>
              </a:rPr>
              <a:t>Sie</a:t>
            </a:r>
            <a:r>
              <a:rPr lang="de-DE" i="1"/>
              <a:t> uns </a:t>
            </a:r>
            <a:r>
              <a:rPr lang="de-DE" i="1">
                <a:solidFill>
                  <a:srgbClr val="FF0000"/>
                </a:solidFill>
              </a:rPr>
              <a:t>Ihre</a:t>
            </a:r>
            <a:r>
              <a:rPr lang="de-DE" i="1"/>
              <a:t> Unterlagen per Post.</a:t>
            </a:r>
          </a:p>
          <a:p>
            <a:pPr marL="0" indent="0">
              <a:buNone/>
            </a:pPr>
            <a:r>
              <a:rPr lang="de-DE" i="1"/>
              <a:t>Wir können für </a:t>
            </a:r>
            <a:r>
              <a:rPr lang="de-DE" i="1">
                <a:solidFill>
                  <a:srgbClr val="FF0000"/>
                </a:solidFill>
              </a:rPr>
              <a:t>Sie</a:t>
            </a:r>
            <a:r>
              <a:rPr lang="de-DE" i="1"/>
              <a:t> ein Angebot nach </a:t>
            </a:r>
            <a:r>
              <a:rPr lang="de-DE" i="1">
                <a:solidFill>
                  <a:srgbClr val="FF0000"/>
                </a:solidFill>
              </a:rPr>
              <a:t>Ihren</a:t>
            </a:r>
            <a:r>
              <a:rPr lang="de-DE" i="1"/>
              <a:t> Wünschen erstellen.</a:t>
            </a:r>
          </a:p>
          <a:p>
            <a:pPr marL="0" indent="0">
              <a:buNone/>
            </a:pPr>
            <a:endParaRPr lang="de-DE" i="1"/>
          </a:p>
          <a:p>
            <a:pPr marL="0" indent="0">
              <a:buNone/>
            </a:pPr>
            <a:endParaRPr lang="de-DE" i="1"/>
          </a:p>
          <a:p>
            <a:pPr marL="0" indent="0">
              <a:buNone/>
            </a:pPr>
            <a:r>
              <a:rPr lang="de-DE" i="1">
                <a:solidFill>
                  <a:srgbClr val="FF0000"/>
                </a:solidFill>
              </a:rPr>
              <a:t>Diese Schreibweise brauchst du vor allem in deiner Bewerbung!</a:t>
            </a:r>
          </a:p>
        </p:txBody>
      </p:sp>
    </p:spTree>
    <p:extLst>
      <p:ext uri="{BB962C8B-B14F-4D97-AF65-F5344CB8AC3E}">
        <p14:creationId xmlns:p14="http://schemas.microsoft.com/office/powerpoint/2010/main" val="1692403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483A4-53ED-0A44-9C5E-49FB51420843}"/>
              </a:ext>
            </a:extLst>
          </p:cNvPr>
          <p:cNvSpPr>
            <a:spLocks noGrp="1"/>
          </p:cNvSpPr>
          <p:nvPr>
            <p:ph type="title"/>
          </p:nvPr>
        </p:nvSpPr>
        <p:spPr/>
        <p:txBody>
          <a:bodyPr/>
          <a:lstStyle/>
          <a:p>
            <a:r>
              <a:rPr lang="de-DE"/>
              <a:t>Übung 5</a:t>
            </a:r>
          </a:p>
        </p:txBody>
      </p:sp>
      <p:sp>
        <p:nvSpPr>
          <p:cNvPr id="3" name="Inhaltsplatzhalter 2">
            <a:extLst>
              <a:ext uri="{FF2B5EF4-FFF2-40B4-BE49-F238E27FC236}">
                <a16:creationId xmlns:a16="http://schemas.microsoft.com/office/drawing/2014/main" id="{B94B144F-E267-CC44-B095-3DFBFEBE7860}"/>
              </a:ext>
            </a:extLst>
          </p:cNvPr>
          <p:cNvSpPr>
            <a:spLocks noGrp="1"/>
          </p:cNvSpPr>
          <p:nvPr>
            <p:ph idx="1"/>
          </p:nvPr>
        </p:nvSpPr>
        <p:spPr/>
        <p:txBody>
          <a:bodyPr/>
          <a:lstStyle/>
          <a:p>
            <a:pPr marL="0" indent="0">
              <a:buNone/>
            </a:pPr>
            <a:r>
              <a:rPr lang="de-DE"/>
              <a:t>Bewirb dich um einen Praktikumsplatz </a:t>
            </a:r>
          </a:p>
          <a:p>
            <a:r>
              <a:rPr lang="de-DE"/>
              <a:t>in einem Kindergarten</a:t>
            </a:r>
          </a:p>
          <a:p>
            <a:r>
              <a:rPr lang="de-DE"/>
              <a:t>in einem Sportgeschäft</a:t>
            </a:r>
          </a:p>
          <a:p>
            <a:r>
              <a:rPr lang="de-DE"/>
              <a:t>in einer Bäckerei</a:t>
            </a:r>
          </a:p>
        </p:txBody>
      </p:sp>
    </p:spTree>
    <p:extLst>
      <p:ext uri="{BB962C8B-B14F-4D97-AF65-F5344CB8AC3E}">
        <p14:creationId xmlns:p14="http://schemas.microsoft.com/office/powerpoint/2010/main" val="1635946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33C830-0BF4-E34A-BBD1-0A8EEF795BCB}"/>
              </a:ext>
            </a:extLst>
          </p:cNvPr>
          <p:cNvSpPr>
            <a:spLocks noGrp="1"/>
          </p:cNvSpPr>
          <p:nvPr>
            <p:ph type="title"/>
          </p:nvPr>
        </p:nvSpPr>
        <p:spPr/>
        <p:txBody>
          <a:bodyPr/>
          <a:lstStyle/>
          <a:p>
            <a:r>
              <a:rPr lang="de-DE"/>
              <a:t>und Tschüss!</a:t>
            </a:r>
          </a:p>
        </p:txBody>
      </p:sp>
      <p:sp>
        <p:nvSpPr>
          <p:cNvPr id="3" name="Inhaltsplatzhalter 2">
            <a:extLst>
              <a:ext uri="{FF2B5EF4-FFF2-40B4-BE49-F238E27FC236}">
                <a16:creationId xmlns:a16="http://schemas.microsoft.com/office/drawing/2014/main" id="{116F3057-D64A-8049-B3D8-365130B5B1D1}"/>
              </a:ext>
            </a:extLst>
          </p:cNvPr>
          <p:cNvSpPr>
            <a:spLocks noGrp="1"/>
          </p:cNvSpPr>
          <p:nvPr>
            <p:ph idx="1"/>
          </p:nvPr>
        </p:nvSpPr>
        <p:spPr/>
        <p:txBody>
          <a:bodyPr/>
          <a:lstStyle/>
          <a:p>
            <a:pPr marL="0" indent="0">
              <a:buNone/>
            </a:pPr>
            <a:r>
              <a:rPr lang="de-DE"/>
              <a:t>Der </a:t>
            </a:r>
            <a:r>
              <a:rPr lang="de-DE" b="1"/>
              <a:t>nächste Kurs </a:t>
            </a:r>
            <a:r>
              <a:rPr lang="de-DE"/>
              <a:t>ist am Montag, 14.2.22 um 17:00.</a:t>
            </a:r>
          </a:p>
          <a:p>
            <a:pPr marL="0" indent="0">
              <a:buNone/>
            </a:pPr>
            <a:r>
              <a:rPr lang="de-DE"/>
              <a:t>Thema: </a:t>
            </a:r>
          </a:p>
          <a:p>
            <a:pPr marL="0" indent="0">
              <a:buNone/>
            </a:pPr>
            <a:r>
              <a:rPr lang="de-DE"/>
              <a:t>Wie merke ich mir Schulstoff? </a:t>
            </a:r>
          </a:p>
          <a:p>
            <a:pPr marL="0" indent="0">
              <a:buNone/>
            </a:pPr>
            <a:r>
              <a:rPr lang="de-DE"/>
              <a:t>Wie lernt man Inhalte mit dem Körper auswendig?</a:t>
            </a:r>
          </a:p>
          <a:p>
            <a:pPr marL="0" indent="0">
              <a:buNone/>
            </a:pPr>
            <a:endParaRPr lang="de-DE"/>
          </a:p>
          <a:p>
            <a:pPr marL="0" indent="0">
              <a:buNone/>
            </a:pPr>
            <a:endParaRPr lang="de-DE"/>
          </a:p>
          <a:p>
            <a:pPr marL="0" indent="0">
              <a:buNone/>
            </a:pPr>
            <a:r>
              <a:rPr lang="de-DE"/>
              <a:t>Ab morgen findet ihr alle Kurs-Materialien auf meiner </a:t>
            </a:r>
            <a:r>
              <a:rPr lang="de-DE" b="1"/>
              <a:t>Website</a:t>
            </a:r>
            <a:r>
              <a:rPr lang="de-DE"/>
              <a:t>:</a:t>
            </a:r>
          </a:p>
          <a:p>
            <a:pPr marL="0" indent="0">
              <a:buNone/>
            </a:pPr>
            <a:r>
              <a:rPr lang="de-DE"/>
              <a:t>www.mgrohee.de</a:t>
            </a:r>
          </a:p>
          <a:p>
            <a:pPr marL="0" indent="0">
              <a:buNone/>
            </a:pPr>
            <a:endParaRPr lang="de-DE"/>
          </a:p>
          <a:p>
            <a:pPr marL="0" indent="0">
              <a:buNone/>
            </a:pPr>
            <a:endParaRPr lang="de-DE"/>
          </a:p>
        </p:txBody>
      </p:sp>
    </p:spTree>
    <p:extLst>
      <p:ext uri="{BB962C8B-B14F-4D97-AF65-F5344CB8AC3E}">
        <p14:creationId xmlns:p14="http://schemas.microsoft.com/office/powerpoint/2010/main" val="127083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D1B8D7-C931-4446-BCC8-20E59D598D7A}"/>
              </a:ext>
            </a:extLst>
          </p:cNvPr>
          <p:cNvSpPr>
            <a:spLocks noGrp="1"/>
          </p:cNvSpPr>
          <p:nvPr>
            <p:ph type="title"/>
          </p:nvPr>
        </p:nvSpPr>
        <p:spPr/>
        <p:txBody>
          <a:bodyPr/>
          <a:lstStyle/>
          <a:p>
            <a:r>
              <a:rPr lang="de-DE" dirty="0"/>
              <a:t>Wortarten</a:t>
            </a:r>
          </a:p>
        </p:txBody>
      </p:sp>
      <p:sp>
        <p:nvSpPr>
          <p:cNvPr id="3" name="Inhaltsplatzhalter 2">
            <a:extLst>
              <a:ext uri="{FF2B5EF4-FFF2-40B4-BE49-F238E27FC236}">
                <a16:creationId xmlns:a16="http://schemas.microsoft.com/office/drawing/2014/main" id="{144677AC-301F-DE45-9EBC-C667E6CBFE46}"/>
              </a:ext>
            </a:extLst>
          </p:cNvPr>
          <p:cNvSpPr>
            <a:spLocks noGrp="1"/>
          </p:cNvSpPr>
          <p:nvPr>
            <p:ph idx="1"/>
          </p:nvPr>
        </p:nvSpPr>
        <p:spPr/>
        <p:txBody>
          <a:bodyPr/>
          <a:lstStyle/>
          <a:p>
            <a:pPr marL="0" indent="0">
              <a:buNone/>
            </a:pPr>
            <a:r>
              <a:rPr lang="de-DE"/>
              <a:t>Regel: Groß </a:t>
            </a:r>
            <a:r>
              <a:rPr lang="de-DE" dirty="0"/>
              <a:t>geschrieben </a:t>
            </a:r>
            <a:r>
              <a:rPr lang="de-DE"/>
              <a:t>werden </a:t>
            </a:r>
          </a:p>
          <a:p>
            <a:r>
              <a:rPr lang="de-DE"/>
              <a:t>Nomen</a:t>
            </a:r>
            <a:endParaRPr lang="de-DE" dirty="0"/>
          </a:p>
          <a:p>
            <a:r>
              <a:rPr lang="de-DE" dirty="0"/>
              <a:t>nominalisierte Verben</a:t>
            </a:r>
          </a:p>
          <a:p>
            <a:r>
              <a:rPr lang="de-DE" dirty="0"/>
              <a:t>nominalisierte Adjektive</a:t>
            </a:r>
          </a:p>
          <a:p>
            <a:r>
              <a:rPr lang="de-DE" dirty="0"/>
              <a:t>Eigennamen</a:t>
            </a:r>
          </a:p>
          <a:p>
            <a:r>
              <a:rPr lang="de-DE" dirty="0"/>
              <a:t>Farben</a:t>
            </a:r>
          </a:p>
          <a:p>
            <a:r>
              <a:rPr lang="de-DE"/>
              <a:t>Sprachen</a:t>
            </a:r>
          </a:p>
          <a:p>
            <a:r>
              <a:rPr lang="de-DE"/>
              <a:t>Höflichkeitsanrede</a:t>
            </a:r>
            <a:endParaRPr lang="de-DE" dirty="0"/>
          </a:p>
        </p:txBody>
      </p:sp>
    </p:spTree>
    <p:extLst>
      <p:ext uri="{BB962C8B-B14F-4D97-AF65-F5344CB8AC3E}">
        <p14:creationId xmlns:p14="http://schemas.microsoft.com/office/powerpoint/2010/main" val="204820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2547DC-93CD-7C46-B7F8-5D2C91B39F94}"/>
              </a:ext>
            </a:extLst>
          </p:cNvPr>
          <p:cNvSpPr>
            <a:spLocks noGrp="1"/>
          </p:cNvSpPr>
          <p:nvPr>
            <p:ph type="title"/>
          </p:nvPr>
        </p:nvSpPr>
        <p:spPr/>
        <p:txBody>
          <a:bodyPr/>
          <a:lstStyle/>
          <a:p>
            <a:r>
              <a:rPr lang="de-DE" dirty="0"/>
              <a:t>Nomen / Substantive</a:t>
            </a:r>
          </a:p>
        </p:txBody>
      </p:sp>
      <p:sp>
        <p:nvSpPr>
          <p:cNvPr id="3" name="Inhaltsplatzhalter 2">
            <a:extLst>
              <a:ext uri="{FF2B5EF4-FFF2-40B4-BE49-F238E27FC236}">
                <a16:creationId xmlns:a16="http://schemas.microsoft.com/office/drawing/2014/main" id="{AE0838F9-FE14-5345-815C-4CFF1405346E}"/>
              </a:ext>
            </a:extLst>
          </p:cNvPr>
          <p:cNvSpPr>
            <a:spLocks noGrp="1"/>
          </p:cNvSpPr>
          <p:nvPr>
            <p:ph idx="1"/>
          </p:nvPr>
        </p:nvSpPr>
        <p:spPr/>
        <p:txBody>
          <a:bodyPr/>
          <a:lstStyle/>
          <a:p>
            <a:pPr marL="0" indent="0">
              <a:buNone/>
            </a:pPr>
            <a:r>
              <a:rPr lang="de-DE" b="1" dirty="0"/>
              <a:t>Erkennungsmerkmal Artikel:</a:t>
            </a:r>
          </a:p>
          <a:p>
            <a:r>
              <a:rPr lang="de-DE" dirty="0"/>
              <a:t>der, die, das, den, dem, des, deren, dessen</a:t>
            </a:r>
          </a:p>
          <a:p>
            <a:r>
              <a:rPr lang="de-DE" dirty="0"/>
              <a:t>ein, eine, einer, einen, einem, eines</a:t>
            </a:r>
          </a:p>
          <a:p>
            <a:r>
              <a:rPr lang="de-DE" dirty="0"/>
              <a:t>jene, jenes, jener, jenen, jenem</a:t>
            </a:r>
          </a:p>
          <a:p>
            <a:r>
              <a:rPr lang="de-DE" dirty="0"/>
              <a:t>diese, dieser, dieses, diesen, diesem</a:t>
            </a:r>
          </a:p>
          <a:p>
            <a:r>
              <a:rPr lang="de-DE" dirty="0"/>
              <a:t>mein, seiner, deines, ihren, unserm</a:t>
            </a:r>
          </a:p>
          <a:p>
            <a:endParaRPr lang="de-DE" dirty="0"/>
          </a:p>
          <a:p>
            <a:pPr marL="0" indent="0">
              <a:buNone/>
            </a:pPr>
            <a:r>
              <a:rPr lang="de-DE" b="1" dirty="0"/>
              <a:t>Erkennungsmerkmal </a:t>
            </a:r>
            <a:r>
              <a:rPr lang="de-DE" b="1"/>
              <a:t>Endung:</a:t>
            </a:r>
          </a:p>
          <a:p>
            <a:pPr marL="0" indent="0">
              <a:buNone/>
            </a:pPr>
            <a:r>
              <a:rPr lang="de-DE"/>
              <a:t>-ung, -keit, -heit, -ion, -us, -a</a:t>
            </a:r>
            <a:endParaRPr lang="de-DE" dirty="0"/>
          </a:p>
        </p:txBody>
      </p:sp>
    </p:spTree>
    <p:extLst>
      <p:ext uri="{BB962C8B-B14F-4D97-AF65-F5344CB8AC3E}">
        <p14:creationId xmlns:p14="http://schemas.microsoft.com/office/powerpoint/2010/main" val="2497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EC83F0-AC23-4D4A-9DD6-2F1AB7D9350F}"/>
              </a:ext>
            </a:extLst>
          </p:cNvPr>
          <p:cNvSpPr>
            <a:spLocks noGrp="1"/>
          </p:cNvSpPr>
          <p:nvPr>
            <p:ph type="title"/>
          </p:nvPr>
        </p:nvSpPr>
        <p:spPr/>
        <p:txBody>
          <a:bodyPr/>
          <a:lstStyle/>
          <a:p>
            <a:r>
              <a:rPr lang="de-DE" dirty="0"/>
              <a:t>Übung 1</a:t>
            </a:r>
          </a:p>
        </p:txBody>
      </p:sp>
      <p:sp>
        <p:nvSpPr>
          <p:cNvPr id="3" name="Inhaltsplatzhalter 2">
            <a:extLst>
              <a:ext uri="{FF2B5EF4-FFF2-40B4-BE49-F238E27FC236}">
                <a16:creationId xmlns:a16="http://schemas.microsoft.com/office/drawing/2014/main" id="{5D591C9C-8AAF-2944-8697-448650FB5189}"/>
              </a:ext>
            </a:extLst>
          </p:cNvPr>
          <p:cNvSpPr>
            <a:spLocks noGrp="1"/>
          </p:cNvSpPr>
          <p:nvPr>
            <p:ph idx="1"/>
          </p:nvPr>
        </p:nvSpPr>
        <p:spPr/>
        <p:txBody>
          <a:bodyPr/>
          <a:lstStyle/>
          <a:p>
            <a:pPr marL="0" indent="0">
              <a:buNone/>
            </a:pPr>
            <a:r>
              <a:rPr lang="de-DE" dirty="0"/>
              <a:t>Nomen oder andere Wortarten?</a:t>
            </a:r>
          </a:p>
          <a:p>
            <a:r>
              <a:rPr lang="de-DE" dirty="0"/>
              <a:t>SCHUTZ</a:t>
            </a:r>
          </a:p>
          <a:p>
            <a:r>
              <a:rPr lang="de-DE" dirty="0"/>
              <a:t>HEIZUNG</a:t>
            </a:r>
          </a:p>
          <a:p>
            <a:r>
              <a:rPr lang="de-DE" dirty="0"/>
              <a:t>WAAGE</a:t>
            </a:r>
          </a:p>
          <a:p>
            <a:r>
              <a:rPr lang="de-DE" dirty="0" err="1"/>
              <a:t>VERHEIßUNGSVOLL</a:t>
            </a:r>
            <a:endParaRPr lang="de-DE" dirty="0"/>
          </a:p>
          <a:p>
            <a:r>
              <a:rPr lang="de-DE" dirty="0"/>
              <a:t>VORWÄRTS</a:t>
            </a:r>
          </a:p>
          <a:p>
            <a:r>
              <a:rPr lang="de-DE" dirty="0"/>
              <a:t>PROTZ</a:t>
            </a:r>
          </a:p>
          <a:p>
            <a:r>
              <a:rPr lang="de-DE" dirty="0"/>
              <a:t>ALLE</a:t>
            </a:r>
          </a:p>
          <a:p>
            <a:r>
              <a:rPr lang="de-DE" dirty="0"/>
              <a:t>KAPUZE</a:t>
            </a:r>
          </a:p>
          <a:p>
            <a:r>
              <a:rPr lang="de-DE" dirty="0"/>
              <a:t>SUCHEND</a:t>
            </a:r>
          </a:p>
        </p:txBody>
      </p:sp>
    </p:spTree>
    <p:extLst>
      <p:ext uri="{BB962C8B-B14F-4D97-AF65-F5344CB8AC3E}">
        <p14:creationId xmlns:p14="http://schemas.microsoft.com/office/powerpoint/2010/main" val="219089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697595-B14C-6541-8506-E77921E2E9F6}"/>
              </a:ext>
            </a:extLst>
          </p:cNvPr>
          <p:cNvSpPr>
            <a:spLocks noGrp="1"/>
          </p:cNvSpPr>
          <p:nvPr>
            <p:ph type="title"/>
          </p:nvPr>
        </p:nvSpPr>
        <p:spPr/>
        <p:txBody>
          <a:bodyPr/>
          <a:lstStyle/>
          <a:p>
            <a:r>
              <a:rPr lang="de-DE" dirty="0"/>
              <a:t>Lösung Ü1</a:t>
            </a:r>
          </a:p>
        </p:txBody>
      </p:sp>
      <p:sp>
        <p:nvSpPr>
          <p:cNvPr id="3" name="Inhaltsplatzhalter 2">
            <a:extLst>
              <a:ext uri="{FF2B5EF4-FFF2-40B4-BE49-F238E27FC236}">
                <a16:creationId xmlns:a16="http://schemas.microsoft.com/office/drawing/2014/main" id="{B2F30754-974A-E741-872A-70B99868A0AF}"/>
              </a:ext>
            </a:extLst>
          </p:cNvPr>
          <p:cNvSpPr>
            <a:spLocks noGrp="1"/>
          </p:cNvSpPr>
          <p:nvPr>
            <p:ph idx="1"/>
          </p:nvPr>
        </p:nvSpPr>
        <p:spPr/>
        <p:txBody>
          <a:bodyPr/>
          <a:lstStyle/>
          <a:p>
            <a:pPr marL="0" indent="0">
              <a:buNone/>
            </a:pPr>
            <a:r>
              <a:rPr lang="de-DE" dirty="0"/>
              <a:t>Nomen oder andere Wortarten?</a:t>
            </a:r>
          </a:p>
          <a:p>
            <a:r>
              <a:rPr lang="de-DE" dirty="0">
                <a:solidFill>
                  <a:srgbClr val="FF0000"/>
                </a:solidFill>
              </a:rPr>
              <a:t>SCHUTZ = der Schutz = Nomen</a:t>
            </a:r>
          </a:p>
          <a:p>
            <a:r>
              <a:rPr lang="de-DE" dirty="0">
                <a:solidFill>
                  <a:srgbClr val="FF0000"/>
                </a:solidFill>
              </a:rPr>
              <a:t>HEIZUNG = Endung –</a:t>
            </a:r>
            <a:r>
              <a:rPr lang="de-DE" dirty="0" err="1">
                <a:solidFill>
                  <a:srgbClr val="FF0000"/>
                </a:solidFill>
              </a:rPr>
              <a:t>ung</a:t>
            </a:r>
            <a:r>
              <a:rPr lang="de-DE" dirty="0">
                <a:solidFill>
                  <a:srgbClr val="FF0000"/>
                </a:solidFill>
              </a:rPr>
              <a:t> = Nomen</a:t>
            </a:r>
          </a:p>
          <a:p>
            <a:r>
              <a:rPr lang="de-DE" dirty="0">
                <a:solidFill>
                  <a:srgbClr val="FF0000"/>
                </a:solidFill>
              </a:rPr>
              <a:t>WAAGE = die Waage = Nomen</a:t>
            </a:r>
          </a:p>
          <a:p>
            <a:r>
              <a:rPr lang="de-DE" dirty="0" err="1"/>
              <a:t>VERHEIßUNGSVOLL</a:t>
            </a:r>
            <a:r>
              <a:rPr lang="de-DE" dirty="0"/>
              <a:t> = (nicht: die Verheißung) = Adjektiv</a:t>
            </a:r>
          </a:p>
          <a:p>
            <a:r>
              <a:rPr lang="de-DE" dirty="0"/>
              <a:t>VORWÄRTS = Adverb</a:t>
            </a:r>
          </a:p>
          <a:p>
            <a:r>
              <a:rPr lang="de-DE" dirty="0">
                <a:solidFill>
                  <a:srgbClr val="FF0000"/>
                </a:solidFill>
              </a:rPr>
              <a:t>PROTZ = der Protz = Nomen </a:t>
            </a:r>
            <a:r>
              <a:rPr lang="de-DE" dirty="0"/>
              <a:t>oder: protz nicht so! = Verb</a:t>
            </a:r>
          </a:p>
          <a:p>
            <a:r>
              <a:rPr lang="de-DE" dirty="0"/>
              <a:t>ALLE = unbestimmtes Personalpronomen (Indefinitpronomen)</a:t>
            </a:r>
          </a:p>
          <a:p>
            <a:r>
              <a:rPr lang="de-DE" dirty="0">
                <a:solidFill>
                  <a:srgbClr val="FF0000"/>
                </a:solidFill>
              </a:rPr>
              <a:t>KAPUZE = die Kapuze = Nomen</a:t>
            </a:r>
          </a:p>
          <a:p>
            <a:r>
              <a:rPr lang="de-DE" dirty="0"/>
              <a:t>SUCHEND = (nicht: die Suchenden) = Verb im Partizip 1 </a:t>
            </a:r>
          </a:p>
        </p:txBody>
      </p:sp>
    </p:spTree>
    <p:extLst>
      <p:ext uri="{BB962C8B-B14F-4D97-AF65-F5344CB8AC3E}">
        <p14:creationId xmlns:p14="http://schemas.microsoft.com/office/powerpoint/2010/main" val="417983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40D817-B135-3B49-A40E-8536B14DE6BE}"/>
              </a:ext>
            </a:extLst>
          </p:cNvPr>
          <p:cNvSpPr>
            <a:spLocks noGrp="1"/>
          </p:cNvSpPr>
          <p:nvPr>
            <p:ph type="title"/>
          </p:nvPr>
        </p:nvSpPr>
        <p:spPr/>
        <p:txBody>
          <a:bodyPr/>
          <a:lstStyle/>
          <a:p>
            <a:r>
              <a:rPr lang="de-DE" dirty="0"/>
              <a:t>Übung 2</a:t>
            </a:r>
          </a:p>
        </p:txBody>
      </p:sp>
      <p:sp>
        <p:nvSpPr>
          <p:cNvPr id="3" name="Inhaltsplatzhalter 2">
            <a:extLst>
              <a:ext uri="{FF2B5EF4-FFF2-40B4-BE49-F238E27FC236}">
                <a16:creationId xmlns:a16="http://schemas.microsoft.com/office/drawing/2014/main" id="{9FBADAAD-B4E7-0449-9340-CEBB13C976A3}"/>
              </a:ext>
            </a:extLst>
          </p:cNvPr>
          <p:cNvSpPr>
            <a:spLocks noGrp="1"/>
          </p:cNvSpPr>
          <p:nvPr>
            <p:ph idx="1"/>
          </p:nvPr>
        </p:nvSpPr>
        <p:spPr/>
        <p:txBody>
          <a:bodyPr anchor="ctr"/>
          <a:lstStyle/>
          <a:p>
            <a:pPr marL="0" indent="0">
              <a:buNone/>
            </a:pPr>
            <a:r>
              <a:rPr lang="de-DE" dirty="0"/>
              <a:t>Schreibe den Text korrekt ab und achte auf die Groß- und Kleinschreibung.</a:t>
            </a:r>
          </a:p>
          <a:p>
            <a:pPr marL="0" indent="0">
              <a:buNone/>
            </a:pPr>
            <a:endParaRPr lang="de-DE" dirty="0"/>
          </a:p>
          <a:p>
            <a:pPr marL="0" indent="0">
              <a:buNone/>
            </a:pPr>
            <a:r>
              <a:rPr lang="de-DE" i="1" dirty="0"/>
              <a:t>DER SCHLECHT VERSORGTE KNOPF</a:t>
            </a:r>
          </a:p>
          <a:p>
            <a:pPr marL="0" indent="0">
              <a:buNone/>
            </a:pPr>
            <a:r>
              <a:rPr lang="de-DE" i="1" dirty="0"/>
              <a:t>JEDEN MORGEN WENN SICH DER GENERAL AN SEINEN TISCH SETZTE MACHTE ER DIE SCHUBLADE AUF UND NAHM DEN ROTEN KNOPF HERVOR UND AM ABEND BEVOR ER NACH HAUSE GING VERSORGTE ER IHN WIEDER. EINES MORGENS ALS ER DIE SCHUBLADE ÖFFNETE WAR DER KNOPF NICHT DARIN. DER GENERAL WURDE ZUERST BLEICH DANN RÖTLICH UND SCHLUG </a:t>
            </a:r>
            <a:r>
              <a:rPr lang="de-DE" i="1" dirty="0" err="1"/>
              <a:t>SCHLIEßLICH</a:t>
            </a:r>
            <a:r>
              <a:rPr lang="de-DE" i="1" dirty="0"/>
              <a:t> VOLLER ZORN MIT DER FAUST AUF DEN TISCH GENAU AUF DEN ROTEN KNOPF WORAUF DIE GANZE WELT IN RAUCH UND FLAMMEN UNTERGING. (Franz Hohler)</a:t>
            </a:r>
          </a:p>
        </p:txBody>
      </p:sp>
    </p:spTree>
    <p:extLst>
      <p:ext uri="{BB962C8B-B14F-4D97-AF65-F5344CB8AC3E}">
        <p14:creationId xmlns:p14="http://schemas.microsoft.com/office/powerpoint/2010/main" val="1681483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83BDD-9F9E-E24E-B1E4-AD770B118CF0}"/>
              </a:ext>
            </a:extLst>
          </p:cNvPr>
          <p:cNvSpPr>
            <a:spLocks noGrp="1"/>
          </p:cNvSpPr>
          <p:nvPr>
            <p:ph type="title"/>
          </p:nvPr>
        </p:nvSpPr>
        <p:spPr/>
        <p:txBody>
          <a:bodyPr/>
          <a:lstStyle/>
          <a:p>
            <a:r>
              <a:rPr lang="de-DE" dirty="0"/>
              <a:t>Lösung Ü2</a:t>
            </a:r>
          </a:p>
        </p:txBody>
      </p:sp>
      <p:sp>
        <p:nvSpPr>
          <p:cNvPr id="3" name="Inhaltsplatzhalter 2">
            <a:extLst>
              <a:ext uri="{FF2B5EF4-FFF2-40B4-BE49-F238E27FC236}">
                <a16:creationId xmlns:a16="http://schemas.microsoft.com/office/drawing/2014/main" id="{A7CA0B75-AD09-F749-B92D-7BA3FA677669}"/>
              </a:ext>
            </a:extLst>
          </p:cNvPr>
          <p:cNvSpPr>
            <a:spLocks noGrp="1"/>
          </p:cNvSpPr>
          <p:nvPr>
            <p:ph idx="1"/>
          </p:nvPr>
        </p:nvSpPr>
        <p:spPr/>
        <p:txBody>
          <a:bodyPr/>
          <a:lstStyle/>
          <a:p>
            <a:pPr marL="0" indent="0">
              <a:buNone/>
            </a:pPr>
            <a:r>
              <a:rPr lang="de-DE" dirty="0"/>
              <a:t>Der schlecht versorgte Knopf</a:t>
            </a:r>
          </a:p>
          <a:p>
            <a:pPr marL="0" indent="0">
              <a:buNone/>
            </a:pPr>
            <a:r>
              <a:rPr lang="de-DE" u="sng" dirty="0"/>
              <a:t>Jeden</a:t>
            </a:r>
            <a:r>
              <a:rPr lang="de-DE" dirty="0"/>
              <a:t> </a:t>
            </a:r>
            <a:r>
              <a:rPr lang="de-DE" dirty="0">
                <a:solidFill>
                  <a:srgbClr val="FF0000"/>
                </a:solidFill>
              </a:rPr>
              <a:t>Morgen</a:t>
            </a:r>
            <a:r>
              <a:rPr lang="de-DE" dirty="0"/>
              <a:t>, </a:t>
            </a:r>
            <a:br>
              <a:rPr lang="de-DE" dirty="0"/>
            </a:br>
            <a:r>
              <a:rPr lang="de-DE" dirty="0"/>
              <a:t>wenn sich </a:t>
            </a:r>
            <a:r>
              <a:rPr lang="de-DE" u="sng" dirty="0"/>
              <a:t>der</a:t>
            </a:r>
            <a:r>
              <a:rPr lang="de-DE" dirty="0"/>
              <a:t> </a:t>
            </a:r>
            <a:r>
              <a:rPr lang="de-DE" dirty="0">
                <a:solidFill>
                  <a:srgbClr val="FF0000"/>
                </a:solidFill>
              </a:rPr>
              <a:t>General</a:t>
            </a:r>
            <a:r>
              <a:rPr lang="de-DE" dirty="0"/>
              <a:t> an seinen Tisch setzte, </a:t>
            </a:r>
            <a:br>
              <a:rPr lang="de-DE" dirty="0"/>
            </a:br>
            <a:r>
              <a:rPr lang="de-DE" dirty="0"/>
              <a:t>machte er </a:t>
            </a:r>
            <a:r>
              <a:rPr lang="de-DE" u="sng" dirty="0"/>
              <a:t>die</a:t>
            </a:r>
            <a:r>
              <a:rPr lang="de-DE" dirty="0"/>
              <a:t> </a:t>
            </a:r>
            <a:r>
              <a:rPr lang="de-DE" dirty="0">
                <a:solidFill>
                  <a:srgbClr val="FF0000"/>
                </a:solidFill>
              </a:rPr>
              <a:t>Schublade</a:t>
            </a:r>
            <a:r>
              <a:rPr lang="de-DE" dirty="0"/>
              <a:t> auf und nahm </a:t>
            </a:r>
            <a:r>
              <a:rPr lang="de-DE" u="sng" dirty="0"/>
              <a:t>den</a:t>
            </a:r>
            <a:r>
              <a:rPr lang="de-DE" dirty="0"/>
              <a:t> roten </a:t>
            </a:r>
            <a:r>
              <a:rPr lang="de-DE" dirty="0">
                <a:solidFill>
                  <a:srgbClr val="FF0000"/>
                </a:solidFill>
              </a:rPr>
              <a:t>Knopf</a:t>
            </a:r>
            <a:r>
              <a:rPr lang="de-DE" dirty="0"/>
              <a:t> hervor(,) und a</a:t>
            </a:r>
            <a:r>
              <a:rPr lang="de-DE" u="sng" dirty="0"/>
              <a:t>m</a:t>
            </a:r>
            <a:r>
              <a:rPr lang="de-DE" dirty="0"/>
              <a:t> </a:t>
            </a:r>
            <a:r>
              <a:rPr lang="de-DE" dirty="0">
                <a:solidFill>
                  <a:srgbClr val="FF0000"/>
                </a:solidFill>
              </a:rPr>
              <a:t>Abend</a:t>
            </a:r>
            <a:r>
              <a:rPr lang="de-DE" dirty="0"/>
              <a:t>, </a:t>
            </a:r>
            <a:br>
              <a:rPr lang="de-DE" dirty="0"/>
            </a:br>
            <a:r>
              <a:rPr lang="de-DE" dirty="0"/>
              <a:t>bevor er nach </a:t>
            </a:r>
            <a:r>
              <a:rPr lang="de-DE" dirty="0">
                <a:solidFill>
                  <a:srgbClr val="FF0000"/>
                </a:solidFill>
              </a:rPr>
              <a:t>Hause</a:t>
            </a:r>
            <a:r>
              <a:rPr lang="de-DE" dirty="0"/>
              <a:t> ging, </a:t>
            </a:r>
            <a:br>
              <a:rPr lang="de-DE" dirty="0"/>
            </a:br>
            <a:r>
              <a:rPr lang="de-DE" dirty="0"/>
              <a:t>versorgte er ihn wieder.</a:t>
            </a:r>
            <a:br>
              <a:rPr lang="de-DE" dirty="0"/>
            </a:br>
            <a:r>
              <a:rPr lang="de-DE" u="sng" dirty="0"/>
              <a:t>Eines</a:t>
            </a:r>
            <a:r>
              <a:rPr lang="de-DE" dirty="0"/>
              <a:t> </a:t>
            </a:r>
            <a:r>
              <a:rPr lang="de-DE" dirty="0">
                <a:solidFill>
                  <a:srgbClr val="FF0000"/>
                </a:solidFill>
              </a:rPr>
              <a:t>Morgens</a:t>
            </a:r>
            <a:r>
              <a:rPr lang="de-DE" dirty="0"/>
              <a:t>,</a:t>
            </a:r>
            <a:br>
              <a:rPr lang="de-DE" dirty="0"/>
            </a:br>
            <a:r>
              <a:rPr lang="de-DE" dirty="0"/>
              <a:t>als er </a:t>
            </a:r>
            <a:r>
              <a:rPr lang="de-DE" u="sng" dirty="0"/>
              <a:t>die</a:t>
            </a:r>
            <a:r>
              <a:rPr lang="de-DE" dirty="0"/>
              <a:t> </a:t>
            </a:r>
            <a:r>
              <a:rPr lang="de-DE" dirty="0">
                <a:solidFill>
                  <a:srgbClr val="FF0000"/>
                </a:solidFill>
              </a:rPr>
              <a:t>Schublade</a:t>
            </a:r>
            <a:r>
              <a:rPr lang="de-DE" dirty="0"/>
              <a:t> öffnete, </a:t>
            </a:r>
            <a:br>
              <a:rPr lang="de-DE" dirty="0"/>
            </a:br>
            <a:r>
              <a:rPr lang="de-DE" dirty="0"/>
              <a:t>war </a:t>
            </a:r>
            <a:r>
              <a:rPr lang="de-DE" u="sng" dirty="0"/>
              <a:t>der</a:t>
            </a:r>
            <a:r>
              <a:rPr lang="de-DE" dirty="0"/>
              <a:t> </a:t>
            </a:r>
            <a:r>
              <a:rPr lang="de-DE" dirty="0">
                <a:solidFill>
                  <a:srgbClr val="FF0000"/>
                </a:solidFill>
              </a:rPr>
              <a:t>Knopf</a:t>
            </a:r>
            <a:r>
              <a:rPr lang="de-DE" dirty="0"/>
              <a:t> nicht darin.</a:t>
            </a:r>
            <a:br>
              <a:rPr lang="de-DE" dirty="0"/>
            </a:br>
            <a:r>
              <a:rPr lang="de-DE" u="sng" dirty="0"/>
              <a:t>Der</a:t>
            </a:r>
            <a:r>
              <a:rPr lang="de-DE" dirty="0"/>
              <a:t> </a:t>
            </a:r>
            <a:r>
              <a:rPr lang="de-DE" dirty="0">
                <a:solidFill>
                  <a:srgbClr val="FF0000"/>
                </a:solidFill>
              </a:rPr>
              <a:t>General</a:t>
            </a:r>
            <a:r>
              <a:rPr lang="de-DE" dirty="0"/>
              <a:t> wurde zuerst bleich, dann rötlich und schlug schließlich voller </a:t>
            </a:r>
            <a:r>
              <a:rPr lang="de-DE" dirty="0">
                <a:solidFill>
                  <a:srgbClr val="FF0000"/>
                </a:solidFill>
              </a:rPr>
              <a:t>Zorn</a:t>
            </a:r>
            <a:r>
              <a:rPr lang="de-DE" dirty="0"/>
              <a:t> mit </a:t>
            </a:r>
            <a:r>
              <a:rPr lang="de-DE" u="sng" dirty="0"/>
              <a:t>der</a:t>
            </a:r>
            <a:r>
              <a:rPr lang="de-DE" dirty="0"/>
              <a:t> </a:t>
            </a:r>
            <a:r>
              <a:rPr lang="de-DE" dirty="0">
                <a:solidFill>
                  <a:srgbClr val="FF0000"/>
                </a:solidFill>
              </a:rPr>
              <a:t>Faust</a:t>
            </a:r>
            <a:r>
              <a:rPr lang="de-DE" dirty="0"/>
              <a:t> auf den Tisch,</a:t>
            </a:r>
            <a:br>
              <a:rPr lang="de-DE" dirty="0"/>
            </a:br>
            <a:r>
              <a:rPr lang="de-DE" dirty="0"/>
              <a:t>genau auf </a:t>
            </a:r>
            <a:r>
              <a:rPr lang="de-DE" u="sng" dirty="0"/>
              <a:t>den</a:t>
            </a:r>
            <a:r>
              <a:rPr lang="de-DE" dirty="0"/>
              <a:t> roten </a:t>
            </a:r>
            <a:r>
              <a:rPr lang="de-DE" dirty="0">
                <a:solidFill>
                  <a:srgbClr val="FF0000"/>
                </a:solidFill>
              </a:rPr>
              <a:t>Knopf</a:t>
            </a:r>
            <a:r>
              <a:rPr lang="de-DE" dirty="0"/>
              <a:t>,</a:t>
            </a:r>
            <a:br>
              <a:rPr lang="de-DE" dirty="0"/>
            </a:br>
            <a:r>
              <a:rPr lang="de-DE" dirty="0"/>
              <a:t>worauf </a:t>
            </a:r>
            <a:r>
              <a:rPr lang="de-DE" u="sng" dirty="0"/>
              <a:t>die</a:t>
            </a:r>
            <a:r>
              <a:rPr lang="de-DE" dirty="0"/>
              <a:t> ganze </a:t>
            </a:r>
            <a:r>
              <a:rPr lang="de-DE" dirty="0">
                <a:solidFill>
                  <a:srgbClr val="FF0000"/>
                </a:solidFill>
              </a:rPr>
              <a:t>Welt</a:t>
            </a:r>
            <a:r>
              <a:rPr lang="de-DE" dirty="0"/>
              <a:t> in </a:t>
            </a:r>
            <a:r>
              <a:rPr lang="de-DE" dirty="0">
                <a:solidFill>
                  <a:srgbClr val="FF0000"/>
                </a:solidFill>
              </a:rPr>
              <a:t>Rauch</a:t>
            </a:r>
            <a:r>
              <a:rPr lang="de-DE" dirty="0"/>
              <a:t> und </a:t>
            </a:r>
            <a:r>
              <a:rPr lang="de-DE" dirty="0">
                <a:solidFill>
                  <a:srgbClr val="FF0000"/>
                </a:solidFill>
              </a:rPr>
              <a:t>Flammen</a:t>
            </a:r>
            <a:r>
              <a:rPr lang="de-DE" dirty="0"/>
              <a:t> unterging. </a:t>
            </a:r>
          </a:p>
        </p:txBody>
      </p:sp>
    </p:spTree>
    <p:extLst>
      <p:ext uri="{BB962C8B-B14F-4D97-AF65-F5344CB8AC3E}">
        <p14:creationId xmlns:p14="http://schemas.microsoft.com/office/powerpoint/2010/main" val="278156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BE5506-6468-664F-BFBA-C1E77EC6A01F}"/>
              </a:ext>
            </a:extLst>
          </p:cNvPr>
          <p:cNvSpPr>
            <a:spLocks noGrp="1"/>
          </p:cNvSpPr>
          <p:nvPr>
            <p:ph type="title"/>
          </p:nvPr>
        </p:nvSpPr>
        <p:spPr/>
        <p:txBody>
          <a:bodyPr>
            <a:normAutofit/>
          </a:bodyPr>
          <a:lstStyle/>
          <a:p>
            <a:r>
              <a:rPr lang="de-DE" sz="3200" dirty="0"/>
              <a:t>Substantivierung  Nominalisierung</a:t>
            </a:r>
          </a:p>
        </p:txBody>
      </p:sp>
      <p:sp>
        <p:nvSpPr>
          <p:cNvPr id="3" name="Inhaltsplatzhalter 2">
            <a:extLst>
              <a:ext uri="{FF2B5EF4-FFF2-40B4-BE49-F238E27FC236}">
                <a16:creationId xmlns:a16="http://schemas.microsoft.com/office/drawing/2014/main" id="{A50BBD45-315F-8F42-853C-188EE29A71B6}"/>
              </a:ext>
            </a:extLst>
          </p:cNvPr>
          <p:cNvSpPr>
            <a:spLocks noGrp="1"/>
          </p:cNvSpPr>
          <p:nvPr>
            <p:ph idx="1"/>
          </p:nvPr>
        </p:nvSpPr>
        <p:spPr/>
        <p:txBody>
          <a:bodyPr/>
          <a:lstStyle/>
          <a:p>
            <a:pPr marL="0" indent="0">
              <a:buNone/>
            </a:pPr>
            <a:r>
              <a:rPr lang="de-DE" dirty="0"/>
              <a:t>Regel:</a:t>
            </a:r>
          </a:p>
          <a:p>
            <a:pPr marL="0" indent="0">
              <a:buNone/>
            </a:pPr>
            <a:r>
              <a:rPr lang="de-DE" dirty="0"/>
              <a:t>Verben und Adjektive können in Nomen umgewandelt werden.</a:t>
            </a:r>
          </a:p>
          <a:p>
            <a:pPr marL="0" indent="0">
              <a:buNone/>
            </a:pPr>
            <a:endParaRPr lang="de-DE" dirty="0"/>
          </a:p>
          <a:p>
            <a:pPr marL="0" indent="0">
              <a:buNone/>
            </a:pPr>
            <a:r>
              <a:rPr lang="de-DE" i="1" dirty="0"/>
              <a:t>Beispiele: </a:t>
            </a:r>
          </a:p>
          <a:p>
            <a:r>
              <a:rPr lang="de-DE" i="1" dirty="0"/>
              <a:t>Abends tat das Schweigen der Tiere Nouri gut.</a:t>
            </a:r>
          </a:p>
          <a:p>
            <a:r>
              <a:rPr lang="de-DE" i="1" dirty="0"/>
              <a:t>Die Größten hatten am Tag sehr viel Lärm gemacht.</a:t>
            </a:r>
          </a:p>
          <a:p>
            <a:endParaRPr lang="de-DE" dirty="0"/>
          </a:p>
        </p:txBody>
      </p:sp>
    </p:spTree>
    <p:extLst>
      <p:ext uri="{BB962C8B-B14F-4D97-AF65-F5344CB8AC3E}">
        <p14:creationId xmlns:p14="http://schemas.microsoft.com/office/powerpoint/2010/main" val="2373536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87B65A-BED5-0246-A1C4-FA8D14143EFC}"/>
              </a:ext>
            </a:extLst>
          </p:cNvPr>
          <p:cNvSpPr>
            <a:spLocks noGrp="1"/>
          </p:cNvSpPr>
          <p:nvPr>
            <p:ph type="title"/>
          </p:nvPr>
        </p:nvSpPr>
        <p:spPr/>
        <p:txBody>
          <a:bodyPr/>
          <a:lstStyle/>
          <a:p>
            <a:r>
              <a:rPr lang="de-DE" dirty="0"/>
              <a:t>Übung 3</a:t>
            </a:r>
          </a:p>
        </p:txBody>
      </p:sp>
      <p:sp>
        <p:nvSpPr>
          <p:cNvPr id="3" name="Inhaltsplatzhalter 2">
            <a:extLst>
              <a:ext uri="{FF2B5EF4-FFF2-40B4-BE49-F238E27FC236}">
                <a16:creationId xmlns:a16="http://schemas.microsoft.com/office/drawing/2014/main" id="{AFAD079F-F51E-AA47-A0DD-E6601C7B6169}"/>
              </a:ext>
            </a:extLst>
          </p:cNvPr>
          <p:cNvSpPr>
            <a:spLocks noGrp="1"/>
          </p:cNvSpPr>
          <p:nvPr>
            <p:ph idx="1"/>
          </p:nvPr>
        </p:nvSpPr>
        <p:spPr/>
        <p:txBody>
          <a:bodyPr/>
          <a:lstStyle/>
          <a:p>
            <a:pPr marL="0" indent="0">
              <a:buNone/>
            </a:pPr>
            <a:r>
              <a:rPr lang="de-DE" dirty="0"/>
              <a:t>Finde die Nomen und die nominalisierten Verben und Adjektive.</a:t>
            </a:r>
          </a:p>
          <a:p>
            <a:pPr marL="457200" indent="-457200">
              <a:buFont typeface="+mj-lt"/>
              <a:buAutoNum type="arabicPeriod"/>
            </a:pPr>
            <a:r>
              <a:rPr lang="de-DE" dirty="0"/>
              <a:t>im </a:t>
            </a:r>
            <a:r>
              <a:rPr lang="de-DE" dirty="0" err="1"/>
              <a:t>vordergrund</a:t>
            </a:r>
            <a:r>
              <a:rPr lang="de-DE" dirty="0"/>
              <a:t> stehen nicht </a:t>
            </a:r>
            <a:r>
              <a:rPr lang="de-DE" dirty="0" err="1"/>
              <a:t>vergeltung</a:t>
            </a:r>
            <a:r>
              <a:rPr lang="de-DE" dirty="0"/>
              <a:t> und </a:t>
            </a:r>
            <a:r>
              <a:rPr lang="de-DE" dirty="0" err="1"/>
              <a:t>bosheit</a:t>
            </a:r>
            <a:r>
              <a:rPr lang="de-DE"/>
              <a:t>, sondern das bemühen um kooperation und zuverlässigkeit.</a:t>
            </a:r>
          </a:p>
          <a:p>
            <a:pPr marL="457200" indent="-457200">
              <a:buFont typeface="+mj-lt"/>
              <a:buAutoNum type="arabicPeriod"/>
            </a:pPr>
            <a:r>
              <a:rPr lang="de-DE"/>
              <a:t>grippe kann man manchmal schon durch ein mit hilfe von heißem tee erzeugtes schwitzen vertreiben. </a:t>
            </a:r>
          </a:p>
          <a:p>
            <a:pPr marL="457200" indent="-457200">
              <a:buFont typeface="+mj-lt"/>
              <a:buAutoNum type="arabicPeriod"/>
            </a:pPr>
            <a:r>
              <a:rPr lang="de-DE"/>
              <a:t>das schönste an unserem ausflug war der blick über die gipfel.</a:t>
            </a:r>
            <a:endParaRPr lang="de-DE" dirty="0"/>
          </a:p>
          <a:p>
            <a:pPr marL="0" indent="0">
              <a:buNone/>
            </a:pPr>
            <a:endParaRPr lang="de-DE" dirty="0"/>
          </a:p>
          <a:p>
            <a:pPr marL="457200" indent="-457200">
              <a:buFont typeface="+mj-lt"/>
              <a:buAutoNum type="arabicPeriod"/>
            </a:pPr>
            <a:endParaRPr lang="de-DE" dirty="0"/>
          </a:p>
          <a:p>
            <a:pPr marL="0" indent="0">
              <a:buNone/>
            </a:pPr>
            <a:r>
              <a:rPr lang="de-DE" dirty="0"/>
              <a:t> </a:t>
            </a:r>
          </a:p>
        </p:txBody>
      </p:sp>
    </p:spTree>
    <p:extLst>
      <p:ext uri="{BB962C8B-B14F-4D97-AF65-F5344CB8AC3E}">
        <p14:creationId xmlns:p14="http://schemas.microsoft.com/office/powerpoint/2010/main" val="2607301258"/>
      </p:ext>
    </p:extLst>
  </p:cSld>
  <p:clrMapOvr>
    <a:masterClrMapping/>
  </p:clrMapOvr>
</p:sld>
</file>

<file path=ppt/theme/theme1.xml><?xml version="1.0" encoding="utf-8"?>
<a:theme xmlns:a="http://schemas.openxmlformats.org/drawingml/2006/main" name="Rahmen">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Rahmen</Template>
  <TotalTime>0</TotalTime>
  <Words>776</Words>
  <Application>Microsoft Macintosh PowerPoint</Application>
  <PresentationFormat>Breitbild</PresentationFormat>
  <Paragraphs>117</Paragraphs>
  <Slides>16</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16</vt:i4>
      </vt:variant>
    </vt:vector>
  </HeadingPairs>
  <TitlesOfParts>
    <vt:vector size="19" baseType="lpstr">
      <vt:lpstr>Corbel</vt:lpstr>
      <vt:lpstr>Wingdings 2</vt:lpstr>
      <vt:lpstr>Rahmen</vt:lpstr>
      <vt:lpstr>Groß- und Kleinschreibung</vt:lpstr>
      <vt:lpstr>Wortarten</vt:lpstr>
      <vt:lpstr>Nomen / Substantive</vt:lpstr>
      <vt:lpstr>Übung 1</vt:lpstr>
      <vt:lpstr>Lösung Ü1</vt:lpstr>
      <vt:lpstr>Übung 2</vt:lpstr>
      <vt:lpstr>Lösung Ü2</vt:lpstr>
      <vt:lpstr>Substantivierung  Nominalisierung</vt:lpstr>
      <vt:lpstr>Übung 3</vt:lpstr>
      <vt:lpstr>Lösung Ü3</vt:lpstr>
      <vt:lpstr>Indefinit-numerale</vt:lpstr>
      <vt:lpstr>Übung 4</vt:lpstr>
      <vt:lpstr>Lösung Ü4</vt:lpstr>
      <vt:lpstr>Höflichkeits-anrede</vt:lpstr>
      <vt:lpstr>Übung 5</vt:lpstr>
      <vt:lpstr>und Tschüss!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Groß- und Kleinschreibung</dc:title>
  <dc:creator>Microsoft Office User</dc:creator>
  <cp:lastModifiedBy>Microsoft Office User</cp:lastModifiedBy>
  <cp:revision>17</cp:revision>
  <dcterms:created xsi:type="dcterms:W3CDTF">2022-02-08T11:27:28Z</dcterms:created>
  <dcterms:modified xsi:type="dcterms:W3CDTF">2022-02-08T17:46:27Z</dcterms:modified>
</cp:coreProperties>
</file>