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0" r:id="rId3"/>
    <p:sldId id="281" r:id="rId4"/>
    <p:sldId id="282" r:id="rId5"/>
    <p:sldId id="283" r:id="rId6"/>
    <p:sldId id="285" r:id="rId7"/>
    <p:sldId id="262" r:id="rId8"/>
    <p:sldId id="263" r:id="rId9"/>
    <p:sldId id="264" r:id="rId10"/>
    <p:sldId id="265" r:id="rId11"/>
    <p:sldId id="258" r:id="rId12"/>
    <p:sldId id="284" r:id="rId13"/>
    <p:sldId id="259" r:id="rId14"/>
    <p:sldId id="266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7FF"/>
    <a:srgbClr val="FF00E7"/>
    <a:srgbClr val="FF8738"/>
    <a:srgbClr val="C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07"/>
    <p:restoredTop sz="96197"/>
  </p:normalViewPr>
  <p:slideViewPr>
    <p:cSldViewPr snapToGrid="0" snapToObjects="1">
      <p:cViewPr varScale="1">
        <p:scale>
          <a:sx n="109" d="100"/>
          <a:sy n="109" d="100"/>
        </p:scale>
        <p:origin x="200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8ADC-9AE3-B7E1-5ADF-BE6E59979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Satzglieder: Adverbiale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1320CC-F154-3965-28CB-B8E87A344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Lern Fair </a:t>
            </a:r>
          </a:p>
          <a:p>
            <a:r>
              <a:rPr lang="de-DE"/>
              <a:t>Micaela Grohé</a:t>
            </a:r>
          </a:p>
        </p:txBody>
      </p:sp>
    </p:spTree>
    <p:extLst>
      <p:ext uri="{BB962C8B-B14F-4D97-AF65-F5344CB8AC3E}">
        <p14:creationId xmlns:p14="http://schemas.microsoft.com/office/powerpoint/2010/main" val="388652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F9A49-BBFD-E0D2-7652-2B952229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Lösung</a:t>
            </a:r>
            <a:br>
              <a:rPr lang="de-DE"/>
            </a:br>
            <a:r>
              <a:rPr lang="de-DE"/>
              <a:t>Übung2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1BA12F-2173-9B89-E30B-44DCA1590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/>
              <a:t>Betül und Cora hatten als Kinder immer zusammen </a:t>
            </a:r>
            <a:r>
              <a:rPr lang="de-DE">
                <a:solidFill>
                  <a:srgbClr val="00B050"/>
                </a:solidFill>
              </a:rPr>
              <a:t>im Garten/auf dem Hof/im Sandkasten</a:t>
            </a:r>
            <a:r>
              <a:rPr lang="de-DE"/>
              <a:t> gespielt.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Um 5 Uhr früh klingelte uns der Wecker </a:t>
            </a:r>
            <a:r>
              <a:rPr lang="de-DE">
                <a:solidFill>
                  <a:srgbClr val="00B050"/>
                </a:solidFill>
              </a:rPr>
              <a:t>im Zelt/in Italien/im Dunkeln</a:t>
            </a:r>
            <a:r>
              <a:rPr lang="de-DE"/>
              <a:t> aus dem Tiefschlaf.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Der kleine Hund </a:t>
            </a:r>
            <a:r>
              <a:rPr lang="de-DE">
                <a:solidFill>
                  <a:srgbClr val="00B050"/>
                </a:solidFill>
              </a:rPr>
              <a:t>hinter dem Zaun/unter dem Bett/im Wohnzimmer</a:t>
            </a:r>
            <a:r>
              <a:rPr lang="de-DE"/>
              <a:t> bellte laut.</a:t>
            </a:r>
          </a:p>
        </p:txBody>
      </p:sp>
    </p:spTree>
    <p:extLst>
      <p:ext uri="{BB962C8B-B14F-4D97-AF65-F5344CB8AC3E}">
        <p14:creationId xmlns:p14="http://schemas.microsoft.com/office/powerpoint/2010/main" val="256752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7C457-F134-939B-EEB5-DBBDC428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Übung 3:</a:t>
            </a:r>
            <a:br>
              <a:rPr lang="de-DE"/>
            </a:br>
            <a:r>
              <a:rPr lang="de-DE"/>
              <a:t>Art und Weise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2D4616-EF03-F568-C113-EE7AE5412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>
                <a:sym typeface="Wingdings" pitchFamily="2" charset="2"/>
              </a:rPr>
              <a:t>Ergänze die Art und Weise: Wie?</a:t>
            </a:r>
          </a:p>
          <a:p>
            <a:pPr marL="457200" indent="-457200">
              <a:buFont typeface="+mj-lt"/>
              <a:buAutoNum type="arabicPeriod"/>
            </a:pPr>
            <a:r>
              <a:rPr lang="de-DE">
                <a:sym typeface="Wingdings" pitchFamily="2" charset="2"/>
              </a:rPr>
              <a:t>Die heiße Suppe stand auf dem Tisch.</a:t>
            </a:r>
          </a:p>
          <a:p>
            <a:pPr marL="457200" indent="-457200">
              <a:buFont typeface="+mj-lt"/>
              <a:buAutoNum type="arabicPeriod"/>
            </a:pPr>
            <a:r>
              <a:rPr lang="de-DE">
                <a:sym typeface="Wingdings" pitchFamily="2" charset="2"/>
              </a:rPr>
              <a:t>Nach dem Unfall standen viele Leute um das Auto.</a:t>
            </a:r>
          </a:p>
          <a:p>
            <a:pPr marL="457200" indent="-457200">
              <a:buFont typeface="+mj-lt"/>
              <a:buAutoNum type="arabicPeriod"/>
            </a:pPr>
            <a:r>
              <a:rPr lang="de-DE">
                <a:sym typeface="Wingdings" pitchFamily="2" charset="2"/>
              </a:rPr>
              <a:t>Der Zwerg rannte den Berg hinunter.</a:t>
            </a:r>
          </a:p>
        </p:txBody>
      </p:sp>
    </p:spTree>
    <p:extLst>
      <p:ext uri="{BB962C8B-B14F-4D97-AF65-F5344CB8AC3E}">
        <p14:creationId xmlns:p14="http://schemas.microsoft.com/office/powerpoint/2010/main" val="257713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E31F7-DF21-6399-2D57-343BAC53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Lösung </a:t>
            </a:r>
            <a:br>
              <a:rPr lang="de-DE"/>
            </a:br>
            <a:r>
              <a:rPr lang="de-DE"/>
              <a:t>Übung 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0F9399-ACE5-F70F-2F90-CFE6A4B0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>
                <a:sym typeface="Wingdings" pitchFamily="2" charset="2"/>
              </a:rPr>
              <a:t>Die heiße Suppe stand </a:t>
            </a:r>
            <a:r>
              <a:rPr lang="de-DE">
                <a:solidFill>
                  <a:srgbClr val="FF00E7"/>
                </a:solidFill>
                <a:sym typeface="Wingdings" pitchFamily="2" charset="2"/>
              </a:rPr>
              <a:t>dampfend</a:t>
            </a:r>
            <a:r>
              <a:rPr lang="de-DE">
                <a:sym typeface="Wingdings" pitchFamily="2" charset="2"/>
              </a:rPr>
              <a:t> auf dem Tisch.</a:t>
            </a:r>
          </a:p>
          <a:p>
            <a:pPr marL="457200" indent="-457200">
              <a:buFont typeface="+mj-lt"/>
              <a:buAutoNum type="arabicPeriod"/>
            </a:pPr>
            <a:r>
              <a:rPr lang="de-DE">
                <a:sym typeface="Wingdings" pitchFamily="2" charset="2"/>
              </a:rPr>
              <a:t>Nach dem Unfall standen viele Leute </a:t>
            </a:r>
            <a:r>
              <a:rPr lang="de-DE">
                <a:solidFill>
                  <a:srgbClr val="FF00E7"/>
                </a:solidFill>
                <a:sym typeface="Wingdings" pitchFamily="2" charset="2"/>
              </a:rPr>
              <a:t>interessiert/neugierig/gestikulierend</a:t>
            </a:r>
            <a:r>
              <a:rPr lang="de-DE">
                <a:sym typeface="Wingdings" pitchFamily="2" charset="2"/>
              </a:rPr>
              <a:t> um das Auto.</a:t>
            </a:r>
          </a:p>
          <a:p>
            <a:pPr marL="457200" indent="-457200">
              <a:buFont typeface="+mj-lt"/>
              <a:buAutoNum type="arabicPeriod"/>
            </a:pPr>
            <a:r>
              <a:rPr lang="de-DE">
                <a:sym typeface="Wingdings" pitchFamily="2" charset="2"/>
              </a:rPr>
              <a:t>Der Zwerg rannte </a:t>
            </a:r>
            <a:r>
              <a:rPr lang="de-DE">
                <a:solidFill>
                  <a:srgbClr val="FF00E7"/>
                </a:solidFill>
                <a:sym typeface="Wingdings" pitchFamily="2" charset="2"/>
              </a:rPr>
              <a:t>in einem Affenzahn/schnell/eilig</a:t>
            </a:r>
            <a:r>
              <a:rPr lang="de-DE">
                <a:sym typeface="Wingdings" pitchFamily="2" charset="2"/>
              </a:rPr>
              <a:t> den Berg hinunter.</a:t>
            </a:r>
          </a:p>
        </p:txBody>
      </p:sp>
    </p:spTree>
    <p:extLst>
      <p:ext uri="{BB962C8B-B14F-4D97-AF65-F5344CB8AC3E}">
        <p14:creationId xmlns:p14="http://schemas.microsoft.com/office/powerpoint/2010/main" val="300704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54B79-F842-4F5E-4BCE-B836A163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Übung 4:</a:t>
            </a:r>
            <a:br>
              <a:rPr lang="de-DE"/>
            </a:br>
            <a:r>
              <a:rPr lang="de-DE"/>
              <a:t>Grund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7FFE8E-994F-E088-C6CA-C7A324B5A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/>
              <a:t>Ergänze den Grund: Warum?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Am Ende waren alle glücklich.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Die Tiere zitterten.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Wir mussten fliehen.</a:t>
            </a:r>
          </a:p>
          <a:p>
            <a:pPr marL="457200" indent="-457200">
              <a:buFont typeface="+mj-lt"/>
              <a:buAutoNum type="arabicPeriod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071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CA16F-5DAE-C282-7A53-7C8285B7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Lösung</a:t>
            </a:r>
            <a:br>
              <a:rPr lang="de-DE"/>
            </a:br>
            <a:r>
              <a:rPr lang="de-DE"/>
              <a:t>Übung 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FA2A6-0F64-CE60-7DCF-CF3C6CA1F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i="1"/>
          </a:p>
          <a:p>
            <a:pPr marL="457200" indent="-457200">
              <a:buFont typeface="+mj-lt"/>
              <a:buAutoNum type="arabicPeriod"/>
            </a:pPr>
            <a:r>
              <a:rPr lang="de-DE"/>
              <a:t>Am Ende waren alle </a:t>
            </a:r>
            <a:r>
              <a:rPr lang="de-DE">
                <a:solidFill>
                  <a:srgbClr val="2A37FF"/>
                </a:solidFill>
              </a:rPr>
              <a:t>wegen des Beifalls</a:t>
            </a:r>
            <a:r>
              <a:rPr lang="de-DE"/>
              <a:t> glücklich.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Die Tiere zitterten </a:t>
            </a:r>
            <a:r>
              <a:rPr lang="de-DE">
                <a:solidFill>
                  <a:srgbClr val="2A37FF"/>
                </a:solidFill>
              </a:rPr>
              <a:t>aufgrund des Lärms</a:t>
            </a:r>
            <a:r>
              <a:rPr lang="de-DE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Wir mussten </a:t>
            </a:r>
            <a:r>
              <a:rPr lang="de-DE">
                <a:solidFill>
                  <a:srgbClr val="2A37FF"/>
                </a:solidFill>
              </a:rPr>
              <a:t>wegen der Angriffe</a:t>
            </a:r>
            <a:r>
              <a:rPr lang="de-DE"/>
              <a:t> fliehen.</a:t>
            </a:r>
          </a:p>
        </p:txBody>
      </p:sp>
    </p:spTree>
    <p:extLst>
      <p:ext uri="{BB962C8B-B14F-4D97-AF65-F5344CB8AC3E}">
        <p14:creationId xmlns:p14="http://schemas.microsoft.com/office/powerpoint/2010/main" val="1871840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33994-6E19-9A70-F32B-0B5886760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26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5B99F1-08A5-EC25-D873-5BCD7CBD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Wortart &amp; Satzglied</a:t>
            </a:r>
          </a:p>
        </p:txBody>
      </p:sp>
      <p:pic>
        <p:nvPicPr>
          <p:cNvPr id="5" name="Inhaltsplatzhalter 4" descr="Familie mit zwei Kindern mit einfarbiger Füllung">
            <a:extLst>
              <a:ext uri="{FF2B5EF4-FFF2-40B4-BE49-F238E27FC236}">
                <a16:creationId xmlns:a16="http://schemas.microsoft.com/office/drawing/2014/main" id="{D4D13F69-B836-5E4F-E5AB-E9CE4DD787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2467768"/>
            <a:ext cx="1922463" cy="1922463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B8EC790-19C2-382F-C0E6-DDE5C1E7ACE7}"/>
              </a:ext>
            </a:extLst>
          </p:cNvPr>
          <p:cNvSpPr txBox="1"/>
          <p:nvPr/>
        </p:nvSpPr>
        <p:spPr>
          <a:xfrm>
            <a:off x="4114800" y="2501153"/>
            <a:ext cx="1210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0070C0"/>
                </a:solidFill>
              </a:rPr>
              <a:t>Junge</a:t>
            </a:r>
          </a:p>
          <a:p>
            <a:r>
              <a:rPr lang="de-DE">
                <a:solidFill>
                  <a:srgbClr val="0070C0"/>
                </a:solidFill>
              </a:rPr>
              <a:t>Mann</a:t>
            </a:r>
          </a:p>
          <a:p>
            <a:r>
              <a:rPr lang="de-DE">
                <a:solidFill>
                  <a:srgbClr val="0070C0"/>
                </a:solidFill>
              </a:rPr>
              <a:t>Frau</a:t>
            </a:r>
          </a:p>
          <a:p>
            <a:r>
              <a:rPr lang="de-DE">
                <a:solidFill>
                  <a:srgbClr val="0070C0"/>
                </a:solidFill>
              </a:rPr>
              <a:t>Mädchen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990353-81C8-760E-A077-73806A4DA498}"/>
              </a:ext>
            </a:extLst>
          </p:cNvPr>
          <p:cNvSpPr txBox="1"/>
          <p:nvPr/>
        </p:nvSpPr>
        <p:spPr>
          <a:xfrm>
            <a:off x="8789428" y="2467768"/>
            <a:ext cx="1152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Sohn</a:t>
            </a:r>
          </a:p>
          <a:p>
            <a:r>
              <a:rPr lang="de-DE">
                <a:solidFill>
                  <a:srgbClr val="FF0000"/>
                </a:solidFill>
              </a:rPr>
              <a:t>Vater</a:t>
            </a:r>
          </a:p>
          <a:p>
            <a:r>
              <a:rPr lang="de-DE">
                <a:solidFill>
                  <a:srgbClr val="FF0000"/>
                </a:solidFill>
              </a:rPr>
              <a:t>Mutter</a:t>
            </a:r>
          </a:p>
          <a:p>
            <a:r>
              <a:rPr lang="de-DE">
                <a:solidFill>
                  <a:srgbClr val="FF0000"/>
                </a:solidFill>
              </a:rPr>
              <a:t>Tochter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6E7B398-4770-5762-01A8-F87EB886F716}"/>
              </a:ext>
            </a:extLst>
          </p:cNvPr>
          <p:cNvSpPr/>
          <p:nvPr/>
        </p:nvSpPr>
        <p:spPr>
          <a:xfrm>
            <a:off x="3932715" y="4242595"/>
            <a:ext cx="1353669" cy="9165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Wortart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FEA234-701B-6DDD-A5C2-79CE3F6ABA4C}"/>
              </a:ext>
            </a:extLst>
          </p:cNvPr>
          <p:cNvSpPr/>
          <p:nvPr/>
        </p:nvSpPr>
        <p:spPr>
          <a:xfrm>
            <a:off x="8590204" y="4242595"/>
            <a:ext cx="1551365" cy="9165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Satzglied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DD64219-9F29-7ADA-A727-3477D5AD6131}"/>
              </a:ext>
            </a:extLst>
          </p:cNvPr>
          <p:cNvSpPr txBox="1"/>
          <p:nvPr/>
        </p:nvSpPr>
        <p:spPr>
          <a:xfrm>
            <a:off x="4114800" y="1359013"/>
            <a:ext cx="1616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/>
              <a:t>allgemeine</a:t>
            </a:r>
          </a:p>
          <a:p>
            <a:r>
              <a:rPr lang="de-DE" sz="2000" b="1"/>
              <a:t>Bezeichnung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AB8A6B6-7234-5941-79C1-053D04AE19BF}"/>
              </a:ext>
            </a:extLst>
          </p:cNvPr>
          <p:cNvSpPr txBox="1"/>
          <p:nvPr/>
        </p:nvSpPr>
        <p:spPr>
          <a:xfrm>
            <a:off x="8789428" y="1359013"/>
            <a:ext cx="15905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/>
              <a:t>Funktion</a:t>
            </a:r>
          </a:p>
          <a:p>
            <a:r>
              <a:rPr lang="de-DE" sz="2000" b="1"/>
              <a:t>&amp; Beziehung</a:t>
            </a:r>
          </a:p>
        </p:txBody>
      </p:sp>
    </p:spTree>
    <p:extLst>
      <p:ext uri="{BB962C8B-B14F-4D97-AF65-F5344CB8AC3E}">
        <p14:creationId xmlns:p14="http://schemas.microsoft.com/office/powerpoint/2010/main" val="211708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31C55-2873-45D1-CD63-660DD0FAF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00B688-4F43-046D-F78E-C31A5BC69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>
                <a:solidFill>
                  <a:srgbClr val="0070C0"/>
                </a:solidFill>
              </a:rPr>
              <a:t>Allgemeine Bezeichung</a:t>
            </a:r>
            <a:r>
              <a:rPr lang="de-DE"/>
              <a:t>		</a:t>
            </a:r>
            <a:r>
              <a:rPr lang="de-DE" b="1">
                <a:solidFill>
                  <a:srgbClr val="FF0000"/>
                </a:solidFill>
              </a:rPr>
              <a:t>Funktion &amp; Beziehung</a:t>
            </a:r>
          </a:p>
          <a:p>
            <a:pPr marL="0" indent="0">
              <a:buNone/>
            </a:pPr>
            <a:r>
              <a:rPr lang="de-DE"/>
              <a:t>	WORTART			SATZGLIED</a:t>
            </a:r>
          </a:p>
          <a:p>
            <a:pPr marL="0" indent="0">
              <a:buNone/>
            </a:pPr>
            <a:r>
              <a:rPr lang="de-DE">
                <a:solidFill>
                  <a:srgbClr val="0070C0"/>
                </a:solidFill>
              </a:rPr>
              <a:t>	Verb</a:t>
            </a:r>
            <a:r>
              <a:rPr lang="de-DE"/>
              <a:t>				</a:t>
            </a:r>
            <a:r>
              <a:rPr lang="de-DE">
                <a:solidFill>
                  <a:srgbClr val="FF0000"/>
                </a:solidFill>
              </a:rPr>
              <a:t>Prädikat</a:t>
            </a:r>
          </a:p>
          <a:p>
            <a:pPr marL="0" indent="0">
              <a:buNone/>
            </a:pPr>
            <a:r>
              <a:rPr lang="de-DE"/>
              <a:t>	</a:t>
            </a:r>
            <a:r>
              <a:rPr lang="de-DE">
                <a:solidFill>
                  <a:srgbClr val="0070C0"/>
                </a:solidFill>
              </a:rPr>
              <a:t>Nomen	</a:t>
            </a:r>
            <a:r>
              <a:rPr lang="de-DE"/>
              <a:t>			</a:t>
            </a:r>
            <a:r>
              <a:rPr lang="de-DE">
                <a:solidFill>
                  <a:srgbClr val="FF0000"/>
                </a:solidFill>
              </a:rPr>
              <a:t>Subjekt, Objekt</a:t>
            </a:r>
          </a:p>
          <a:p>
            <a:pPr marL="0" indent="0">
              <a:buNone/>
            </a:pPr>
            <a:r>
              <a:rPr lang="de-DE"/>
              <a:t>	</a:t>
            </a:r>
            <a:r>
              <a:rPr lang="de-DE">
                <a:solidFill>
                  <a:srgbClr val="0070C0"/>
                </a:solidFill>
              </a:rPr>
              <a:t>Adjektiv				</a:t>
            </a:r>
            <a:r>
              <a:rPr lang="de-DE">
                <a:solidFill>
                  <a:srgbClr val="FF0000"/>
                </a:solidFill>
              </a:rPr>
              <a:t>Attribut</a:t>
            </a:r>
          </a:p>
          <a:p>
            <a:pPr marL="0" indent="0">
              <a:buNone/>
            </a:pPr>
            <a:r>
              <a:rPr lang="de-DE">
                <a:solidFill>
                  <a:srgbClr val="FF0000"/>
                </a:solidFill>
              </a:rPr>
              <a:t>				</a:t>
            </a:r>
          </a:p>
          <a:p>
            <a:pPr marL="0" indent="0">
              <a:buNone/>
            </a:pPr>
            <a:r>
              <a:rPr lang="de-DE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2505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CBB5A5-3CC5-90D2-E50E-8F423BCE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Wortarten &amp; Satzglieder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25D32B-1B31-9163-1734-5DA1AC2EE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37692"/>
            <a:ext cx="7315200" cy="5120640"/>
          </a:xfrm>
        </p:spPr>
        <p:txBody>
          <a:bodyPr anchor="t"/>
          <a:lstStyle/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/>
              <a:t>Der Junge spielt Fußball mit seinen Freunden.</a:t>
            </a:r>
          </a:p>
          <a:p>
            <a:pPr marL="0" indent="0">
              <a:buNone/>
            </a:pPr>
            <a:endParaRPr lang="de-DE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4DFD8381-E662-BAC9-B98F-01A15A735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489987"/>
              </p:ext>
            </p:extLst>
          </p:nvPr>
        </p:nvGraphicFramePr>
        <p:xfrm>
          <a:off x="4017051" y="2159415"/>
          <a:ext cx="4692841" cy="338328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97059">
                  <a:extLst>
                    <a:ext uri="{9D8B030D-6E8A-4147-A177-3AD203B41FA5}">
                      <a16:colId xmlns:a16="http://schemas.microsoft.com/office/drawing/2014/main" val="3681286150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3330747945"/>
                    </a:ext>
                  </a:extLst>
                </a:gridCol>
                <a:gridCol w="1505527">
                  <a:extLst>
                    <a:ext uri="{9D8B030D-6E8A-4147-A177-3AD203B41FA5}">
                      <a16:colId xmlns:a16="http://schemas.microsoft.com/office/drawing/2014/main" val="163226849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de-DE" sz="1800" b="0">
                          <a:solidFill>
                            <a:schemeClr val="bg1"/>
                          </a:solidFill>
                          <a:effectLst/>
                        </a:rPr>
                        <a:t>Artikel</a:t>
                      </a:r>
                      <a:endParaRPr lang="de-DE" sz="18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>
                          <a:effectLst/>
                          <a:latin typeface="Cavolini" panose="020B0604020202020204" pitchFamily="34" charset="0"/>
                          <a:cs typeface="Cavolini" panose="020B0604020202020204" pitchFamily="34" charset="0"/>
                        </a:rPr>
                        <a:t>Der</a:t>
                      </a:r>
                      <a:endParaRPr lang="de-DE" sz="1800" b="0">
                        <a:effectLst/>
                        <a:latin typeface="Cavolini" panose="020B0604020202020204" pitchFamily="34" charset="0"/>
                        <a:ea typeface="Calibri" panose="020F0502020204030204" pitchFamily="34" charset="0"/>
                        <a:cs typeface="Cavolini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de-DE" sz="1800" b="0">
                          <a:effectLst/>
                        </a:rPr>
                        <a:t>Subjekt</a:t>
                      </a:r>
                      <a:endParaRPr lang="de-DE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7799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de-DE" sz="1800" b="0">
                          <a:solidFill>
                            <a:schemeClr val="bg1"/>
                          </a:solidFill>
                          <a:effectLst/>
                        </a:rPr>
                        <a:t>Nomen</a:t>
                      </a:r>
                      <a:endParaRPr lang="de-DE" sz="18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>
                          <a:effectLst/>
                          <a:latin typeface="Cavolini" panose="020B0604020202020204" pitchFamily="34" charset="0"/>
                          <a:cs typeface="Cavolini" panose="020B0604020202020204" pitchFamily="34" charset="0"/>
                        </a:rPr>
                        <a:t>Junge</a:t>
                      </a:r>
                      <a:endParaRPr lang="de-DE" sz="1800" b="0">
                        <a:effectLst/>
                        <a:latin typeface="Cavolini" panose="020B0604020202020204" pitchFamily="34" charset="0"/>
                        <a:ea typeface="Calibri" panose="020F0502020204030204" pitchFamily="34" charset="0"/>
                        <a:cs typeface="Cavolini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00243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de-DE" sz="1800" b="0">
                          <a:solidFill>
                            <a:schemeClr val="bg1"/>
                          </a:solidFill>
                          <a:effectLst/>
                        </a:rPr>
                        <a:t>Verb</a:t>
                      </a:r>
                      <a:endParaRPr lang="de-DE" sz="18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>
                          <a:effectLst/>
                          <a:latin typeface="Cavolini" panose="020B0604020202020204" pitchFamily="34" charset="0"/>
                          <a:cs typeface="Cavolini" panose="020B0604020202020204" pitchFamily="34" charset="0"/>
                        </a:rPr>
                        <a:t>spielt</a:t>
                      </a:r>
                      <a:endParaRPr lang="de-DE" sz="1800" b="0">
                        <a:effectLst/>
                        <a:latin typeface="Cavolini" panose="020B0604020202020204" pitchFamily="34" charset="0"/>
                        <a:ea typeface="Calibri" panose="020F0502020204030204" pitchFamily="34" charset="0"/>
                        <a:cs typeface="Cavolini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effectLst/>
                        </a:rPr>
                        <a:t>Prädikat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95179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de-DE" sz="1800" b="0">
                          <a:solidFill>
                            <a:schemeClr val="bg1"/>
                          </a:solidFill>
                          <a:effectLst/>
                        </a:rPr>
                        <a:t>Nomen</a:t>
                      </a:r>
                      <a:endParaRPr lang="de-DE" sz="18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>
                          <a:effectLst/>
                          <a:latin typeface="Cavolini" panose="020B0604020202020204" pitchFamily="34" charset="0"/>
                          <a:cs typeface="Cavolini" panose="020B0604020202020204" pitchFamily="34" charset="0"/>
                        </a:rPr>
                        <a:t>Fußball</a:t>
                      </a:r>
                      <a:endParaRPr lang="de-DE" sz="1800" b="0">
                        <a:effectLst/>
                        <a:latin typeface="Cavolini" panose="020B0604020202020204" pitchFamily="34" charset="0"/>
                        <a:ea typeface="Calibri" panose="020F0502020204030204" pitchFamily="34" charset="0"/>
                        <a:cs typeface="Cavolini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effectLst/>
                        </a:rPr>
                        <a:t>Objekt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2892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de-DE" sz="1800" b="0">
                          <a:solidFill>
                            <a:schemeClr val="bg1"/>
                          </a:solidFill>
                          <a:effectLst/>
                        </a:rPr>
                        <a:t>Präposition</a:t>
                      </a:r>
                      <a:endParaRPr lang="de-DE" sz="18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>
                          <a:effectLst/>
                          <a:latin typeface="Cavolini" panose="020B0604020202020204" pitchFamily="34" charset="0"/>
                          <a:cs typeface="Cavolini" panose="020B0604020202020204" pitchFamily="34" charset="0"/>
                        </a:rPr>
                        <a:t>mit</a:t>
                      </a:r>
                      <a:endParaRPr lang="de-DE" sz="1800" b="0">
                        <a:effectLst/>
                        <a:latin typeface="Cavolini" panose="020B0604020202020204" pitchFamily="34" charset="0"/>
                        <a:ea typeface="Calibri" panose="020F0502020204030204" pitchFamily="34" charset="0"/>
                        <a:cs typeface="Cavolini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de-DE" sz="1800">
                          <a:effectLst/>
                        </a:rPr>
                        <a:t>Objekt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14894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r>
                        <a:rPr lang="de-DE" sz="1800" b="0">
                          <a:solidFill>
                            <a:schemeClr val="bg1"/>
                          </a:solidFill>
                          <a:effectLst/>
                        </a:rPr>
                        <a:t>Possessiv-pronomen</a:t>
                      </a:r>
                      <a:endParaRPr lang="de-DE" sz="18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>
                          <a:effectLst/>
                          <a:latin typeface="Cavolini" panose="020B0604020202020204" pitchFamily="34" charset="0"/>
                          <a:cs typeface="Cavolini" panose="020B0604020202020204" pitchFamily="34" charset="0"/>
                        </a:rPr>
                        <a:t>seinen</a:t>
                      </a:r>
                      <a:endParaRPr lang="de-DE" sz="1800" b="0">
                        <a:effectLst/>
                        <a:latin typeface="Cavolini" panose="020B0604020202020204" pitchFamily="34" charset="0"/>
                        <a:ea typeface="Calibri" panose="020F0502020204030204" pitchFamily="34" charset="0"/>
                        <a:cs typeface="Cavolini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72291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de-DE" sz="1800" b="0">
                          <a:solidFill>
                            <a:schemeClr val="bg1"/>
                          </a:solidFill>
                          <a:effectLst/>
                        </a:rPr>
                        <a:t>Nomen</a:t>
                      </a:r>
                      <a:endParaRPr lang="de-DE" sz="18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>
                          <a:effectLst/>
                          <a:latin typeface="Cavolini" panose="020B0604020202020204" pitchFamily="34" charset="0"/>
                          <a:cs typeface="Cavolini" panose="020B0604020202020204" pitchFamily="34" charset="0"/>
                        </a:rPr>
                        <a:t>Freunden</a:t>
                      </a:r>
                      <a:endParaRPr lang="de-DE" sz="1800" b="0">
                        <a:effectLst/>
                        <a:latin typeface="Cavolini" panose="020B0604020202020204" pitchFamily="34" charset="0"/>
                        <a:ea typeface="Calibri" panose="020F0502020204030204" pitchFamily="34" charset="0"/>
                        <a:cs typeface="Cavolini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5396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de-DE" sz="1800" b="1">
                          <a:solidFill>
                            <a:schemeClr val="bg1"/>
                          </a:solidFill>
                          <a:effectLst/>
                        </a:rPr>
                        <a:t>Wortart</a:t>
                      </a:r>
                      <a:endParaRPr lang="de-DE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800" b="1">
                          <a:effectLst/>
                        </a:rPr>
                        <a:t>Satzglied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 (Textkörper)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85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18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2D547-C13A-BAC2-A661-A13C40F2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Adverbiale Bestimmung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2E0022-4703-6FD7-05BB-F97004F9C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>
                <a:solidFill>
                  <a:srgbClr val="0070C0"/>
                </a:solidFill>
              </a:rPr>
              <a:t>Eine Adverbiale Bestimmung besteht oft aus mehreren Wörtern.</a:t>
            </a:r>
          </a:p>
          <a:p>
            <a:pPr marL="0" indent="0">
              <a:buNone/>
            </a:pPr>
            <a:r>
              <a:rPr lang="de-DE">
                <a:solidFill>
                  <a:srgbClr val="0070C0"/>
                </a:solidFill>
              </a:rPr>
              <a:t>Eine Adverbiale Bestimmung ist </a:t>
            </a:r>
            <a:r>
              <a:rPr lang="de-DE" b="1">
                <a:solidFill>
                  <a:srgbClr val="0070C0"/>
                </a:solidFill>
              </a:rPr>
              <a:t>kein </a:t>
            </a:r>
            <a:r>
              <a:rPr lang="de-DE">
                <a:solidFill>
                  <a:srgbClr val="0070C0"/>
                </a:solidFill>
              </a:rPr>
              <a:t>Nebensatz.</a:t>
            </a:r>
          </a:p>
          <a:p>
            <a:pPr marL="0" indent="0">
              <a:buNone/>
            </a:pPr>
            <a:r>
              <a:rPr lang="de-DE">
                <a:solidFill>
                  <a:srgbClr val="0070C0"/>
                </a:solidFill>
              </a:rPr>
              <a:t>Adverbiale Bestimmungen unterscheiden sich </a:t>
            </a:r>
            <a:r>
              <a:rPr lang="de-DE" b="1" i="1">
                <a:solidFill>
                  <a:srgbClr val="0070C0"/>
                </a:solidFill>
              </a:rPr>
              <a:t>inhaltlich</a:t>
            </a:r>
            <a:r>
              <a:rPr lang="de-DE" i="1">
                <a:solidFill>
                  <a:srgbClr val="0070C0"/>
                </a:solidFill>
              </a:rPr>
              <a:t>:</a:t>
            </a:r>
          </a:p>
          <a:p>
            <a:r>
              <a:rPr lang="de-DE">
                <a:solidFill>
                  <a:srgbClr val="FF8738"/>
                </a:solidFill>
              </a:rPr>
              <a:t>Adverbiale Bestimmung der Zeit</a:t>
            </a:r>
          </a:p>
          <a:p>
            <a:r>
              <a:rPr lang="de-DE">
                <a:solidFill>
                  <a:srgbClr val="00B050"/>
                </a:solidFill>
              </a:rPr>
              <a:t>Adverbiale Bestimmung des Ortes</a:t>
            </a:r>
          </a:p>
          <a:p>
            <a:r>
              <a:rPr lang="de-DE">
                <a:solidFill>
                  <a:srgbClr val="FF00E7"/>
                </a:solidFill>
              </a:rPr>
              <a:t>Adverbiale Bestimmung der Art und Weise</a:t>
            </a:r>
          </a:p>
          <a:p>
            <a:r>
              <a:rPr lang="de-DE">
                <a:solidFill>
                  <a:srgbClr val="2A37FF"/>
                </a:solidFill>
              </a:rPr>
              <a:t>Adverbiale Bestimmung des Grundes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77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C108C-CDB6-7989-4DE8-FE3BEB0BD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Unterschied Adverbiale und Nebensatz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86646D-BEC4-2473-7C3D-F7FDC1D0C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/>
              <a:t>Adverbiale Bestimmung:</a:t>
            </a:r>
          </a:p>
          <a:p>
            <a:pPr marL="0" indent="0">
              <a:buNone/>
            </a:pPr>
            <a:r>
              <a:rPr lang="de-DE"/>
              <a:t>Die Arbeiterinnen schlossen </a:t>
            </a:r>
            <a:r>
              <a:rPr lang="de-DE" b="1"/>
              <a:t>wegen der Kälte</a:t>
            </a:r>
            <a:r>
              <a:rPr lang="de-DE"/>
              <a:t> die Tür. </a:t>
            </a:r>
          </a:p>
          <a:p>
            <a:pPr>
              <a:buFont typeface="Wingdings" pitchFamily="2" charset="2"/>
              <a:buChar char="à"/>
            </a:pPr>
            <a:r>
              <a:rPr lang="de-DE">
                <a:sym typeface="Wingdings" pitchFamily="2" charset="2"/>
              </a:rPr>
              <a:t>Wie? – Art und Weise</a:t>
            </a:r>
          </a:p>
          <a:p>
            <a:pPr>
              <a:buFont typeface="Wingdings" pitchFamily="2" charset="2"/>
              <a:buChar char="à"/>
            </a:pPr>
            <a:endParaRPr lang="de-DE">
              <a:sym typeface="Wingdings" pitchFamily="2" charset="2"/>
            </a:endParaRPr>
          </a:p>
          <a:p>
            <a:pPr marL="0" indent="0">
              <a:buNone/>
            </a:pPr>
            <a:r>
              <a:rPr lang="de-DE" u="sng">
                <a:sym typeface="Wingdings" pitchFamily="2" charset="2"/>
              </a:rPr>
              <a:t>Nebensatz:</a:t>
            </a:r>
          </a:p>
          <a:p>
            <a:pPr marL="0" indent="0">
              <a:buNone/>
            </a:pPr>
            <a:r>
              <a:rPr lang="de-DE">
                <a:sym typeface="Wingdings" pitchFamily="2" charset="2"/>
              </a:rPr>
              <a:t>Die Arbeiterinnen schlossen die Tür, </a:t>
            </a:r>
            <a:r>
              <a:rPr lang="de-DE" b="1">
                <a:sym typeface="Wingdings" pitchFamily="2" charset="2"/>
              </a:rPr>
              <a:t>weil es draußen kalt war.</a:t>
            </a:r>
            <a:endParaRPr lang="de-DE" b="1"/>
          </a:p>
        </p:txBody>
      </p:sp>
    </p:spTree>
    <p:extLst>
      <p:ext uri="{BB962C8B-B14F-4D97-AF65-F5344CB8AC3E}">
        <p14:creationId xmlns:p14="http://schemas.microsoft.com/office/powerpoint/2010/main" val="264496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B8842-8296-EABD-5CE8-1116DD392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Übung 1:</a:t>
            </a:r>
            <a:br>
              <a:rPr lang="de-DE"/>
            </a:br>
            <a:r>
              <a:rPr lang="de-DE"/>
              <a:t>Zeit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EA5750-CB3E-B6AE-37AE-3F0238ED7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/>
              <a:t>Ergänze eine Adverbiale Bestimmung: Wann?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Maxi freute sich über die Pizza.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Der Ball, den Orhan ins Tor schoss, traf den Pfosten.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Ich hatte in Physik eine 4.</a:t>
            </a:r>
          </a:p>
        </p:txBody>
      </p:sp>
    </p:spTree>
    <p:extLst>
      <p:ext uri="{BB962C8B-B14F-4D97-AF65-F5344CB8AC3E}">
        <p14:creationId xmlns:p14="http://schemas.microsoft.com/office/powerpoint/2010/main" val="100978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586D1-BC9F-0DE5-09CC-D07BA61D5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Lösung</a:t>
            </a:r>
            <a:br>
              <a:rPr lang="de-DE"/>
            </a:br>
            <a:r>
              <a:rPr lang="de-DE"/>
              <a:t>Übung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A88179-0747-7BBC-03F2-E046A39E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/>
              <a:t>Maxi freute sich </a:t>
            </a:r>
            <a:r>
              <a:rPr lang="de-DE">
                <a:solidFill>
                  <a:srgbClr val="FF8738"/>
                </a:solidFill>
              </a:rPr>
              <a:t>am Montag/gestern/mittags</a:t>
            </a:r>
            <a:r>
              <a:rPr lang="de-DE"/>
              <a:t> über die Pizza.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Der Ball, den Orhan </a:t>
            </a:r>
            <a:r>
              <a:rPr lang="de-DE">
                <a:solidFill>
                  <a:srgbClr val="FF8738"/>
                </a:solidFill>
              </a:rPr>
              <a:t>in letzter Minute/in der 23.Minute</a:t>
            </a:r>
            <a:r>
              <a:rPr lang="de-DE"/>
              <a:t> ins Tor schoss, traf den Pfosten.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Ich hatte </a:t>
            </a:r>
            <a:r>
              <a:rPr lang="de-DE">
                <a:solidFill>
                  <a:srgbClr val="FF8738"/>
                </a:solidFill>
              </a:rPr>
              <a:t>früher/im letzten Schuljahr/neulich</a:t>
            </a:r>
            <a:r>
              <a:rPr lang="de-DE"/>
              <a:t> in Physik eine 4.</a:t>
            </a:r>
          </a:p>
        </p:txBody>
      </p:sp>
    </p:spTree>
    <p:extLst>
      <p:ext uri="{BB962C8B-B14F-4D97-AF65-F5344CB8AC3E}">
        <p14:creationId xmlns:p14="http://schemas.microsoft.com/office/powerpoint/2010/main" val="1459517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A7D106-F4E0-73F9-EDFC-2E6DE3362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Übung 2:</a:t>
            </a:r>
            <a:br>
              <a:rPr lang="de-DE"/>
            </a:br>
            <a:r>
              <a:rPr lang="de-DE"/>
              <a:t>Ort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14F2C4-4413-8114-3749-82D5D361F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/>
              <a:t>Ergänze Orte: Wo?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Betül und Cora hatten als Kinder immer zusammen gespielt.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Um 5 Uhr früh klingelte uns der Wecker aus dem Tiefschlaf.</a:t>
            </a:r>
          </a:p>
          <a:p>
            <a:pPr marL="457200" indent="-457200">
              <a:buFont typeface="+mj-lt"/>
              <a:buAutoNum type="arabicPeriod"/>
            </a:pPr>
            <a:r>
              <a:rPr lang="de-DE"/>
              <a:t>Der kleine Hund bellte laut.</a:t>
            </a:r>
          </a:p>
        </p:txBody>
      </p:sp>
    </p:spTree>
    <p:extLst>
      <p:ext uri="{BB962C8B-B14F-4D97-AF65-F5344CB8AC3E}">
        <p14:creationId xmlns:p14="http://schemas.microsoft.com/office/powerpoint/2010/main" val="2703990504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F-Kurse" id="{5F70D53E-9200-4B43-9118-4312BC254AC0}" vid="{08B0F9F8-238B-E044-96F4-E96C5444E4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Rahmen</Template>
  <TotalTime>0</TotalTime>
  <Words>501</Words>
  <Application>Microsoft Macintosh PowerPoint</Application>
  <PresentationFormat>Breitbild</PresentationFormat>
  <Paragraphs>102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Calibri</vt:lpstr>
      <vt:lpstr>Cavolini</vt:lpstr>
      <vt:lpstr>Corbel</vt:lpstr>
      <vt:lpstr>Wingdings</vt:lpstr>
      <vt:lpstr>Wingdings 2</vt:lpstr>
      <vt:lpstr>Rahmen</vt:lpstr>
      <vt:lpstr>Satzglieder: Adverbiale</vt:lpstr>
      <vt:lpstr>Wortart &amp; Satzglied</vt:lpstr>
      <vt:lpstr>PowerPoint-Präsentation</vt:lpstr>
      <vt:lpstr>Wortarten &amp; Satzglieder</vt:lpstr>
      <vt:lpstr>Adverbiale Bestimmung</vt:lpstr>
      <vt:lpstr>Unterschied Adverbiale und Nebensatz</vt:lpstr>
      <vt:lpstr>Übung 1: Zeit</vt:lpstr>
      <vt:lpstr>Lösung Übung 1</vt:lpstr>
      <vt:lpstr>Übung 2: Ort </vt:lpstr>
      <vt:lpstr>Lösung Übung2</vt:lpstr>
      <vt:lpstr>Übung 3: Art und Weise</vt:lpstr>
      <vt:lpstr>Lösung  Übung 3</vt:lpstr>
      <vt:lpstr>Übung 4: Grund</vt:lpstr>
      <vt:lpstr>Lösung Übung 4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Satzglieder: Adverbiale</dc:title>
  <dc:creator>Micaela</dc:creator>
  <cp:lastModifiedBy>Micaela</cp:lastModifiedBy>
  <cp:revision>5</cp:revision>
  <dcterms:created xsi:type="dcterms:W3CDTF">2022-09-19T13:50:54Z</dcterms:created>
  <dcterms:modified xsi:type="dcterms:W3CDTF">2022-09-19T14:25:04Z</dcterms:modified>
</cp:coreProperties>
</file>