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8FBACA4-0585-45C6-B1B3-C062F2A155A8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2480" cy="2375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570480" y="767520"/>
            <a:ext cx="8112960" cy="5328720"/>
          </a:xfrm>
          <a:prstGeom prst="rect">
            <a:avLst/>
          </a:prstGeom>
          <a:solidFill>
            <a:schemeClr val="lt1">
              <a:lumMod val="75000"/>
            </a:schemeClr>
          </a:solidFill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chemeClr val="dk1"/>
                </a:solidFill>
                <a:effectLst/>
                <a:uFillTx/>
                <a:latin typeface="Corbel"/>
              </a:rPr>
              <a:t>Bild durch Klicken auf Symbol hinzufügen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55960" y="3493080"/>
            <a:ext cx="2832480" cy="2320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Zweite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Dritte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Vierte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Fünfte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dt" idx="28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ftr" idx="29"/>
          </p:nvPr>
        </p:nvSpPr>
        <p:spPr>
          <a:xfrm>
            <a:off x="349920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74" name="PlaceHolder 6"/>
          <p:cNvSpPr>
            <a:spLocks noGrp="1"/>
          </p:cNvSpPr>
          <p:nvPr>
            <p:ph type="sldNum" idx="30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4E3CD97-7121-4442-90BD-2B6396B3F409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6" hidden="1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Rectangle 37" hidden="1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Rectangle 6"/>
          <p:cNvSpPr/>
          <p:nvPr/>
        </p:nvSpPr>
        <p:spPr>
          <a:xfrm>
            <a:off x="0" y="762120"/>
            <a:ext cx="9139320" cy="5331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Rectangle 7"/>
          <p:cNvSpPr/>
          <p:nvPr/>
        </p:nvSpPr>
        <p:spPr>
          <a:xfrm>
            <a:off x="9270360" y="762120"/>
            <a:ext cx="2923200" cy="533196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3040" cy="325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dt" idx="31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ftr" idx="32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82" name="PlaceHolder 4"/>
          <p:cNvSpPr>
            <a:spLocks noGrp="1"/>
          </p:cNvSpPr>
          <p:nvPr>
            <p:ph type="sldNum" idx="33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37DD62B-0BE5-40EC-BA92-6BEEDBD9DAE7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5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Format des Gliederungstextes durch Klicken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Gliederungsebene</a:t>
            </a:r>
            <a:endParaRPr lang="de-DE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Gliederungsebene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Gliederungsebene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Sechste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Siebte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34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35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90" name="PlaceHolder 5"/>
          <p:cNvSpPr>
            <a:spLocks noGrp="1"/>
          </p:cNvSpPr>
          <p:nvPr>
            <p:ph type="sldNum" idx="36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1F65D59-2F68-43FB-9889-65D158A260EE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380880" y="990720"/>
            <a:ext cx="2817360" cy="495072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dt" idx="37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ftr" idx="38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97" name="PlaceHolder 5"/>
          <p:cNvSpPr>
            <a:spLocks noGrp="1"/>
          </p:cNvSpPr>
          <p:nvPr>
            <p:ph type="sldNum" idx="39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EC63B89-DEA6-4D27-BA3D-A431DABA09F8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40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ftr" idx="41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104" name="PlaceHolder 5"/>
          <p:cNvSpPr>
            <a:spLocks noGrp="1"/>
          </p:cNvSpPr>
          <p:nvPr>
            <p:ph type="sldNum" idx="42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2119995-102B-4FC7-A866-FFDEC7214443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tandard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dt" idx="43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ftr" idx="44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111" name="PlaceHolder 5"/>
          <p:cNvSpPr>
            <a:spLocks noGrp="1"/>
          </p:cNvSpPr>
          <p:nvPr>
            <p:ph type="sldNum" idx="45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B5C2256-6097-43FF-A3AD-4F7C0D6A94AD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de-DE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EB11BCE8-5272-468C-8E79-1DC66BD57627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tandar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75E71730-EFA0-4A7F-88AC-FAF2937A453F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86EBB9E-C3ED-4269-991E-E3688895ACF9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867840" y="1298520"/>
            <a:ext cx="7313040" cy="325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Mastertitelformat bearbeiten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886200" y="4672440"/>
            <a:ext cx="7313040" cy="912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dt" idx="10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ftr" idx="11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29" name="PlaceHolder 5"/>
          <p:cNvSpPr>
            <a:spLocks noGrp="1"/>
          </p:cNvSpPr>
          <p:nvPr>
            <p:ph type="sldNum" idx="12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CBDF205-A33D-4764-A3FE-416DA48B6D26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347256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7818120" y="868680"/>
            <a:ext cx="347256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dt" idx="13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ftr" idx="14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37" name="PlaceHolder 6"/>
          <p:cNvSpPr>
            <a:spLocks noGrp="1"/>
          </p:cNvSpPr>
          <p:nvPr>
            <p:ph type="sldNum" idx="15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2A40EBA-BE0D-4CE0-B1D0-32D81D326EE0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867840" y="1023480"/>
            <a:ext cx="3472560" cy="805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867840" y="1931040"/>
            <a:ext cx="3472560" cy="4021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7818480" y="1023480"/>
            <a:ext cx="3472560" cy="81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7818480" y="1931040"/>
            <a:ext cx="3472560" cy="4021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16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17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47" name="PlaceHolder 8"/>
          <p:cNvSpPr>
            <a:spLocks noGrp="1"/>
          </p:cNvSpPr>
          <p:nvPr>
            <p:ph type="sldNum" idx="18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4DABE2-CF6F-4996-907C-CDFDD9A1B913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dt" idx="19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ftr" idx="20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53" name="PlaceHolder 4"/>
          <p:cNvSpPr>
            <a:spLocks noGrp="1"/>
          </p:cNvSpPr>
          <p:nvPr>
            <p:ph type="sldNum" idx="21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412D0B0-1936-46A6-93F7-3484FC75A437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6" hidden="1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Rectangle 37" hidden="1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dt" idx="22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ftr" idx="23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sldNum" idx="24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D9795DA-CDCD-40B9-9DD2-5A2BA3C64B28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2480" cy="2375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255960" y="3494160"/>
            <a:ext cx="2832480" cy="231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Zweite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Dritte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Vierte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Fünfte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659ED93-298D-4A7A-AEA6-C245FD4EEB40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53080" y="3148920"/>
            <a:ext cx="2945160" cy="549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des Titeltextes durch Klicken bearbeiten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Siebte Gliederungsebene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ftr" idx="46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sldNum" idx="47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7AFD26D-E990-4C9D-A4F3-DFEB9B87CC7C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dt" idx="48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icaela.grohe@lern-fair.de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3040" cy="325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rgbClr val="FFFFFF"/>
                </a:solidFill>
                <a:effectLst/>
                <a:uFillTx/>
                <a:latin typeface="Corbel"/>
              </a:rPr>
              <a:t>Temporalsatz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subTitle"/>
          </p:nvPr>
        </p:nvSpPr>
        <p:spPr>
          <a:xfrm>
            <a:off x="1100160" y="4670280"/>
            <a:ext cx="7313040" cy="912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Micaela Grohé	Lern-Fair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53080" y="1122840"/>
            <a:ext cx="2945160" cy="460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Zeitform (nachdem)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Rechteck 142"/>
          <p:cNvSpPr/>
          <p:nvPr/>
        </p:nvSpPr>
        <p:spPr>
          <a:xfrm>
            <a:off x="4140000" y="900000"/>
            <a:ext cx="7018920" cy="521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Prüfe die Zeitform im Hauptsatz und ergänze den Nebensatz: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Präsens → Perfekt oder Präteritum → Plusquamperfekt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Ich holte meine Schwester ab, nachdem mein Vater mich (anrufen)</a:t>
            </a: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Nachdem wir (erfahren), dass die Bahnen nicht fuhren, blieben wir zu Hause.</a:t>
            </a: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Meine Mutter lud mich zu einem Ausflug ein, nachdem ich im Diktat eine Eins (bekommen)</a:t>
            </a: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Nachdem du mir (helfen), können wir etwas spielen.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253080" y="1122840"/>
            <a:ext cx="2945160" cy="460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Zeitform (nachdem)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Rechteck 144"/>
          <p:cNvSpPr/>
          <p:nvPr/>
        </p:nvSpPr>
        <p:spPr>
          <a:xfrm>
            <a:off x="4140000" y="900000"/>
            <a:ext cx="7378920" cy="521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Präsens → Perfekt oder Präteritum → Plusquamperfekt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Ich </a:t>
            </a:r>
            <a:r>
              <a:rPr lang="de-DE" sz="2000" b="0" u="none" strike="noStrike">
                <a:solidFill>
                  <a:srgbClr val="079BC2"/>
                </a:solidFill>
                <a:effectLst/>
                <a:uFillTx/>
                <a:latin typeface="Arial"/>
              </a:rPr>
              <a:t>holte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meine Schwester ab, </a:t>
            </a: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nachdem mein Vater mich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angerufen hatte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Nachdem wir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erfahren hatten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dass die Bahnen nicht </a:t>
            </a:r>
            <a:r>
              <a:rPr lang="de-DE" sz="2000" b="0" u="none" strike="noStrike">
                <a:solidFill>
                  <a:srgbClr val="079BC2"/>
                </a:solidFill>
                <a:effectLst/>
                <a:uFillTx/>
                <a:latin typeface="Arial"/>
              </a:rPr>
              <a:t>fuhren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br>
              <a:rPr sz="2000"/>
            </a:br>
            <a:r>
              <a:rPr lang="de-DE" sz="2000" b="0" u="none" strike="noStrike">
                <a:solidFill>
                  <a:srgbClr val="079BC2"/>
                </a:solidFill>
                <a:effectLst/>
                <a:uFillTx/>
                <a:latin typeface="Arial"/>
              </a:rPr>
              <a:t>blieben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wir zu Hause.</a:t>
            </a: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Meine Mutter </a:t>
            </a:r>
            <a:r>
              <a:rPr lang="de-DE" sz="2000" b="0" u="none" strike="noStrike">
                <a:solidFill>
                  <a:srgbClr val="079BC2"/>
                </a:solidFill>
                <a:effectLst/>
                <a:uFillTx/>
                <a:latin typeface="Arial"/>
              </a:rPr>
              <a:t>lud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mich zu einem Ausflug ein, </a:t>
            </a:r>
            <a:br>
              <a:rPr sz="2000"/>
            </a:b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nachdem ich im Diktat eine Eins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bekommen hatte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Nachdem du mir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geholfen hast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br>
              <a:rPr sz="2000"/>
            </a:br>
            <a:r>
              <a:rPr lang="de-DE" sz="2000" b="0" u="none" strike="noStrike">
                <a:solidFill>
                  <a:srgbClr val="079BC2"/>
                </a:solidFill>
                <a:effectLst/>
                <a:uFillTx/>
                <a:latin typeface="Arial"/>
              </a:rPr>
              <a:t>können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wir etwas </a:t>
            </a:r>
            <a:r>
              <a:rPr lang="de-DE" sz="2000" b="0" u="none" strike="noStrike">
                <a:solidFill>
                  <a:srgbClr val="079BC2"/>
                </a:solidFill>
                <a:effectLst/>
                <a:uFillTx/>
                <a:latin typeface="Arial"/>
              </a:rPr>
              <a:t>spielen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</p:txBody>
      </p:sp>
      <p:sp>
        <p:nvSpPr>
          <p:cNvPr id="146" name="Rechteck 145"/>
          <p:cNvSpPr/>
          <p:nvPr/>
        </p:nvSpPr>
        <p:spPr>
          <a:xfrm>
            <a:off x="10080000" y="227772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Plusqu.pf.</a:t>
            </a:r>
          </a:p>
        </p:txBody>
      </p:sp>
      <p:sp>
        <p:nvSpPr>
          <p:cNvPr id="147" name="Rechteck 146"/>
          <p:cNvSpPr/>
          <p:nvPr/>
        </p:nvSpPr>
        <p:spPr>
          <a:xfrm>
            <a:off x="10080000" y="191772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Präteritum </a:t>
            </a:r>
          </a:p>
        </p:txBody>
      </p:sp>
      <p:sp>
        <p:nvSpPr>
          <p:cNvPr id="148" name="Rechteck 147"/>
          <p:cNvSpPr/>
          <p:nvPr/>
        </p:nvSpPr>
        <p:spPr>
          <a:xfrm>
            <a:off x="10080000" y="270000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Plusqu.pf.</a:t>
            </a:r>
          </a:p>
        </p:txBody>
      </p:sp>
      <p:sp>
        <p:nvSpPr>
          <p:cNvPr id="149" name="Rechteck 148"/>
          <p:cNvSpPr/>
          <p:nvPr/>
        </p:nvSpPr>
        <p:spPr>
          <a:xfrm>
            <a:off x="10260000" y="443772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Plusqu.pf.</a:t>
            </a:r>
          </a:p>
        </p:txBody>
      </p:sp>
      <p:sp>
        <p:nvSpPr>
          <p:cNvPr id="150" name="Rechteck 149"/>
          <p:cNvSpPr/>
          <p:nvPr/>
        </p:nvSpPr>
        <p:spPr>
          <a:xfrm>
            <a:off x="10080000" y="353772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Präteritum</a:t>
            </a:r>
          </a:p>
        </p:txBody>
      </p:sp>
      <p:sp>
        <p:nvSpPr>
          <p:cNvPr id="151" name="Rechteck 150"/>
          <p:cNvSpPr/>
          <p:nvPr/>
        </p:nvSpPr>
        <p:spPr>
          <a:xfrm>
            <a:off x="10080000" y="401544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Präteritum</a:t>
            </a:r>
          </a:p>
        </p:txBody>
      </p:sp>
      <p:sp>
        <p:nvSpPr>
          <p:cNvPr id="152" name="Rechteck 151"/>
          <p:cNvSpPr/>
          <p:nvPr/>
        </p:nvSpPr>
        <p:spPr>
          <a:xfrm>
            <a:off x="10260000" y="497772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Perfekt</a:t>
            </a:r>
          </a:p>
        </p:txBody>
      </p:sp>
      <p:sp>
        <p:nvSpPr>
          <p:cNvPr id="153" name="Rechteck 152"/>
          <p:cNvSpPr/>
          <p:nvPr/>
        </p:nvSpPr>
        <p:spPr>
          <a:xfrm>
            <a:off x="10260000" y="5337720"/>
            <a:ext cx="1258920" cy="42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Präsens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4 Temporalsätze erkennen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Während der Lehrer etwas an die Tafel schrieb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warf Mareike mit Papierkügelchen.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5 Temporalsätze erkennen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Die Kinder rannten los sobald der Startschuss gefallen war.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6 Temporalsätze erkennen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Seit es das Internet gibt treffen sich Leute seltener in Präsenz.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7 Temporalsätze erkennen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360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60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  <a:ea typeface="Arial Unicode MS"/>
              </a:rPr>
              <a:t>Die Lehrerin wartete bis es leise war und alle zuhörten.	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60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Temporalsätze erkennen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-324000" defTabSz="914400">
              <a:lnSpc>
                <a:spcPct val="90000"/>
              </a:lnSpc>
              <a:spcBef>
                <a:spcPts val="1199"/>
              </a:spcBef>
              <a:buClr>
                <a:srgbClr val="595959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Die Klasse war begeistert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</a:t>
            </a:r>
            <a:r>
              <a:rPr lang="de-DE" sz="2000" b="0" u="none" strike="noStrike">
                <a:solidFill>
                  <a:srgbClr val="04B9DC"/>
                </a:solidFill>
                <a:effectLst/>
                <a:uFillTx/>
                <a:latin typeface="Corbel"/>
              </a:rPr>
              <a:t>als</a:t>
            </a: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hitzefrei verkündet wurde.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199"/>
              </a:spcBef>
              <a:buClr>
                <a:srgbClr val="595959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4B9DC"/>
                </a:solidFill>
                <a:effectLst/>
                <a:uFillTx/>
                <a:latin typeface="Corbel"/>
              </a:rPr>
              <a:t>Bevor</a:t>
            </a: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hitzefrei </a:t>
            </a:r>
            <a:r>
              <a:rPr lang="de-DE" sz="2000" b="0" u="sng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verkündet wurde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</a:t>
            </a:r>
            <a:r>
              <a:rPr lang="de-DE" sz="2000" b="0" u="sng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jammerten</a:t>
            </a: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alle über das heiße Wetter.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199"/>
              </a:spcBef>
              <a:buClr>
                <a:srgbClr val="595959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Kolja erledigt seine Hausaufgaben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 </a:t>
            </a:r>
            <a:r>
              <a:rPr lang="de-DE" sz="2000" b="0" u="none" strike="noStrike">
                <a:solidFill>
                  <a:srgbClr val="04B9DC"/>
                </a:solidFill>
                <a:effectLst/>
                <a:uFillTx/>
                <a:latin typeface="Corbel"/>
              </a:rPr>
              <a:t>nachdem </a:t>
            </a:r>
            <a:r>
              <a:rPr lang="de-DE" sz="2000" b="0" u="none" strike="noStrike">
                <a:solidFill>
                  <a:srgbClr val="595959"/>
                </a:solidFill>
                <a:effectLst/>
                <a:uFillTx/>
                <a:latin typeface="Corbel"/>
              </a:rPr>
              <a:t>er eine Stunde gespielt hat.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199"/>
              </a:spcBef>
              <a:buClr>
                <a:srgbClr val="595959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4B9DC"/>
                </a:solidFill>
                <a:effectLst/>
                <a:uFillTx/>
                <a:latin typeface="Corbel"/>
              </a:rPr>
              <a:t>Während 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der Lehrer etwas an die Tafel </a:t>
            </a:r>
            <a:r>
              <a:rPr lang="de-DE" sz="2000" b="0" u="sng" strike="noStrike">
                <a:solidFill>
                  <a:srgbClr val="000000"/>
                </a:solidFill>
                <a:effectLst/>
                <a:uFillTx/>
                <a:latin typeface="Corbel"/>
              </a:rPr>
              <a:t>schrieb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 </a:t>
            </a:r>
            <a:r>
              <a:rPr lang="de-DE" sz="2000" b="0" u="sng" strike="noStrike">
                <a:solidFill>
                  <a:srgbClr val="000000"/>
                </a:solidFill>
                <a:effectLst/>
                <a:uFillTx/>
                <a:latin typeface="Corbel"/>
              </a:rPr>
              <a:t>warf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Mareike mit Papierkügelchen.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199"/>
              </a:spcBef>
              <a:buClr>
                <a:srgbClr val="595959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Die Kinder rannten los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 </a:t>
            </a:r>
            <a:r>
              <a:rPr lang="de-DE" sz="2000" b="0" u="none" strike="noStrike">
                <a:solidFill>
                  <a:srgbClr val="05B9D0"/>
                </a:solidFill>
                <a:effectLst/>
                <a:uFillTx/>
                <a:latin typeface="Corbel"/>
              </a:rPr>
              <a:t>sobald 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der Startschuss gefallen war.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199"/>
              </a:spcBef>
              <a:buClr>
                <a:srgbClr val="595959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5B9D0"/>
                </a:solidFill>
                <a:effectLst/>
                <a:uFillTx/>
                <a:latin typeface="Corbel"/>
              </a:rPr>
              <a:t>Seit 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es das Internet </a:t>
            </a:r>
            <a:r>
              <a:rPr lang="de-DE" sz="2000" b="0" u="sng" strike="noStrike">
                <a:solidFill>
                  <a:srgbClr val="000000"/>
                </a:solidFill>
                <a:effectLst/>
                <a:uFillTx/>
                <a:latin typeface="Corbel"/>
              </a:rPr>
              <a:t>gibt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r>
              <a:rPr lang="de-DE" sz="2000" b="0" u="sng" strike="noStrike">
                <a:solidFill>
                  <a:srgbClr val="000000"/>
                </a:solidFill>
                <a:effectLst/>
                <a:uFillTx/>
                <a:latin typeface="Corbel"/>
              </a:rPr>
              <a:t>treffen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sich Leute seltener in Präsenz.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199"/>
              </a:spcBef>
              <a:buClr>
                <a:srgbClr val="595959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Die Lehrerin wartete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r>
              <a:rPr lang="de-DE" sz="2000" b="0" u="none" strike="noStrike">
                <a:solidFill>
                  <a:srgbClr val="05B9D0"/>
                </a:solidFill>
                <a:effectLst/>
                <a:uFillTx/>
                <a:latin typeface="Corbel"/>
              </a:rPr>
              <a:t>bis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es leise war und alle zuhörten.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Komma-setzung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Wo steht das Komma?</a:t>
            </a:r>
          </a:p>
          <a:p>
            <a:pPr marL="360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zwischen zwei Prädikaten (NS, HS)</a:t>
            </a:r>
          </a:p>
          <a:p>
            <a:pPr marL="79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oder</a:t>
            </a:r>
          </a:p>
          <a:p>
            <a:pPr marL="360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vor der Konjunktion (HS, NS)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echteck 165"/>
          <p:cNvSpPr/>
          <p:nvPr/>
        </p:nvSpPr>
        <p:spPr>
          <a:xfrm>
            <a:off x="3960000" y="900000"/>
            <a:ext cx="7019640" cy="52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In einem vorigen Kurs haben wir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Adverbiale Bestimmungen der Zeit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kennengelernt: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nach, vor, seit, bei, während.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Formuliere die folgenden Sätze in einen Hauptsatz plus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Temporalsatz (=Nebensatz) um.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Du kannst mit dem Hauptsatz beginnen.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1134"/>
              </a:spcBef>
              <a:spcAft>
                <a:spcPts val="1134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Nach dem Frühstück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packten wir unsere Rucksäcke.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1134"/>
              </a:spcBef>
              <a:spcAft>
                <a:spcPts val="1134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Bei der Ankunft am Bahnhof 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fuhr unser Zug schon ein.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1134"/>
              </a:spcBef>
              <a:spcAft>
                <a:spcPts val="1134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Vor dem Einsteigen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holte ich meine Fahrkarte heraus.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1134"/>
              </a:spcBef>
              <a:spcAft>
                <a:spcPts val="1134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Seit der Abfahrt</a:t>
            </a: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schaute ich begeistert aus dem Fenster.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Rechteck 166"/>
          <p:cNvSpPr/>
          <p:nvPr/>
        </p:nvSpPr>
        <p:spPr>
          <a:xfrm>
            <a:off x="180000" y="2682360"/>
            <a:ext cx="3142800" cy="14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Hauptsätze in Satzgefüge umformen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hteck 167"/>
          <p:cNvSpPr/>
          <p:nvPr/>
        </p:nvSpPr>
        <p:spPr>
          <a:xfrm>
            <a:off x="3960000" y="720000"/>
            <a:ext cx="7019640" cy="550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In einem vorigen Kurs haben wir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1" u="none" strike="noStrike">
                <a:solidFill>
                  <a:srgbClr val="048DB8"/>
                </a:solidFill>
                <a:effectLst/>
                <a:uFillTx/>
                <a:latin typeface="New York;Times New Roman"/>
                <a:ea typeface="New York;Times New Roman"/>
              </a:rPr>
              <a:t>Adverbiale Bestimmungen der Zeit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kennengelernt.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Formuliere die folgenden Sätze in einen Hauptsatz plus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Temporalsatz (=Nebensatz) um.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Du kannst mit dem Hauptsatz beginnen.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</a:t>
            </a:r>
            <a:r>
              <a:rPr lang="de-DE" sz="2000" b="1" u="none" strike="noStrike">
                <a:solidFill>
                  <a:srgbClr val="048DB8"/>
                </a:solidFill>
                <a:effectLst/>
                <a:uFillTx/>
                <a:latin typeface="New York;Times New Roman"/>
                <a:ea typeface="New York;Times New Roman"/>
              </a:rPr>
              <a:t>Nach dem Frühstück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→ Nachdem wir gefrühstückt hatten,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packten wir unsere Rucksäcke.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</a:t>
            </a:r>
            <a:r>
              <a:rPr lang="de-DE" sz="2000" b="1" u="none" strike="noStrike">
                <a:solidFill>
                  <a:srgbClr val="048DB8"/>
                </a:solidFill>
                <a:effectLst/>
                <a:uFillTx/>
                <a:latin typeface="New York;Times New Roman"/>
                <a:ea typeface="New York;Times New Roman"/>
              </a:rPr>
              <a:t>Bei der Ankunft am Bahnhof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→ Als wir am Bahnhof ankamen, 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fuhr unser Zug schon ein.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</a:t>
            </a:r>
            <a:r>
              <a:rPr lang="de-DE" sz="2000" b="1" u="none" strike="noStrike">
                <a:solidFill>
                  <a:srgbClr val="048DB8"/>
                </a:solidFill>
                <a:effectLst/>
                <a:uFillTx/>
                <a:latin typeface="New York;Times New Roman"/>
                <a:ea typeface="New York;Times New Roman"/>
              </a:rPr>
              <a:t>Vor dem Einsteigen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→ Bevor ich einstieg,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</a:t>
            </a:r>
            <a:br>
              <a:rPr sz="2000"/>
            </a:b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holte ich meine Fahrkarte heraus.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216000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</a:t>
            </a:r>
            <a:r>
              <a:rPr lang="de-DE" sz="2000" b="1" u="none" strike="noStrike">
                <a:solidFill>
                  <a:srgbClr val="048DB8"/>
                </a:solidFill>
                <a:effectLst/>
                <a:uFillTx/>
                <a:latin typeface="New York;Times New Roman"/>
                <a:ea typeface="New York;Times New Roman"/>
              </a:rPr>
              <a:t>Seit der Abfahrt</a:t>
            </a: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→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Seit wir abgefahren waren, </a:t>
            </a:r>
            <a:br>
              <a:rPr sz="2000"/>
            </a:b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schaute ich begeistert aus dem Fenster.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Rechteck 168"/>
          <p:cNvSpPr/>
          <p:nvPr/>
        </p:nvSpPr>
        <p:spPr>
          <a:xfrm>
            <a:off x="180000" y="2682360"/>
            <a:ext cx="3142800" cy="1913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Hauptsätze in Satzgefüge umformen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Hauptsatz &amp; Nebensatz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4" name="Tabelle 123"/>
          <p:cNvGraphicFramePr/>
          <p:nvPr/>
        </p:nvGraphicFramePr>
        <p:xfrm>
          <a:off x="4868640" y="2071440"/>
          <a:ext cx="5075280" cy="2685960"/>
        </p:xfrm>
        <a:graphic>
          <a:graphicData uri="http://schemas.openxmlformats.org/drawingml/2006/table">
            <a:tbl>
              <a:tblPr/>
              <a:tblGrid>
                <a:gridCol w="169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320">
                <a:tc>
                  <a:txBody>
                    <a:bodyPr/>
                    <a:lstStyle/>
                    <a:p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HS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NS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Regel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Im Hauptsatz steht das Prädikat (Verb) an 2. Stelle.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Im Nebensatz steht das Prädikat (Verb) an letzter Stelle.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i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Beispiel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i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Das ist ein Hauptsatz,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auf den ein Nebensatz folgt.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5" name="Rechteck 124"/>
          <p:cNvSpPr/>
          <p:nvPr/>
        </p:nvSpPr>
        <p:spPr>
          <a:xfrm>
            <a:off x="4860000" y="5220000"/>
            <a:ext cx="5038920" cy="60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Sätze können mit einem Hauptsatz oder einem Nebensatz beginnen.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Diktat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3869280" y="900000"/>
            <a:ext cx="7313040" cy="5082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1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Nimm dir Papier und Stift. Schreibe nach Diktat.</a:t>
            </a:r>
            <a:endParaRPr lang="de-DE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endParaRPr lang="de-DE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88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1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Achte auf</a:t>
            </a:r>
            <a:endParaRPr lang="de-DE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84000" indent="-324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de-DE" sz="2100" b="0" i="1" u="none" strike="noStrike">
                <a:solidFill>
                  <a:srgbClr val="03ABCF"/>
                </a:solidFill>
                <a:effectLst/>
                <a:uFillTx/>
                <a:latin typeface="Arial"/>
              </a:rPr>
              <a:t>Konjunktionen</a:t>
            </a:r>
            <a:endParaRPr lang="de-DE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84000" indent="-324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de-DE" sz="2100" b="0" i="1" u="none" strike="noStrike">
                <a:solidFill>
                  <a:srgbClr val="00A933"/>
                </a:solidFill>
                <a:effectLst/>
                <a:uFillTx/>
                <a:latin typeface="Arial"/>
              </a:rPr>
              <a:t>Prädikate (Verben)</a:t>
            </a:r>
            <a:endParaRPr lang="de-DE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84000" indent="-324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de-DE" sz="2100" b="0" i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Kommasetzung</a:t>
            </a:r>
            <a:endParaRPr lang="de-DE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84000" indent="-324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de-DE" sz="21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Punkte am Satzende</a:t>
            </a:r>
            <a:endParaRPr lang="de-DE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Rechteck 3"/>
          <p:cNvSpPr/>
          <p:nvPr/>
        </p:nvSpPr>
        <p:spPr>
          <a:xfrm>
            <a:off x="3869280" y="1324440"/>
            <a:ext cx="731304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Diktat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Rechteck 3"/>
          <p:cNvSpPr/>
          <p:nvPr/>
        </p:nvSpPr>
        <p:spPr>
          <a:xfrm>
            <a:off x="3899520" y="1620000"/>
            <a:ext cx="6539400" cy="428689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16000" indent="-216000">
              <a:lnSpc>
                <a:spcPct val="100000"/>
              </a:lnSpc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 dirty="0">
                <a:solidFill>
                  <a:srgbClr val="079BC2"/>
                </a:solidFill>
                <a:effectLst/>
                <a:uFillTx/>
                <a:latin typeface="Arial"/>
              </a:rPr>
              <a:t>Bis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ich mit meinem Vater an der Supermarktkasse </a:t>
            </a:r>
            <a:r>
              <a:rPr lang="de-DE" sz="1800" b="0" u="sng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stand</a:t>
            </a:r>
            <a:r>
              <a:rPr lang="de-DE" sz="18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1800" b="0" u="sng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wusste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ich nicht</a:t>
            </a:r>
            <a:r>
              <a:rPr lang="de-DE" sz="18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</a:br>
            <a:r>
              <a:rPr lang="de-DE" sz="1800" b="0" u="none" strike="noStrike" dirty="0">
                <a:solidFill>
                  <a:srgbClr val="079BC2"/>
                </a:solidFill>
                <a:effectLst/>
                <a:uFillTx/>
                <a:latin typeface="Arial"/>
              </a:rPr>
              <a:t>dass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das Warten unterhaltsam sein kann.</a:t>
            </a:r>
          </a:p>
          <a:p>
            <a:pPr marL="216000" indent="-216000">
              <a:lnSpc>
                <a:spcPct val="100000"/>
              </a:lnSpc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 dirty="0">
                <a:solidFill>
                  <a:srgbClr val="079BC2"/>
                </a:solidFill>
                <a:effectLst/>
                <a:uFillTx/>
                <a:latin typeface="Arial"/>
              </a:rPr>
              <a:t>Während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jemand dran </a:t>
            </a:r>
            <a:r>
              <a:rPr lang="de-DE" sz="1800" b="0" u="sng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war</a:t>
            </a:r>
            <a:r>
              <a:rPr lang="de-DE" sz="18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, </a:t>
            </a:r>
            <a:br>
              <a:rPr lang="de-DE" sz="18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</a:br>
            <a:r>
              <a:rPr lang="de-DE" sz="1800" b="0" u="sng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stoppte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ich seine Zeit an der Kasse.</a:t>
            </a:r>
          </a:p>
          <a:p>
            <a:pPr marL="216000" indent="-216000">
              <a:lnSpc>
                <a:spcPct val="100000"/>
              </a:lnSpc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Ich zähle die Personen vor mir in der Schlange</a:t>
            </a:r>
            <a:r>
              <a:rPr lang="de-DE" sz="18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800" dirty="0"/>
            </a:br>
            <a:r>
              <a:rPr lang="de-DE" sz="1800" b="0" u="none" strike="noStrike" dirty="0">
                <a:solidFill>
                  <a:srgbClr val="079BC2"/>
                </a:solidFill>
                <a:effectLst/>
                <a:uFillTx/>
                <a:latin typeface="Arial"/>
              </a:rPr>
              <a:t>bevor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wir um unsere Wartezeit wetten.</a:t>
            </a:r>
          </a:p>
          <a:p>
            <a:pPr marL="216000" indent="-216000">
              <a:lnSpc>
                <a:spcPct val="100000"/>
              </a:lnSpc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 dirty="0">
                <a:solidFill>
                  <a:srgbClr val="079BC2"/>
                </a:solidFill>
                <a:effectLst/>
                <a:uFillTx/>
                <a:latin typeface="Arial"/>
              </a:rPr>
              <a:t>Nachdem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mein Vater 10 Minuten </a:t>
            </a:r>
            <a:r>
              <a:rPr lang="de-DE" sz="1800" b="0" u="sng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geschätzt hat</a:t>
            </a:r>
            <a:r>
              <a:rPr lang="de-DE" sz="18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</a:br>
            <a:r>
              <a:rPr lang="de-DE" sz="18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rechne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ich 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7 Personen mal 2 = 14.</a:t>
            </a:r>
          </a:p>
          <a:p>
            <a:pPr marL="216000" indent="-216000">
              <a:lnSpc>
                <a:spcPct val="100000"/>
              </a:lnSpc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 dirty="0">
                <a:solidFill>
                  <a:srgbClr val="079BC2"/>
                </a:solidFill>
                <a:effectLst/>
                <a:uFillTx/>
                <a:latin typeface="Arial"/>
              </a:rPr>
              <a:t>Seit 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ich eine Wette wegen einer alten Frau </a:t>
            </a:r>
            <a:r>
              <a:rPr lang="de-DE" sz="1800" b="0" u="sng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verloren habe</a:t>
            </a:r>
            <a:r>
              <a:rPr lang="de-DE" sz="18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1800" b="0" u="sng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gebe</a:t>
            </a:r>
            <a:r>
              <a:rPr lang="de-DE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ich pro Rentnerin 2 Minuten dazu und gewinne fast immer.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Und Tschüss!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sng" strike="noStrike">
                <a:solidFill>
                  <a:srgbClr val="90BB23"/>
                </a:solidFill>
                <a:effectLst/>
                <a:uFillTx/>
                <a:latin typeface="Corbel"/>
                <a:hlinkClick r:id="rId2"/>
              </a:rPr>
              <a:t>micaela.grohe@lern-fair.de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sng" strike="noStrike">
                <a:solidFill>
                  <a:srgbClr val="09BEF3"/>
                </a:solidFill>
                <a:effectLst/>
                <a:uFillTx/>
                <a:latin typeface="Corbel"/>
              </a:rPr>
              <a:t>www.mgrohee.de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Begründungssatz		Do, 22.1.2026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Folge-Satz </a:t>
            </a:r>
            <a:br>
              <a:rPr sz="2000"/>
            </a:b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&amp; Zweck-Satz			Do, 29.1.2026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Bedingungssatz	 </a:t>
            </a:r>
            <a:br>
              <a:rPr sz="2000"/>
            </a:b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&amp; Einschränkungssatz		Do, 5.2.2026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Gegen-Satz			Do, 12.2.2026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Art-und-Weise-Satz		Do, 19.2.2026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Erweiterter Infinitiv		Do, 26.2.2026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Konjunktional-sätze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3869280" y="99972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Konjunktion = Verbindungswort zwischen HS und NS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Mit diesen Wörtern beginnen Nebensätze: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Abgerundetes Rechteck 2"/>
          <p:cNvSpPr/>
          <p:nvPr/>
        </p:nvSpPr>
        <p:spPr>
          <a:xfrm>
            <a:off x="5220000" y="3780000"/>
            <a:ext cx="4343040" cy="2169000"/>
          </a:xfrm>
          <a:prstGeom prst="roundRect">
            <a:avLst>
              <a:gd name="adj" fmla="val 16667"/>
            </a:avLst>
          </a:prstGeom>
          <a:solidFill>
            <a:srgbClr val="40BAD2"/>
          </a:solidFill>
          <a:ln>
            <a:solidFill>
              <a:srgbClr val="2F899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numCol="1" spcCol="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dass, damit, </a:t>
            </a:r>
            <a:r>
              <a:rPr lang="de-DE" sz="2000" b="0" u="none" strike="noStrike">
                <a:solidFill>
                  <a:srgbClr val="F10D0C"/>
                </a:solidFill>
                <a:effectLst/>
                <a:uFillTx/>
                <a:latin typeface="Corbel"/>
                <a:ea typeface="Calibri"/>
              </a:rPr>
              <a:t>bevor</a:t>
            </a: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, </a:t>
            </a:r>
            <a:r>
              <a:rPr lang="de-DE" sz="2000" b="0" u="none" strike="noStrike">
                <a:solidFill>
                  <a:srgbClr val="F10D0C"/>
                </a:solidFill>
                <a:effectLst/>
                <a:uFillTx/>
                <a:latin typeface="Corbel"/>
                <a:ea typeface="Calibri"/>
              </a:rPr>
              <a:t>nachdem</a:t>
            </a: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,</a:t>
            </a:r>
            <a:br>
              <a:rPr sz="2000"/>
            </a:b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wenn und weil und </a:t>
            </a:r>
            <a:r>
              <a:rPr lang="de-DE" sz="2000" b="0" u="none" strike="noStrike">
                <a:solidFill>
                  <a:srgbClr val="F10D0C"/>
                </a:solidFill>
                <a:effectLst/>
                <a:uFillTx/>
                <a:latin typeface="Corbel"/>
                <a:ea typeface="Calibri"/>
              </a:rPr>
              <a:t>als</a:t>
            </a: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,</a:t>
            </a:r>
            <a:br>
              <a:rPr sz="2000"/>
            </a:b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obwohl, obgleich, </a:t>
            </a:r>
            <a:r>
              <a:rPr lang="de-DE" sz="2000" b="0" u="none" strike="noStrike">
                <a:solidFill>
                  <a:srgbClr val="F10D0C"/>
                </a:solidFill>
                <a:effectLst/>
                <a:uFillTx/>
                <a:latin typeface="Corbel"/>
                <a:ea typeface="Calibri"/>
              </a:rPr>
              <a:t>sobald</a:t>
            </a: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, indem,</a:t>
            </a:r>
            <a:br>
              <a:rPr sz="2000"/>
            </a:b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sondern, </a:t>
            </a:r>
            <a:r>
              <a:rPr lang="de-DE" sz="2000" b="0" u="none" strike="noStrike">
                <a:solidFill>
                  <a:srgbClr val="F10D0C"/>
                </a:solidFill>
                <a:effectLst/>
                <a:uFillTx/>
                <a:latin typeface="Corbel"/>
                <a:ea typeface="Calibri"/>
              </a:rPr>
              <a:t>während</a:t>
            </a: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, falls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Temporal-sätze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360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 Temporalsätzen geht es um die Zeit:</a:t>
            </a:r>
          </a:p>
          <a:p>
            <a:pPr marL="79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75920" algn="l"/>
              </a:tabLst>
            </a:pPr>
            <a:r>
              <a:rPr lang="de-DE" sz="2000" b="0" u="none" strike="noStrike">
                <a:solidFill>
                  <a:srgbClr val="04B7D6"/>
                </a:solidFill>
                <a:effectLst/>
                <a:uFillTx/>
                <a:latin typeface="Arial"/>
              </a:rPr>
              <a:t>als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75920" algn="l"/>
              </a:tabLst>
            </a:pPr>
            <a:r>
              <a:rPr lang="de-DE" sz="2000" b="0" u="none" strike="noStrike">
                <a:solidFill>
                  <a:srgbClr val="04B7D6"/>
                </a:solidFill>
                <a:effectLst/>
                <a:uFillTx/>
                <a:latin typeface="Arial"/>
              </a:rPr>
              <a:t>bevor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75920" algn="l"/>
              </a:tabLst>
            </a:pPr>
            <a:r>
              <a:rPr lang="de-DE" sz="2000" b="0" u="none" strike="noStrike">
                <a:solidFill>
                  <a:srgbClr val="04B7D6"/>
                </a:solidFill>
                <a:effectLst/>
                <a:uFillTx/>
                <a:latin typeface="Arial"/>
              </a:rPr>
              <a:t>nachdem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75920" algn="l"/>
              </a:tabLst>
            </a:pPr>
            <a:r>
              <a:rPr lang="de-DE" sz="2000" b="0" u="none" strike="noStrike">
                <a:solidFill>
                  <a:srgbClr val="04B7D6"/>
                </a:solidFill>
                <a:effectLst/>
                <a:uFillTx/>
                <a:latin typeface="Arial"/>
              </a:rPr>
              <a:t>während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75920" algn="l"/>
              </a:tabLst>
            </a:pPr>
            <a:r>
              <a:rPr lang="de-DE" sz="2000" b="0" u="none" strike="noStrike">
                <a:solidFill>
                  <a:srgbClr val="04B7D6"/>
                </a:solidFill>
                <a:effectLst/>
                <a:uFillTx/>
                <a:latin typeface="Arial"/>
              </a:rPr>
              <a:t>sobald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75920" algn="l"/>
              </a:tabLst>
            </a:pPr>
            <a:r>
              <a:rPr lang="de-DE" sz="2000" b="0" u="none" strike="noStrike">
                <a:solidFill>
                  <a:srgbClr val="04B7D6"/>
                </a:solidFill>
                <a:effectLst/>
                <a:uFillTx/>
                <a:latin typeface="Arial"/>
              </a:rPr>
              <a:t>seit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75920" algn="l"/>
              </a:tabLst>
            </a:pPr>
            <a:r>
              <a:rPr lang="de-DE" sz="2000" b="0" u="none" strike="noStrike">
                <a:solidFill>
                  <a:srgbClr val="04B7D6"/>
                </a:solidFill>
                <a:effectLst/>
                <a:uFillTx/>
                <a:latin typeface="Arial"/>
              </a:rPr>
              <a:t>bis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Erfinde Sätze mit diesen Konjunktionen. Ein möglicher Hauptsatz: Die Klasse war begeistert, ...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1 Temporalsätze erkennen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defTabSz="914400">
              <a:lnSpc>
                <a:spcPct val="90000"/>
              </a:lnSpc>
              <a:spcBef>
                <a:spcPts val="1199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Die Klasse war begeistert, als hitzefrei verkündet wurde.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defTabSz="914400">
              <a:lnSpc>
                <a:spcPct val="90000"/>
              </a:lnSpc>
              <a:spcBef>
                <a:spcPts val="1199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Die Klasse war vom Unterricht begeistert, seit es keine Zensuren mehr gab.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2 Temporalsätze erkennen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Bevor hitzefrei verkündet wurde jammerten alle über das heiße Wetter.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3 Temporalsätze erkennen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Kolja erledigt seine Hausaufgaben nachdem er eine Stunde gespielt hat.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253080" y="1122840"/>
            <a:ext cx="2945160" cy="460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Besonderheit bei „nachdem“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Rechteck 137"/>
          <p:cNvSpPr/>
          <p:nvPr/>
        </p:nvSpPr>
        <p:spPr>
          <a:xfrm>
            <a:off x="3839760" y="2340000"/>
            <a:ext cx="6239160" cy="197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Nach der Konjunktion „nachdem“ </a:t>
            </a:r>
          </a:p>
          <a:p>
            <a:pPr>
              <a:lnSpc>
                <a:spcPct val="150000"/>
              </a:lnSpc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muss das Verb </a:t>
            </a:r>
          </a:p>
          <a:p>
            <a:pPr>
              <a:lnSpc>
                <a:spcPct val="150000"/>
              </a:lnSpc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entweder im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Perfekt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stehen</a:t>
            </a:r>
          </a:p>
          <a:p>
            <a:pPr>
              <a:lnSpc>
                <a:spcPct val="150000"/>
              </a:lnSpc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oder im </a:t>
            </a:r>
            <a:r>
              <a:rPr lang="de-DE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Plusquamperfekt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253080" y="1122840"/>
            <a:ext cx="2945160" cy="460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Besonderheit bei „nachdem“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Rechteck 139"/>
          <p:cNvSpPr/>
          <p:nvPr/>
        </p:nvSpPr>
        <p:spPr>
          <a:xfrm>
            <a:off x="3839760" y="2340000"/>
            <a:ext cx="6239160" cy="197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50000"/>
              </a:lnSpc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1" name="Tabelle 140"/>
          <p:cNvGraphicFramePr/>
          <p:nvPr/>
        </p:nvGraphicFramePr>
        <p:xfrm>
          <a:off x="4037040" y="2037960"/>
          <a:ext cx="6942960" cy="2280240"/>
        </p:xfrm>
        <a:graphic>
          <a:graphicData uri="http://schemas.openxmlformats.org/drawingml/2006/table">
            <a:tbl>
              <a:tblPr/>
              <a:tblGrid>
                <a:gridCol w="99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CCCCCC"/>
                        </a:highlight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CCCCC"/>
                          </a:highlight>
                          <a:uFillTx/>
                          <a:latin typeface="Arial"/>
                        </a:rPr>
                        <a:t>Hauptsatz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CCCCC"/>
                          </a:highlight>
                          <a:uFillTx/>
                          <a:latin typeface="Arial"/>
                        </a:rPr>
                        <a:t>Nebensatz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158466"/>
                          </a:solidFill>
                          <a:effectLst/>
                          <a:uFillTx/>
                          <a:latin typeface="Arial"/>
                        </a:rPr>
                        <a:t>Ich </a:t>
                      </a:r>
                      <a:r>
                        <a:rPr lang="de-DE" sz="1800" b="1" u="none" strike="noStrike">
                          <a:solidFill>
                            <a:srgbClr val="158466"/>
                          </a:solidFill>
                          <a:effectLst/>
                          <a:uFillTx/>
                          <a:latin typeface="Arial"/>
                        </a:rPr>
                        <a:t>rufe</a:t>
                      </a:r>
                      <a:r>
                        <a:rPr lang="de-DE" sz="1800" b="0" u="none" strike="noStrike">
                          <a:solidFill>
                            <a:srgbClr val="158466"/>
                          </a:solidFill>
                          <a:effectLst/>
                          <a:uFillTx/>
                          <a:latin typeface="Arial"/>
                        </a:rPr>
                        <a:t> dich an,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158466"/>
                          </a:solidFill>
                          <a:effectLst/>
                          <a:uFillTx/>
                          <a:latin typeface="Arial"/>
                        </a:rPr>
                        <a:t>nachdem ich </a:t>
                      </a:r>
                      <a:r>
                        <a:rPr lang="de-DE" sz="1800" b="1" u="none" strike="noStrike">
                          <a:solidFill>
                            <a:srgbClr val="158466"/>
                          </a:solidFill>
                          <a:effectLst/>
                          <a:uFillTx/>
                          <a:latin typeface="Arial"/>
                        </a:rPr>
                        <a:t>gegessen habe</a:t>
                      </a:r>
                      <a:r>
                        <a:rPr lang="de-DE" sz="1800" b="0" u="none" strike="noStrike">
                          <a:solidFill>
                            <a:srgbClr val="158466"/>
                          </a:solidFill>
                          <a:effectLst/>
                          <a:uFillTx/>
                          <a:latin typeface="Arial"/>
                        </a:rPr>
                        <a:t>.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Präsens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       Gegenwart         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Perfekt</a:t>
                      </a:r>
                      <a:br>
                        <a:rPr sz="1800"/>
                      </a:b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vollendet Gegenwart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C9211E"/>
                          </a:solidFill>
                          <a:effectLst/>
                          <a:uFillTx/>
                          <a:latin typeface="Arial"/>
                        </a:rPr>
                        <a:t>Er </a:t>
                      </a:r>
                      <a:r>
                        <a:rPr lang="de-DE" sz="1800" b="1" u="none" strike="noStrike">
                          <a:solidFill>
                            <a:srgbClr val="C9211E"/>
                          </a:solidFill>
                          <a:effectLst/>
                          <a:uFillTx/>
                          <a:latin typeface="Arial"/>
                        </a:rPr>
                        <a:t>rief</a:t>
                      </a:r>
                      <a:r>
                        <a:rPr lang="de-DE" sz="1800" b="0" u="none" strike="noStrike">
                          <a:solidFill>
                            <a:srgbClr val="C9211E"/>
                          </a:solidFill>
                          <a:effectLst/>
                          <a:uFillTx/>
                          <a:latin typeface="Arial"/>
                        </a:rPr>
                        <a:t> sie an,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C9211E"/>
                          </a:solidFill>
                          <a:effectLst/>
                          <a:uFillTx/>
                          <a:latin typeface="Arial"/>
                        </a:rPr>
                        <a:t>Nachdem er </a:t>
                      </a:r>
                      <a:r>
                        <a:rPr lang="de-DE" sz="1800" b="1" u="none" strike="noStrike">
                          <a:solidFill>
                            <a:srgbClr val="C9211E"/>
                          </a:solidFill>
                          <a:effectLst/>
                          <a:uFillTx/>
                          <a:latin typeface="Arial"/>
                        </a:rPr>
                        <a:t>gegessen hatte</a:t>
                      </a:r>
                      <a:r>
                        <a:rPr lang="de-DE" sz="1800" b="0" u="none" strike="noStrike">
                          <a:solidFill>
                            <a:srgbClr val="C9211E"/>
                          </a:solidFill>
                          <a:effectLst/>
                          <a:uFillTx/>
                          <a:latin typeface="Arial"/>
                        </a:rPr>
                        <a:t>.</a:t>
                      </a: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Präteritum</a:t>
                      </a:r>
                      <a:br>
                        <a:rPr sz="1800"/>
                      </a:b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Vergangenheit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Plusquamperfekt</a:t>
                      </a:r>
                      <a:br>
                        <a:rPr sz="1800"/>
                      </a:br>
                      <a:r>
                        <a:rPr lang="de-DE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vollendete Vergangenheit</a:t>
                      </a:r>
                    </a:p>
                  </a:txBody>
                  <a:tcPr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980</Words>
  <Application>Microsoft Macintosh PowerPoint</Application>
  <PresentationFormat>Breitbild</PresentationFormat>
  <Paragraphs>152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22</vt:i4>
      </vt:variant>
    </vt:vector>
  </HeadingPairs>
  <TitlesOfParts>
    <vt:vector size="32" baseType="lpstr">
      <vt:lpstr>Arial</vt:lpstr>
      <vt:lpstr>Corbel</vt:lpstr>
      <vt:lpstr>New York;Times New Roman</vt:lpstr>
      <vt:lpstr>OpenSymbol</vt:lpstr>
      <vt:lpstr>Symbol</vt:lpstr>
      <vt:lpstr>Times New Roman</vt:lpstr>
      <vt:lpstr>Wingdings</vt:lpstr>
      <vt:lpstr>Wingdings 2</vt:lpstr>
      <vt:lpstr>Rahmen</vt:lpstr>
      <vt:lpstr>Rahmen</vt:lpstr>
      <vt:lpstr>Temporalsatz</vt:lpstr>
      <vt:lpstr>Hauptsatz &amp; Nebensatz</vt:lpstr>
      <vt:lpstr>Konjunktional-sätze</vt:lpstr>
      <vt:lpstr>Temporal-sätze</vt:lpstr>
      <vt:lpstr>Übung 1 Temporalsätze erkennen</vt:lpstr>
      <vt:lpstr>Übung 2 Temporalsätze erkennen</vt:lpstr>
      <vt:lpstr>Übung 3 Temporalsätze erkennen</vt:lpstr>
      <vt:lpstr>Besonderheit bei „nachdem“</vt:lpstr>
      <vt:lpstr>Besonderheit bei „nachdem“</vt:lpstr>
      <vt:lpstr>Übung Zeitform (nachdem)</vt:lpstr>
      <vt:lpstr>Übung Zeitform (nachdem) Lösung</vt:lpstr>
      <vt:lpstr>Übung 4 Temporalsätze erkennen</vt:lpstr>
      <vt:lpstr>Übung 5 Temporalsätze erkennen</vt:lpstr>
      <vt:lpstr>Übung 6 Temporalsätze erkennen</vt:lpstr>
      <vt:lpstr>Übung 7 Temporalsätze erkennen</vt:lpstr>
      <vt:lpstr>Übung Temporalsätze erkennen Lösung</vt:lpstr>
      <vt:lpstr>Komma-setzung</vt:lpstr>
      <vt:lpstr>PowerPoint-Präsentation</vt:lpstr>
      <vt:lpstr>PowerPoint-Präsentation</vt:lpstr>
      <vt:lpstr>Diktat</vt:lpstr>
      <vt:lpstr>Diktat Lösung</vt:lpstr>
      <vt:lpstr>Und Tschüss!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dass &amp; das</dc:title>
  <dc:subject/>
  <dc:creator>Microsoft Office User</dc:creator>
  <dc:description/>
  <cp:lastModifiedBy>Micaela Grohe´</cp:lastModifiedBy>
  <cp:revision>39</cp:revision>
  <dcterms:created xsi:type="dcterms:W3CDTF">2022-01-22T09:37:32Z</dcterms:created>
  <dcterms:modified xsi:type="dcterms:W3CDTF">2026-04-07T08:07:36Z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Breitbild</vt:lpwstr>
  </property>
  <property fmtid="{D5CDD505-2E9C-101B-9397-08002B2CF9AE}" pid="3" name="Slides">
    <vt:i4>22</vt:i4>
  </property>
</Properties>
</file>