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3" r:id="rId2"/>
    <p:sldMasterId id="2147483665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12192000" cy="6858000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0" y="758880"/>
            <a:ext cx="3442320" cy="5329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Rectangle 37"/>
          <p:cNvSpPr/>
          <p:nvPr/>
        </p:nvSpPr>
        <p:spPr>
          <a:xfrm>
            <a:off x="11815920" y="758880"/>
            <a:ext cx="382680" cy="532944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80880" y="990720"/>
            <a:ext cx="2818080" cy="495144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867840" y="86868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dt" idx="1"/>
          </p:nvPr>
        </p:nvSpPr>
        <p:spPr>
          <a:xfrm>
            <a:off x="26244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ftr" idx="2"/>
          </p:nvPr>
        </p:nvSpPr>
        <p:spPr>
          <a:xfrm>
            <a:off x="3869280" y="6356520"/>
            <a:ext cx="591012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8" name="PlaceHolder 5"/>
          <p:cNvSpPr>
            <a:spLocks noGrp="1"/>
          </p:cNvSpPr>
          <p:nvPr>
            <p:ph type="sldNum" idx="3"/>
          </p:nvPr>
        </p:nvSpPr>
        <p:spPr>
          <a:xfrm>
            <a:off x="10634040" y="6356520"/>
            <a:ext cx="15296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1B4AB08-E1E3-40BF-9F98-21F8A4FF7159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" hidden="1"/>
          <p:cNvSpPr/>
          <p:nvPr/>
        </p:nvSpPr>
        <p:spPr>
          <a:xfrm>
            <a:off x="0" y="758880"/>
            <a:ext cx="3442320" cy="5329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Rectangle 37" hidden="1"/>
          <p:cNvSpPr/>
          <p:nvPr/>
        </p:nvSpPr>
        <p:spPr>
          <a:xfrm>
            <a:off x="11815920" y="758880"/>
            <a:ext cx="382680" cy="532944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1"/>
          <p:cNvSpPr>
            <a:spLocks noGrp="1"/>
          </p:cNvSpPr>
          <p:nvPr>
            <p:ph type="dt" idx="28"/>
          </p:nvPr>
        </p:nvSpPr>
        <p:spPr>
          <a:xfrm>
            <a:off x="26244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ftr" idx="29"/>
          </p:nvPr>
        </p:nvSpPr>
        <p:spPr>
          <a:xfrm>
            <a:off x="3869280" y="6356520"/>
            <a:ext cx="591012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66" name="PlaceHolder 3"/>
          <p:cNvSpPr>
            <a:spLocks noGrp="1"/>
          </p:cNvSpPr>
          <p:nvPr>
            <p:ph type="sldNum" idx="30"/>
          </p:nvPr>
        </p:nvSpPr>
        <p:spPr>
          <a:xfrm>
            <a:off x="10634040" y="6356520"/>
            <a:ext cx="15296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E958546-F2F4-44F4-A5D5-DAE35E12A162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halt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"/>
          <p:cNvSpPr/>
          <p:nvPr/>
        </p:nvSpPr>
        <p:spPr>
          <a:xfrm>
            <a:off x="0" y="758880"/>
            <a:ext cx="3442320" cy="5329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Rectangle 37"/>
          <p:cNvSpPr/>
          <p:nvPr/>
        </p:nvSpPr>
        <p:spPr>
          <a:xfrm>
            <a:off x="11815920" y="758880"/>
            <a:ext cx="382680" cy="532944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255960" y="1143000"/>
            <a:ext cx="2833200" cy="2376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2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3867840" y="86868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255960" y="3494160"/>
            <a:ext cx="2833200" cy="2320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Mastertextformat bearbeiten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Zweite 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Dritte 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Vierte 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Fünfte 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dt" idx="31"/>
          </p:nvPr>
        </p:nvSpPr>
        <p:spPr>
          <a:xfrm>
            <a:off x="26244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ftr" idx="32"/>
          </p:nvPr>
        </p:nvSpPr>
        <p:spPr>
          <a:xfrm>
            <a:off x="3869280" y="6356520"/>
            <a:ext cx="591012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74" name="PlaceHolder 6"/>
          <p:cNvSpPr>
            <a:spLocks noGrp="1"/>
          </p:cNvSpPr>
          <p:nvPr>
            <p:ph type="sldNum" idx="33"/>
          </p:nvPr>
        </p:nvSpPr>
        <p:spPr>
          <a:xfrm>
            <a:off x="10634040" y="6356520"/>
            <a:ext cx="15296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EF0B977-8E33-45F9-B470-62B42E0FEC60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ild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6"/>
          <p:cNvSpPr/>
          <p:nvPr/>
        </p:nvSpPr>
        <p:spPr>
          <a:xfrm>
            <a:off x="0" y="758880"/>
            <a:ext cx="3442320" cy="5329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Rectangle 37"/>
          <p:cNvSpPr/>
          <p:nvPr/>
        </p:nvSpPr>
        <p:spPr>
          <a:xfrm>
            <a:off x="11815920" y="758880"/>
            <a:ext cx="382680" cy="532944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255960" y="1143000"/>
            <a:ext cx="2833200" cy="2376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2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3570480" y="767520"/>
            <a:ext cx="8113680" cy="5329440"/>
          </a:xfrm>
          <a:prstGeom prst="rect">
            <a:avLst/>
          </a:prstGeom>
          <a:solidFill>
            <a:schemeClr val="lt1">
              <a:lumMod val="75000"/>
            </a:schemeClr>
          </a:solidFill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chemeClr val="dk1"/>
                </a:solidFill>
                <a:effectLst/>
                <a:uFillTx/>
                <a:latin typeface="Corbel"/>
              </a:rPr>
              <a:t>Bild durch Klicken auf Symbol hinzufügen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255960" y="3493080"/>
            <a:ext cx="2833200" cy="2321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Mastertextformat bearbeiten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Zweite 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Dritte 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Vierte 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Fünfte 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dt" idx="34"/>
          </p:nvPr>
        </p:nvSpPr>
        <p:spPr>
          <a:xfrm>
            <a:off x="26244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ftr" idx="35"/>
          </p:nvPr>
        </p:nvSpPr>
        <p:spPr>
          <a:xfrm>
            <a:off x="3499200" y="6356520"/>
            <a:ext cx="591012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82" name="PlaceHolder 6"/>
          <p:cNvSpPr>
            <a:spLocks noGrp="1"/>
          </p:cNvSpPr>
          <p:nvPr>
            <p:ph type="sldNum" idx="36"/>
          </p:nvPr>
        </p:nvSpPr>
        <p:spPr>
          <a:xfrm>
            <a:off x="10634040" y="6356520"/>
            <a:ext cx="15296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2B6D163-153E-4B29-AB37-0479A4AD6CA6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6" hidden="1"/>
          <p:cNvSpPr/>
          <p:nvPr/>
        </p:nvSpPr>
        <p:spPr>
          <a:xfrm>
            <a:off x="0" y="758880"/>
            <a:ext cx="3442320" cy="5329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Rectangle 37" hidden="1"/>
          <p:cNvSpPr/>
          <p:nvPr/>
        </p:nvSpPr>
        <p:spPr>
          <a:xfrm>
            <a:off x="11815920" y="758880"/>
            <a:ext cx="382680" cy="532944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Rectangle 6"/>
          <p:cNvSpPr/>
          <p:nvPr/>
        </p:nvSpPr>
        <p:spPr>
          <a:xfrm>
            <a:off x="0" y="762120"/>
            <a:ext cx="9140040" cy="53326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Rectangle 7"/>
          <p:cNvSpPr/>
          <p:nvPr/>
        </p:nvSpPr>
        <p:spPr>
          <a:xfrm>
            <a:off x="9270360" y="762120"/>
            <a:ext cx="2923920" cy="533268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1069920" y="1298520"/>
            <a:ext cx="7313760" cy="3253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5900" b="0" u="none" strike="noStrike" spc="-99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5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dt" idx="37"/>
          </p:nvPr>
        </p:nvSpPr>
        <p:spPr>
          <a:xfrm>
            <a:off x="26244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ftr" idx="38"/>
          </p:nvPr>
        </p:nvSpPr>
        <p:spPr>
          <a:xfrm>
            <a:off x="3869280" y="6356520"/>
            <a:ext cx="591012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90" name="PlaceHolder 4"/>
          <p:cNvSpPr>
            <a:spLocks noGrp="1"/>
          </p:cNvSpPr>
          <p:nvPr>
            <p:ph type="sldNum" idx="39"/>
          </p:nvPr>
        </p:nvSpPr>
        <p:spPr>
          <a:xfrm>
            <a:off x="10634040" y="6356520"/>
            <a:ext cx="15296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24F123CE-E6F7-4F1C-AC96-3DE67435AB20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1360" cy="397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Format des Gliederungstextes durch Klicken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6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Gliederungsebene</a:t>
            </a:r>
            <a:endParaRPr lang="de-DE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Gliederungsebene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Gliederungsebene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Gliederungsebene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Sechste Gliederungsebene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Siebte Gliederungsebene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6"/>
          <p:cNvSpPr/>
          <p:nvPr/>
        </p:nvSpPr>
        <p:spPr>
          <a:xfrm>
            <a:off x="0" y="758880"/>
            <a:ext cx="3442320" cy="5329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Rectangle 37"/>
          <p:cNvSpPr/>
          <p:nvPr/>
        </p:nvSpPr>
        <p:spPr>
          <a:xfrm>
            <a:off x="11815920" y="758880"/>
            <a:ext cx="382680" cy="532944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dt" idx="40"/>
          </p:nvPr>
        </p:nvSpPr>
        <p:spPr>
          <a:xfrm>
            <a:off x="26244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ftr" idx="41"/>
          </p:nvPr>
        </p:nvSpPr>
        <p:spPr>
          <a:xfrm>
            <a:off x="3869280" y="6356520"/>
            <a:ext cx="591012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98" name="PlaceHolder 5"/>
          <p:cNvSpPr>
            <a:spLocks noGrp="1"/>
          </p:cNvSpPr>
          <p:nvPr>
            <p:ph type="sldNum" idx="42"/>
          </p:nvPr>
        </p:nvSpPr>
        <p:spPr>
          <a:xfrm>
            <a:off x="10634040" y="6356520"/>
            <a:ext cx="15296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79EB828D-B994-4BF5-9010-BB48282E8038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de-DE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44"/>
          </p:nvPr>
        </p:nvSpPr>
        <p:spPr/>
        <p:txBody>
          <a:bodyPr/>
          <a:lstStyle/>
          <a:p>
            <a:fld id="{5CC64396-7BE9-48B3-B328-D3BCA883BCA4}" type="slidenum">
              <a:t>‹Nr.›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de-DE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48"/>
          </p:nvPr>
        </p:nvSpPr>
        <p:spPr/>
        <p:txBody>
          <a:bodyPr/>
          <a:lstStyle/>
          <a:p>
            <a:fld id="{2D6ACC3C-CE85-48AF-BAB0-8628D364B192}" type="slidenum">
              <a:t>‹Nr.›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el und Inh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/>
          <p:nvPr/>
        </p:nvSpPr>
        <p:spPr>
          <a:xfrm>
            <a:off x="0" y="758880"/>
            <a:ext cx="3442320" cy="5329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Rectangle 37"/>
          <p:cNvSpPr/>
          <p:nvPr/>
        </p:nvSpPr>
        <p:spPr>
          <a:xfrm>
            <a:off x="11815920" y="758880"/>
            <a:ext cx="382680" cy="532944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dt" idx="13"/>
          </p:nvPr>
        </p:nvSpPr>
        <p:spPr>
          <a:xfrm>
            <a:off x="26244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ftr" idx="14"/>
          </p:nvPr>
        </p:nvSpPr>
        <p:spPr>
          <a:xfrm>
            <a:off x="3869280" y="6356520"/>
            <a:ext cx="591012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30" name="PlaceHolder 5"/>
          <p:cNvSpPr>
            <a:spLocks noGrp="1"/>
          </p:cNvSpPr>
          <p:nvPr>
            <p:ph type="sldNum" idx="15"/>
          </p:nvPr>
        </p:nvSpPr>
        <p:spPr>
          <a:xfrm>
            <a:off x="10634040" y="6356520"/>
            <a:ext cx="15296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BC822FFB-9688-4D80-A528-BEF6B6DF4BFF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el und Inh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/>
          <p:nvPr/>
        </p:nvSpPr>
        <p:spPr>
          <a:xfrm>
            <a:off x="0" y="758880"/>
            <a:ext cx="3442320" cy="5329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Rectangle 37"/>
          <p:cNvSpPr/>
          <p:nvPr/>
        </p:nvSpPr>
        <p:spPr>
          <a:xfrm>
            <a:off x="11815920" y="758880"/>
            <a:ext cx="382680" cy="532944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7"/>
          </p:nvPr>
        </p:nvSpPr>
        <p:spPr>
          <a:xfrm>
            <a:off x="26244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8"/>
          </p:nvPr>
        </p:nvSpPr>
        <p:spPr>
          <a:xfrm>
            <a:off x="3869280" y="6356520"/>
            <a:ext cx="591012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20" name="PlaceHolder 5"/>
          <p:cNvSpPr>
            <a:spLocks noGrp="1"/>
          </p:cNvSpPr>
          <p:nvPr>
            <p:ph type="sldNum" idx="9"/>
          </p:nvPr>
        </p:nvSpPr>
        <p:spPr>
          <a:xfrm>
            <a:off x="10634040" y="6356520"/>
            <a:ext cx="15296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95CAF7F9-EF3F-4963-A08F-36A898EC0614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und Inh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/>
          <p:nvPr/>
        </p:nvSpPr>
        <p:spPr>
          <a:xfrm>
            <a:off x="0" y="758880"/>
            <a:ext cx="3442320" cy="5329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Rectangle 37"/>
          <p:cNvSpPr/>
          <p:nvPr/>
        </p:nvSpPr>
        <p:spPr>
          <a:xfrm>
            <a:off x="11815920" y="758880"/>
            <a:ext cx="382680" cy="532944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4"/>
          </p:nvPr>
        </p:nvSpPr>
        <p:spPr>
          <a:xfrm>
            <a:off x="26244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5"/>
          </p:nvPr>
        </p:nvSpPr>
        <p:spPr>
          <a:xfrm>
            <a:off x="3869280" y="6356520"/>
            <a:ext cx="591012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15" name="PlaceHolder 5"/>
          <p:cNvSpPr>
            <a:spLocks noGrp="1"/>
          </p:cNvSpPr>
          <p:nvPr>
            <p:ph type="sldNum" idx="6"/>
          </p:nvPr>
        </p:nvSpPr>
        <p:spPr>
          <a:xfrm>
            <a:off x="10634040" y="6356520"/>
            <a:ext cx="15296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EF27408D-BC45-4168-9D22-6C8429D132C0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/>
          <p:nvPr/>
        </p:nvSpPr>
        <p:spPr>
          <a:xfrm>
            <a:off x="0" y="758880"/>
            <a:ext cx="3442320" cy="5329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Rectangle 37"/>
          <p:cNvSpPr/>
          <p:nvPr/>
        </p:nvSpPr>
        <p:spPr>
          <a:xfrm>
            <a:off x="11815920" y="758880"/>
            <a:ext cx="382680" cy="532944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dt" idx="10"/>
          </p:nvPr>
        </p:nvSpPr>
        <p:spPr>
          <a:xfrm>
            <a:off x="26244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ftr" idx="11"/>
          </p:nvPr>
        </p:nvSpPr>
        <p:spPr>
          <a:xfrm>
            <a:off x="3869280" y="6356520"/>
            <a:ext cx="591012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25" name="PlaceHolder 5"/>
          <p:cNvSpPr>
            <a:spLocks noGrp="1"/>
          </p:cNvSpPr>
          <p:nvPr>
            <p:ph type="sldNum" idx="12"/>
          </p:nvPr>
        </p:nvSpPr>
        <p:spPr>
          <a:xfrm>
            <a:off x="10634040" y="6356520"/>
            <a:ext cx="15296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E978599-8178-46D0-B9A9-421DE84129A9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bschnitts-&#10;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6"/>
          <p:cNvSpPr/>
          <p:nvPr/>
        </p:nvSpPr>
        <p:spPr>
          <a:xfrm>
            <a:off x="0" y="758880"/>
            <a:ext cx="3442320" cy="5329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Rectangle 37"/>
          <p:cNvSpPr/>
          <p:nvPr/>
        </p:nvSpPr>
        <p:spPr>
          <a:xfrm>
            <a:off x="11815920" y="758880"/>
            <a:ext cx="382680" cy="532944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867840" y="1298520"/>
            <a:ext cx="7313760" cy="3253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5900" b="0" u="none" strike="noStrike" spc="-99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Mastertitelformat bearbeiten</a:t>
            </a:r>
            <a:endParaRPr lang="de-DE" sz="5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3886200" y="4672440"/>
            <a:ext cx="7313760" cy="912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25000" lnSpcReduction="19999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2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2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2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2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dt" idx="16"/>
          </p:nvPr>
        </p:nvSpPr>
        <p:spPr>
          <a:xfrm>
            <a:off x="26244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ftr" idx="17"/>
          </p:nvPr>
        </p:nvSpPr>
        <p:spPr>
          <a:xfrm>
            <a:off x="3869280" y="6356520"/>
            <a:ext cx="591012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37" name="PlaceHolder 5"/>
          <p:cNvSpPr>
            <a:spLocks noGrp="1"/>
          </p:cNvSpPr>
          <p:nvPr>
            <p:ph type="sldNum" idx="18"/>
          </p:nvPr>
        </p:nvSpPr>
        <p:spPr>
          <a:xfrm>
            <a:off x="10634040" y="6356520"/>
            <a:ext cx="15296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1E2409C-04E6-4976-A09A-CE0B37BD8F59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6"/>
          <p:cNvSpPr/>
          <p:nvPr/>
        </p:nvSpPr>
        <p:spPr>
          <a:xfrm>
            <a:off x="0" y="758880"/>
            <a:ext cx="3442320" cy="5329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Rectangle 37"/>
          <p:cNvSpPr/>
          <p:nvPr/>
        </p:nvSpPr>
        <p:spPr>
          <a:xfrm>
            <a:off x="11815920" y="758880"/>
            <a:ext cx="382680" cy="532944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3867840" y="868680"/>
            <a:ext cx="347328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7818120" y="868680"/>
            <a:ext cx="347328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dt" idx="19"/>
          </p:nvPr>
        </p:nvSpPr>
        <p:spPr>
          <a:xfrm>
            <a:off x="26244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ftr" idx="20"/>
          </p:nvPr>
        </p:nvSpPr>
        <p:spPr>
          <a:xfrm>
            <a:off x="3869280" y="6356520"/>
            <a:ext cx="591012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45" name="PlaceHolder 6"/>
          <p:cNvSpPr>
            <a:spLocks noGrp="1"/>
          </p:cNvSpPr>
          <p:nvPr>
            <p:ph type="sldNum" idx="21"/>
          </p:nvPr>
        </p:nvSpPr>
        <p:spPr>
          <a:xfrm>
            <a:off x="10634040" y="6356520"/>
            <a:ext cx="15296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3D5A1174-F93D-492F-BD6C-8BAE1B5CD672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ergleich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6"/>
          <p:cNvSpPr/>
          <p:nvPr/>
        </p:nvSpPr>
        <p:spPr>
          <a:xfrm>
            <a:off x="0" y="758880"/>
            <a:ext cx="3442320" cy="5329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Rectangle 37"/>
          <p:cNvSpPr/>
          <p:nvPr/>
        </p:nvSpPr>
        <p:spPr>
          <a:xfrm>
            <a:off x="11815920" y="758880"/>
            <a:ext cx="382680" cy="532944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3867840" y="1023480"/>
            <a:ext cx="3473280" cy="806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 fontScale="25000" lnSpcReduction="19999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3867840" y="1931040"/>
            <a:ext cx="3473280" cy="4021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7818480" y="1023480"/>
            <a:ext cx="3473280" cy="81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 fontScale="25000" lnSpcReduction="19999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body"/>
          </p:nvPr>
        </p:nvSpPr>
        <p:spPr>
          <a:xfrm>
            <a:off x="7818480" y="1931040"/>
            <a:ext cx="3473280" cy="4021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6"/>
          <p:cNvSpPr>
            <a:spLocks noGrp="1"/>
          </p:cNvSpPr>
          <p:nvPr>
            <p:ph type="dt" idx="22"/>
          </p:nvPr>
        </p:nvSpPr>
        <p:spPr>
          <a:xfrm>
            <a:off x="26244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7"/>
          <p:cNvSpPr>
            <a:spLocks noGrp="1"/>
          </p:cNvSpPr>
          <p:nvPr>
            <p:ph type="ftr" idx="23"/>
          </p:nvPr>
        </p:nvSpPr>
        <p:spPr>
          <a:xfrm>
            <a:off x="3869280" y="6356520"/>
            <a:ext cx="591012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55" name="PlaceHolder 8"/>
          <p:cNvSpPr>
            <a:spLocks noGrp="1"/>
          </p:cNvSpPr>
          <p:nvPr>
            <p:ph type="sldNum" idx="24"/>
          </p:nvPr>
        </p:nvSpPr>
        <p:spPr>
          <a:xfrm>
            <a:off x="10634040" y="6356520"/>
            <a:ext cx="15296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383360A-BCCC-402D-9448-925984EE04EA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6"/>
          <p:cNvSpPr/>
          <p:nvPr/>
        </p:nvSpPr>
        <p:spPr>
          <a:xfrm>
            <a:off x="0" y="758880"/>
            <a:ext cx="3442320" cy="5329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Rectangle 37"/>
          <p:cNvSpPr/>
          <p:nvPr/>
        </p:nvSpPr>
        <p:spPr>
          <a:xfrm>
            <a:off x="11815920" y="758880"/>
            <a:ext cx="382680" cy="532944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dt" idx="25"/>
          </p:nvPr>
        </p:nvSpPr>
        <p:spPr>
          <a:xfrm>
            <a:off x="26244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ftr" idx="26"/>
          </p:nvPr>
        </p:nvSpPr>
        <p:spPr>
          <a:xfrm>
            <a:off x="3869280" y="6356520"/>
            <a:ext cx="591012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61" name="PlaceHolder 4"/>
          <p:cNvSpPr>
            <a:spLocks noGrp="1"/>
          </p:cNvSpPr>
          <p:nvPr>
            <p:ph type="sldNum" idx="27"/>
          </p:nvPr>
        </p:nvSpPr>
        <p:spPr>
          <a:xfrm>
            <a:off x="10634040" y="6356520"/>
            <a:ext cx="15296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2AF435DD-836F-4497-A039-6344D2E5A286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angle 6"/>
          <p:cNvSpPr/>
          <p:nvPr/>
        </p:nvSpPr>
        <p:spPr>
          <a:xfrm>
            <a:off x="0" y="758880"/>
            <a:ext cx="3442680" cy="5329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Rectangle 37"/>
          <p:cNvSpPr/>
          <p:nvPr/>
        </p:nvSpPr>
        <p:spPr>
          <a:xfrm>
            <a:off x="11815920" y="758880"/>
            <a:ext cx="383040" cy="532980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253080" y="3149280"/>
            <a:ext cx="2945880" cy="549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Format des Titeltextes durch Klicken bearbeiten</a:t>
            </a: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Siebte Gliederungsebene</a:t>
            </a:r>
          </a:p>
        </p:txBody>
      </p:sp>
      <p:sp>
        <p:nvSpPr>
          <p:cNvPr id="103" name="PlaceHolder 3"/>
          <p:cNvSpPr>
            <a:spLocks noGrp="1"/>
          </p:cNvSpPr>
          <p:nvPr>
            <p:ph type="ftr" idx="43"/>
          </p:nvPr>
        </p:nvSpPr>
        <p:spPr>
          <a:xfrm>
            <a:off x="3869280" y="6356520"/>
            <a:ext cx="591048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104" name="PlaceHolder 4"/>
          <p:cNvSpPr>
            <a:spLocks noGrp="1"/>
          </p:cNvSpPr>
          <p:nvPr>
            <p:ph type="sldNum" idx="44"/>
          </p:nvPr>
        </p:nvSpPr>
        <p:spPr>
          <a:xfrm>
            <a:off x="10634040" y="6356520"/>
            <a:ext cx="153000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3F7FD04-955C-4E7B-8A31-C8135EBA1D96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PlaceHolder 5"/>
          <p:cNvSpPr>
            <a:spLocks noGrp="1"/>
          </p:cNvSpPr>
          <p:nvPr>
            <p:ph type="dt" idx="45"/>
          </p:nvPr>
        </p:nvSpPr>
        <p:spPr>
          <a:xfrm>
            <a:off x="26244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&lt;Datum/Uhrzeit&gt;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Rectangle 6"/>
          <p:cNvSpPr/>
          <p:nvPr/>
        </p:nvSpPr>
        <p:spPr>
          <a:xfrm>
            <a:off x="0" y="758880"/>
            <a:ext cx="3441600" cy="532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Rectangle 37"/>
          <p:cNvSpPr/>
          <p:nvPr/>
        </p:nvSpPr>
        <p:spPr>
          <a:xfrm>
            <a:off x="11815920" y="758880"/>
            <a:ext cx="381960" cy="53287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160" cy="459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3869280" y="864000"/>
            <a:ext cx="7313040" cy="5118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dt" idx="46"/>
          </p:nvPr>
        </p:nvSpPr>
        <p:spPr>
          <a:xfrm>
            <a:off x="262440" y="6356520"/>
            <a:ext cx="27410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 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ftr" idx="47"/>
          </p:nvPr>
        </p:nvSpPr>
        <p:spPr>
          <a:xfrm>
            <a:off x="3869280" y="6356520"/>
            <a:ext cx="590940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14" name="PlaceHolder 5"/>
          <p:cNvSpPr>
            <a:spLocks noGrp="1"/>
          </p:cNvSpPr>
          <p:nvPr>
            <p:ph type="sldNum" idx="48"/>
          </p:nvPr>
        </p:nvSpPr>
        <p:spPr>
          <a:xfrm>
            <a:off x="10634040" y="6356520"/>
            <a:ext cx="152892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EB5BB13E-0EE8-4327-AABF-323DB294A050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micaela.grohe@lern-fair.de" TargetMode="Externa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1069920" y="1298520"/>
            <a:ext cx="7313760" cy="3253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5900" b="0" u="none" strike="noStrike" spc="-99">
                <a:solidFill>
                  <a:srgbClr val="FFFFFF"/>
                </a:solidFill>
                <a:effectLst/>
                <a:uFillTx/>
                <a:latin typeface="Corbel"/>
              </a:rPr>
              <a:t>Kausalsatz</a:t>
            </a:r>
            <a:endParaRPr lang="de-DE" sz="5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subTitle"/>
          </p:nvPr>
        </p:nvSpPr>
        <p:spPr>
          <a:xfrm>
            <a:off x="1100160" y="4670280"/>
            <a:ext cx="7313760" cy="912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Micaela Grohé	Lern-Fair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Übung</a:t>
            </a:r>
            <a:br>
              <a:rPr sz="3200"/>
            </a:b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Adverbiale &amp; Nebensatz</a:t>
            </a:r>
          </a:p>
        </p:txBody>
      </p:sp>
      <p:sp>
        <p:nvSpPr>
          <p:cNvPr id="143" name="Rechteck 3"/>
          <p:cNvSpPr/>
          <p:nvPr/>
        </p:nvSpPr>
        <p:spPr>
          <a:xfrm>
            <a:off x="3899160" y="2459520"/>
            <a:ext cx="7440120" cy="1937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Textfeld 143"/>
          <p:cNvSpPr txBox="1"/>
          <p:nvPr/>
        </p:nvSpPr>
        <p:spPr>
          <a:xfrm>
            <a:off x="3960000" y="1080000"/>
            <a:ext cx="7020000" cy="46800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90000"/>
              </a:lnSpc>
              <a:tabLst>
                <a:tab pos="0" algn="l"/>
              </a:tabLst>
            </a:pPr>
            <a:r>
              <a:rPr lang="de-DE" sz="32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Wer begründet, der überzeugt!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Textfeld 144"/>
          <p:cNvSpPr txBox="1"/>
          <p:nvPr/>
        </p:nvSpPr>
        <p:spPr>
          <a:xfrm>
            <a:off x="3899160" y="2520000"/>
            <a:ext cx="5820840" cy="25200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de-DE" sz="1800" b="0" u="none" strike="noStrike">
                <a:solidFill>
                  <a:srgbClr val="0588A1"/>
                </a:solidFill>
                <a:effectLst/>
                <a:uFillTx/>
                <a:latin typeface="Arial"/>
              </a:rPr>
              <a:t>Wen du Satzglieder kennst, kennst du die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de-DE" sz="1800" b="0" u="none" strike="noStrike">
                <a:solidFill>
                  <a:srgbClr val="0588A1"/>
                </a:solidFill>
                <a:effectLst/>
                <a:uFillTx/>
                <a:latin typeface="Arial"/>
              </a:rPr>
              <a:t>Adverbiale Bestimmung des Grundes: </a:t>
            </a:r>
            <a:br>
              <a:rPr sz="1800"/>
            </a:br>
            <a:r>
              <a:rPr lang="de-DE" sz="1800" b="0" u="none" strike="noStrike">
                <a:solidFill>
                  <a:srgbClr val="0588A1"/>
                </a:solidFill>
                <a:effectLst/>
                <a:uFillTx/>
                <a:latin typeface="Arial"/>
              </a:rPr>
              <a:t>aufgrund / wegen + Genitiv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850"/>
              </a:spcBef>
              <a:spcAft>
                <a:spcPts val="850"/>
              </a:spcAft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Die </a:t>
            </a:r>
            <a:r>
              <a:rPr lang="de-DE" sz="1800" b="0" u="none" strike="noStrike">
                <a:solidFill>
                  <a:srgbClr val="0588A1"/>
                </a:solidFill>
                <a:effectLst/>
                <a:uFillTx/>
                <a:latin typeface="Arial"/>
              </a:rPr>
              <a:t>Adverbiale </a:t>
            </a: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sagt dasselbe aus wie ein Nebensatz.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  <a:p>
            <a:pPr>
              <a:lnSpc>
                <a:spcPct val="100000"/>
              </a:lnSpc>
              <a:spcBef>
                <a:spcPts val="850"/>
              </a:spcBef>
              <a:spcAft>
                <a:spcPts val="850"/>
              </a:spcAft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Der Nebensatz ist länger und leichter lesbar.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Übung</a:t>
            </a:r>
            <a:br>
              <a:rPr sz="3200"/>
            </a:b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Adverbiale &amp; Nebensatz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Textfeld 146"/>
          <p:cNvSpPr txBox="1"/>
          <p:nvPr/>
        </p:nvSpPr>
        <p:spPr>
          <a:xfrm>
            <a:off x="3960000" y="900000"/>
            <a:ext cx="6840000" cy="50400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spAutoFit/>
          </a:bodyPr>
          <a:lstStyle/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New York;Times New Roman"/>
              <a:ea typeface="New York;Times New Roman"/>
            </a:endParaRPr>
          </a:p>
          <a:p>
            <a:r>
              <a:rPr lang="de-DE" sz="1800" b="0" i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Forme die</a:t>
            </a:r>
            <a:r>
              <a:rPr lang="de-DE" sz="1800" b="0" i="1" u="none" strike="noStrike">
                <a:solidFill>
                  <a:srgbClr val="0588A1"/>
                </a:solidFill>
                <a:effectLst/>
                <a:uFillTx/>
                <a:latin typeface="New York;Times New Roman"/>
                <a:ea typeface="New York;Times New Roman"/>
              </a:rPr>
              <a:t> Adverbiale</a:t>
            </a:r>
            <a:r>
              <a:rPr lang="de-DE" sz="1800" b="0" i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 in einen Kausalsatz um. 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New York;Times New Roman"/>
              <a:ea typeface="New York;Times New Roman"/>
            </a:endParaRPr>
          </a:p>
          <a:p>
            <a:r>
              <a:rPr lang="de-DE" sz="1800" b="0" i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Finde ein passendes Verb für den Kausalsatz.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New York;Times New Roman"/>
              <a:ea typeface="New York;Times New Roman"/>
            </a:endParaRPr>
          </a:p>
          <a:p>
            <a:pPr marL="1537200" indent="-228600">
              <a:lnSpc>
                <a:spcPct val="100000"/>
              </a:lnSpc>
            </a:pPr>
            <a:r>
              <a:rPr lang="de-DE" sz="1800" b="0" i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Achte auf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New York;Times New Roman"/>
              <a:ea typeface="New York;Times New Roman"/>
            </a:endParaRPr>
          </a:p>
          <a:p>
            <a:pPr marL="1537200" indent="-228600">
              <a:lnSpc>
                <a:spcPct val="100000"/>
              </a:lnSpc>
            </a:pPr>
            <a:r>
              <a:rPr lang="de-DE" sz="1800" b="0" i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- Komma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New York;Times New Roman"/>
              <a:ea typeface="New York;Times New Roman"/>
            </a:endParaRPr>
          </a:p>
          <a:p>
            <a:pPr marL="1537200" indent="-228600">
              <a:lnSpc>
                <a:spcPct val="100000"/>
              </a:lnSpc>
            </a:pPr>
            <a:r>
              <a:rPr lang="de-DE" sz="1800" b="0" i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- Stellung des Prädikats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New York;Times New Roman"/>
              <a:ea typeface="New York;Times New Roman"/>
            </a:endParaRPr>
          </a:p>
          <a:p>
            <a:pPr marL="1537200" indent="-228600">
              <a:lnSpc>
                <a:spcPct val="100000"/>
              </a:lnSpc>
            </a:pPr>
            <a:r>
              <a:rPr lang="de-DE" sz="1800" b="0" i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- Punkt.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New York;Times New Roman"/>
              <a:ea typeface="New York;Times New Roman"/>
            </a:endParaRPr>
          </a:p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New York;Times New Roman"/>
              <a:ea typeface="New York;Times New Roman"/>
            </a:endParaRPr>
          </a:p>
          <a:p>
            <a:pPr marL="457200" indent="-228600">
              <a:lnSpc>
                <a:spcPct val="100000"/>
              </a:lnSpc>
              <a:spcBef>
                <a:spcPts val="1701"/>
              </a:spcBef>
              <a:spcAft>
                <a:spcPts val="1701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de-DE" sz="1800" b="0" u="none" strike="noStrike">
                <a:solidFill>
                  <a:srgbClr val="0588A1"/>
                </a:solidFill>
                <a:effectLst/>
                <a:uFillTx/>
                <a:latin typeface="New York;Times New Roman"/>
                <a:ea typeface="New York;Times New Roman"/>
              </a:rPr>
              <a:t>Wegen eines spannenden Films</a:t>
            </a:r>
            <a:r>
              <a:rPr lang="de-DE" sz="1800" b="0" i="1" u="none" strike="noStrike">
                <a:solidFill>
                  <a:srgbClr val="0588A1"/>
                </a:solidFill>
                <a:effectLst/>
                <a:uFillTx/>
                <a:latin typeface="New York;Times New Roman"/>
              </a:rPr>
              <a:t> </a:t>
            </a: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New York;Times New Roman"/>
              </a:rPr>
              <a:t>vergaß ich die Hausaufgaben.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New York;Times New Roman"/>
              <a:ea typeface="New York;Times New Roman"/>
            </a:endParaRPr>
          </a:p>
          <a:p>
            <a:pPr marL="457200" indent="-228600">
              <a:lnSpc>
                <a:spcPct val="100000"/>
              </a:lnSpc>
              <a:spcBef>
                <a:spcPts val="1701"/>
              </a:spcBef>
              <a:spcAft>
                <a:spcPts val="1701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New York;Times New Roman"/>
              </a:rPr>
              <a:t>Ich hätte platzen können </a:t>
            </a:r>
            <a:r>
              <a:rPr lang="de-DE" sz="1800" b="0" u="none" strike="noStrike">
                <a:solidFill>
                  <a:srgbClr val="0588A1"/>
                </a:solidFill>
                <a:effectLst/>
                <a:uFillTx/>
                <a:latin typeface="New York;Times New Roman"/>
                <a:ea typeface="New York;Times New Roman"/>
              </a:rPr>
              <a:t>vor Lachen</a:t>
            </a:r>
            <a:r>
              <a:rPr lang="de-DE" sz="1800" b="0" u="none" strike="noStrike">
                <a:solidFill>
                  <a:srgbClr val="0588A1"/>
                </a:solidFill>
                <a:effectLst/>
                <a:uFillTx/>
                <a:latin typeface="New York;Times New Roman"/>
              </a:rPr>
              <a:t>.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New York;Times New Roman"/>
              <a:ea typeface="New York;Times New Roman"/>
            </a:endParaRPr>
          </a:p>
          <a:p>
            <a:pPr marL="457200" indent="-228600">
              <a:lnSpc>
                <a:spcPct val="100000"/>
              </a:lnSpc>
              <a:spcBef>
                <a:spcPts val="1701"/>
              </a:spcBef>
              <a:spcAft>
                <a:spcPts val="1701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New York;Times New Roman"/>
              </a:rPr>
              <a:t>Die Schule fiel aus </a:t>
            </a:r>
            <a:r>
              <a:rPr lang="de-DE" sz="1800" b="0" u="none" strike="noStrike">
                <a:solidFill>
                  <a:srgbClr val="0588A1"/>
                </a:solidFill>
                <a:effectLst/>
                <a:uFillTx/>
                <a:latin typeface="New York;Times New Roman"/>
                <a:ea typeface="New York;Times New Roman"/>
              </a:rPr>
              <a:t>wegen der großen Hitze.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New York;Times New Roman"/>
              <a:ea typeface="New York;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Übung</a:t>
            </a:r>
            <a:br>
              <a:rPr sz="3200"/>
            </a:b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Adverbiale &amp; Nebensatz</a:t>
            </a:r>
            <a:br>
              <a:rPr sz="3200"/>
            </a:b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Lösung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Textfeld 148"/>
          <p:cNvSpPr txBox="1"/>
          <p:nvPr/>
        </p:nvSpPr>
        <p:spPr>
          <a:xfrm>
            <a:off x="3960000" y="1980000"/>
            <a:ext cx="6840000" cy="39600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spAutoFit/>
          </a:bodyPr>
          <a:lstStyle/>
          <a:p>
            <a:r>
              <a:rPr lang="de-DE" sz="1800" b="0" i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Forme die</a:t>
            </a:r>
            <a:r>
              <a:rPr lang="de-DE" sz="1800" b="0" i="1" u="none" strike="noStrike">
                <a:solidFill>
                  <a:srgbClr val="0588A1"/>
                </a:solidFill>
                <a:effectLst/>
                <a:uFillTx/>
                <a:latin typeface="New York;Times New Roman"/>
                <a:ea typeface="New York;Times New Roman"/>
              </a:rPr>
              <a:t> Adverbiale</a:t>
            </a:r>
            <a:r>
              <a:rPr lang="de-DE" sz="1800" b="0" i="1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 in einen Kausalsatz um.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New York;Times New Roman"/>
              <a:ea typeface="New York;Times New Roman"/>
            </a:endParaRPr>
          </a:p>
          <a:p>
            <a:endParaRPr lang="de-DE" sz="1800" b="0" u="none" strike="noStrike">
              <a:solidFill>
                <a:srgbClr val="000000"/>
              </a:solidFill>
              <a:effectLst/>
              <a:uFillTx/>
              <a:latin typeface="New York;Times New Roman"/>
              <a:ea typeface="New York;Times New Roman"/>
            </a:endParaRPr>
          </a:p>
          <a:p>
            <a:pPr marL="457200" indent="-228600">
              <a:lnSpc>
                <a:spcPct val="100000"/>
              </a:lnSpc>
              <a:spcBef>
                <a:spcPts val="1701"/>
              </a:spcBef>
              <a:spcAft>
                <a:spcPts val="1701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de-DE" sz="1800" b="0" u="none" strike="noStrike">
                <a:solidFill>
                  <a:srgbClr val="0588A1"/>
                </a:solidFill>
                <a:effectLst/>
                <a:uFillTx/>
                <a:latin typeface="New York;Times New Roman"/>
                <a:ea typeface="New York;Times New Roman"/>
              </a:rPr>
              <a:t>Wegen eines spannenden Films →</a:t>
            </a: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 Weil der Film so spannend </a:t>
            </a:r>
            <a:r>
              <a:rPr lang="de-DE" sz="1800" b="0" u="sng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war</a:t>
            </a: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,</a:t>
            </a:r>
            <a:r>
              <a:rPr lang="de-DE" sz="1800" b="0" i="1" u="none" strike="noStrike">
                <a:solidFill>
                  <a:srgbClr val="0588A1"/>
                </a:solidFill>
                <a:effectLst/>
                <a:uFillTx/>
                <a:latin typeface="New York;Times New Roman"/>
              </a:rPr>
              <a:t> </a:t>
            </a: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New York;Times New Roman"/>
              </a:rPr>
              <a:t>vergaß ich die Hausaufgaben.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New York;Times New Roman"/>
              <a:ea typeface="New York;Times New Roman"/>
            </a:endParaRPr>
          </a:p>
          <a:p>
            <a:pPr marL="457200" indent="-228600">
              <a:lnSpc>
                <a:spcPct val="100000"/>
              </a:lnSpc>
              <a:spcBef>
                <a:spcPts val="1701"/>
              </a:spcBef>
              <a:spcAft>
                <a:spcPts val="1701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New York;Times New Roman"/>
              </a:rPr>
              <a:t>Ich hätte platzen können </a:t>
            </a:r>
            <a:r>
              <a:rPr lang="de-DE" sz="1800" b="0" u="none" strike="noStrike">
                <a:solidFill>
                  <a:srgbClr val="0588A1"/>
                </a:solidFill>
                <a:effectLst/>
                <a:uFillTx/>
                <a:latin typeface="New York;Times New Roman"/>
                <a:ea typeface="New York;Times New Roman"/>
              </a:rPr>
              <a:t>vor Lachen</a:t>
            </a:r>
            <a:r>
              <a:rPr lang="de-DE" sz="1800" b="0" u="none" strike="noStrike">
                <a:solidFill>
                  <a:srgbClr val="0588A1"/>
                </a:solidFill>
                <a:effectLst/>
                <a:uFillTx/>
                <a:latin typeface="New York;Times New Roman"/>
              </a:rPr>
              <a:t>. → </a:t>
            </a:r>
            <a:br>
              <a:rPr sz="1800"/>
            </a:b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New York;Times New Roman"/>
              </a:rPr>
              <a:t>, weil ich so lachen </a:t>
            </a:r>
            <a:r>
              <a:rPr lang="de-DE" sz="1800" b="0" u="sng" strike="noStrike">
                <a:solidFill>
                  <a:srgbClr val="000000"/>
                </a:solidFill>
                <a:effectLst/>
                <a:uFillTx/>
                <a:latin typeface="New York;Times New Roman"/>
              </a:rPr>
              <a:t>musste</a:t>
            </a: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New York;Times New Roman"/>
              </a:rPr>
              <a:t>.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New York;Times New Roman"/>
              <a:ea typeface="New York;Times New Roman"/>
            </a:endParaRPr>
          </a:p>
          <a:p>
            <a:pPr marL="457200" indent="-228600">
              <a:lnSpc>
                <a:spcPct val="100000"/>
              </a:lnSpc>
              <a:spcBef>
                <a:spcPts val="1701"/>
              </a:spcBef>
              <a:spcAft>
                <a:spcPts val="1701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New York;Times New Roman"/>
              </a:rPr>
              <a:t>Die Schule fiel aus </a:t>
            </a:r>
            <a:r>
              <a:rPr lang="de-DE" sz="1800" b="0" u="none" strike="noStrike">
                <a:solidFill>
                  <a:srgbClr val="0588A1"/>
                </a:solidFill>
                <a:effectLst/>
                <a:uFillTx/>
                <a:latin typeface="New York;Times New Roman"/>
                <a:ea typeface="New York;Times New Roman"/>
              </a:rPr>
              <a:t>wegen der großen Hitze. → </a:t>
            </a:r>
            <a:br>
              <a:rPr sz="1800"/>
            </a:b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, da es so heiß </a:t>
            </a:r>
            <a:r>
              <a:rPr lang="de-DE" sz="1800" b="0" u="sng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war</a:t>
            </a: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New York;Times New Roman"/>
                <a:ea typeface="New York;Times New Roman"/>
              </a:rPr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2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Übung</a:t>
            </a:r>
            <a:br>
              <a:rPr sz="3200"/>
            </a:br>
            <a:r>
              <a:rPr lang="de-DE" sz="32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Begründung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Rechteck 3"/>
          <p:cNvSpPr/>
          <p:nvPr/>
        </p:nvSpPr>
        <p:spPr>
          <a:xfrm>
            <a:off x="3869280" y="1324440"/>
            <a:ext cx="7313760" cy="577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de-DE" sz="3200" b="1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 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Textfeld 151"/>
          <p:cNvSpPr txBox="1"/>
          <p:nvPr/>
        </p:nvSpPr>
        <p:spPr>
          <a:xfrm>
            <a:off x="3960000" y="1800000"/>
            <a:ext cx="6120000" cy="41400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spAutoFit/>
          </a:bodyPr>
          <a:lstStyle/>
          <a:p>
            <a:r>
              <a:rPr lang="de-DE" sz="18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Erfinde Begründungen.</a:t>
            </a:r>
          </a:p>
          <a:p>
            <a:r>
              <a:rPr lang="de-DE" sz="18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Achte darauf, dass das Prädikat an letzter Stelle steht.</a:t>
            </a:r>
          </a:p>
          <a:p>
            <a:pPr>
              <a:lnSpc>
                <a:spcPct val="100000"/>
              </a:lnSpc>
              <a:spcBef>
                <a:spcPts val="1701"/>
              </a:spcBef>
              <a:spcAft>
                <a:spcPts val="1701"/>
              </a:spcAft>
            </a:pPr>
            <a:endParaRPr lang="de-DE" sz="1800" b="0" i="1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  <a:p>
            <a:pPr marL="216000" indent="-216000">
              <a:lnSpc>
                <a:spcPct val="100000"/>
              </a:lnSpc>
              <a:spcBef>
                <a:spcPts val="1701"/>
              </a:spcBef>
              <a:spcAft>
                <a:spcPts val="1701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Es ist besser, mit öffentlichen Verkehrsmitteln zu fahren als mit Autos, da…</a:t>
            </a:r>
            <a:endParaRPr lang="de-DE" sz="1800" b="0" i="1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  <a:p>
            <a:pPr marL="216000" indent="-216000">
              <a:lnSpc>
                <a:spcPct val="100000"/>
              </a:lnSpc>
              <a:spcBef>
                <a:spcPts val="1701"/>
              </a:spcBef>
              <a:spcAft>
                <a:spcPts val="1701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Fantasie sollte man trainieren, da…</a:t>
            </a:r>
            <a:endParaRPr lang="de-DE" sz="1800" b="0" i="1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  <a:p>
            <a:pPr marL="216000" indent="-216000">
              <a:lnSpc>
                <a:spcPct val="100000"/>
              </a:lnSpc>
              <a:spcBef>
                <a:spcPts val="1701"/>
              </a:spcBef>
              <a:spcAft>
                <a:spcPts val="1701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Zurzeit kommen oft Leute zu spät, da…</a:t>
            </a:r>
            <a:endParaRPr lang="de-DE" sz="1800" b="0" i="1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2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Übung Begründung</a:t>
            </a:r>
            <a:br>
              <a:rPr sz="3200"/>
            </a:br>
            <a:r>
              <a:rPr lang="de-DE" sz="32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Lösung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Rechteck 1"/>
          <p:cNvSpPr/>
          <p:nvPr/>
        </p:nvSpPr>
        <p:spPr>
          <a:xfrm>
            <a:off x="3869280" y="1324440"/>
            <a:ext cx="7313760" cy="577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de-DE" sz="3200" b="1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 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Textfeld 154"/>
          <p:cNvSpPr txBox="1"/>
          <p:nvPr/>
        </p:nvSpPr>
        <p:spPr>
          <a:xfrm>
            <a:off x="3960000" y="1800000"/>
            <a:ext cx="6120000" cy="41400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spAutoFit/>
          </a:bodyPr>
          <a:lstStyle/>
          <a:p>
            <a:r>
              <a:rPr lang="de-DE" sz="18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Erfinde Begründungen.</a:t>
            </a:r>
          </a:p>
          <a:p>
            <a:r>
              <a:rPr lang="de-DE" sz="18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Achte darauf, dass das Prädikat an letzter Stelle steht.</a:t>
            </a:r>
          </a:p>
          <a:p>
            <a:pPr marL="216000" indent="-216000">
              <a:lnSpc>
                <a:spcPct val="100000"/>
              </a:lnSpc>
              <a:spcBef>
                <a:spcPts val="1701"/>
              </a:spcBef>
              <a:spcAft>
                <a:spcPts val="1701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Es ist besser, mit öffentlichen Verkehrsmitteln zu fahren als mit Autos</a:t>
            </a:r>
            <a:r>
              <a:rPr lang="de-DE" sz="1800" b="1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,</a:t>
            </a: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lang="de-DE" sz="1800" b="0" i="1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  <a:p>
            <a:pPr marL="216000" indent="-216000">
              <a:lnSpc>
                <a:spcPct val="100000"/>
              </a:lnSpc>
              <a:spcBef>
                <a:spcPts val="1701"/>
              </a:spcBef>
              <a:spcAft>
                <a:spcPts val="1701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Fantasie sollte trainiert werden</a:t>
            </a:r>
            <a:r>
              <a:rPr lang="de-DE" sz="1800" b="1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, </a:t>
            </a:r>
            <a:endParaRPr lang="de-DE" sz="1800" b="0" i="1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  <a:p>
            <a:pPr marL="216000" indent="-216000">
              <a:lnSpc>
                <a:spcPct val="100000"/>
              </a:lnSpc>
              <a:spcBef>
                <a:spcPts val="1701"/>
              </a:spcBef>
              <a:spcAft>
                <a:spcPts val="1701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Zurzeit kommen oft Leute zu spät</a:t>
            </a:r>
            <a:r>
              <a:rPr lang="de-DE" sz="1800" b="1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, </a:t>
            </a:r>
            <a:endParaRPr lang="de-DE" sz="1800" b="0" i="1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160" cy="459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Und Tschüss!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040" cy="5118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sng" strike="noStrike">
                <a:solidFill>
                  <a:srgbClr val="90BB23"/>
                </a:solidFill>
                <a:effectLst/>
                <a:uFillTx/>
                <a:latin typeface="Corbel"/>
                <a:hlinkClick r:id="rId2"/>
              </a:rPr>
              <a:t>micaela.grohe@lern-fair.de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sng" strike="noStrike">
                <a:solidFill>
                  <a:srgbClr val="09BEF3"/>
                </a:solidFill>
                <a:effectLst/>
                <a:uFillTx/>
                <a:latin typeface="Corbel"/>
              </a:rPr>
              <a:t>www.mgrohee.de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Folge-Satz </a:t>
            </a:r>
            <a:br>
              <a:rPr sz="2000"/>
            </a:b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&amp; Zweck-Satz			Do, 29.1.2026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Bedingungssatz	 </a:t>
            </a:r>
            <a:br>
              <a:rPr sz="2000"/>
            </a:b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&amp; Einschränkungssatz		Do, 5.2.2026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Gegen-Satz			Do, 12.2.2026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Art-und-Weise-Satz		Do, 19.2.2026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Erweiterter Infinitiv		Do, 26.2.2026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Hauptsatz und Nebensatz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Rechteck 119"/>
          <p:cNvSpPr/>
          <p:nvPr/>
        </p:nvSpPr>
        <p:spPr>
          <a:xfrm>
            <a:off x="4140000" y="912600"/>
            <a:ext cx="6119640" cy="5027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800" b="0" u="none" strike="noStrike">
                <a:solidFill>
                  <a:srgbClr val="158466"/>
                </a:solidFill>
                <a:effectLst/>
                <a:uFillTx/>
                <a:latin typeface="Arial"/>
              </a:rPr>
              <a:t>Ein </a:t>
            </a:r>
            <a:r>
              <a:rPr lang="de-DE" sz="1800" b="1" u="none" strike="noStrike">
                <a:solidFill>
                  <a:srgbClr val="158466"/>
                </a:solidFill>
                <a:effectLst/>
                <a:uFillTx/>
                <a:latin typeface="Arial"/>
              </a:rPr>
              <a:t>Hauptsatz</a:t>
            </a:r>
            <a:r>
              <a:rPr lang="de-DE" sz="1800" b="0" u="none" strike="noStrike">
                <a:solidFill>
                  <a:srgbClr val="158466"/>
                </a:solidFill>
                <a:effectLst/>
                <a:uFillTx/>
                <a:latin typeface="Arial"/>
              </a:rPr>
              <a:t> kann allein stehen.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r>
              <a:rPr lang="de-DE" sz="1800" b="0" u="none" strike="noStrike">
                <a:solidFill>
                  <a:srgbClr val="158466"/>
                </a:solidFill>
                <a:effectLst/>
                <a:uFillTx/>
                <a:latin typeface="Arial"/>
              </a:rPr>
              <a:t>Das Prädikat steht an 2.Stelle.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r>
              <a:rPr lang="de-DE" sz="1800" b="0" u="none" strike="noStrike">
                <a:solidFill>
                  <a:srgbClr val="28471F"/>
                </a:solidFill>
                <a:effectLst/>
                <a:uFillTx/>
                <a:latin typeface="Arial"/>
              </a:rPr>
              <a:t>Ein </a:t>
            </a:r>
            <a:r>
              <a:rPr lang="de-DE" sz="1800" b="1" u="none" strike="noStrike">
                <a:solidFill>
                  <a:srgbClr val="28471F"/>
                </a:solidFill>
                <a:effectLst/>
                <a:uFillTx/>
                <a:latin typeface="Arial"/>
              </a:rPr>
              <a:t>Nebensatz</a:t>
            </a:r>
            <a:r>
              <a:rPr lang="de-DE" sz="1800" b="0" u="none" strike="noStrike">
                <a:solidFill>
                  <a:srgbClr val="28471F"/>
                </a:solidFill>
                <a:effectLst/>
                <a:uFillTx/>
                <a:latin typeface="Arial"/>
              </a:rPr>
              <a:t> ist ein unvollständiger Satz.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r>
              <a:rPr lang="de-DE" sz="1800" b="0" u="none" strike="noStrike">
                <a:solidFill>
                  <a:srgbClr val="28471F"/>
                </a:solidFill>
                <a:effectLst/>
                <a:uFillTx/>
                <a:latin typeface="Arial"/>
              </a:rPr>
              <a:t>Das Prädikat steht an letzter Stelle.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r>
              <a:rPr lang="de-DE" sz="1800" b="0" u="none" strike="noStrike">
                <a:solidFill>
                  <a:srgbClr val="28471F"/>
                </a:solidFill>
                <a:effectLst/>
                <a:uFillTx/>
                <a:latin typeface="Arial"/>
              </a:rPr>
              <a:t>Die meisten Nebensätze beginnen mit einer Konjunktion.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50000"/>
              </a:lnSpc>
            </a:pPr>
            <a:r>
              <a:rPr lang="de-DE" sz="1800" b="0" u="none" strike="noStrike">
                <a:solidFill>
                  <a:srgbClr val="047D95"/>
                </a:solidFill>
                <a:effectLst/>
                <a:uFillTx/>
                <a:latin typeface="Arial"/>
              </a:rPr>
              <a:t>Beginn ein </a:t>
            </a:r>
            <a:r>
              <a:rPr lang="de-DE" sz="1800" b="1" u="none" strike="noStrike">
                <a:solidFill>
                  <a:srgbClr val="047D95"/>
                </a:solidFill>
                <a:effectLst/>
                <a:uFillTx/>
                <a:latin typeface="Arial"/>
              </a:rPr>
              <a:t>Satzgefüge</a:t>
            </a:r>
            <a:r>
              <a:rPr lang="de-DE" sz="1800" b="0" u="none" strike="noStrike">
                <a:solidFill>
                  <a:srgbClr val="047D95"/>
                </a:solidFill>
                <a:effectLst/>
                <a:uFillTx/>
                <a:latin typeface="Arial"/>
              </a:rPr>
              <a:t> mit einem Hauptsatz,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r>
              <a:rPr lang="de-DE" sz="1800" b="0" u="none" strike="noStrike">
                <a:solidFill>
                  <a:srgbClr val="047D95"/>
                </a:solidFill>
                <a:effectLst/>
                <a:uFillTx/>
                <a:latin typeface="Arial"/>
              </a:rPr>
              <a:t>steht das Komma meistens vor der Konjunktion. 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r>
              <a:rPr lang="de-DE" sz="18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Beginnt ein </a:t>
            </a:r>
            <a:r>
              <a:rPr lang="de-DE" sz="1800" b="1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Satzgefüge</a:t>
            </a:r>
            <a:r>
              <a:rPr lang="de-DE" sz="18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 mit einem Nebensatz,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r>
              <a:rPr lang="de-DE" sz="18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steht das Komma zwischen den Prädikaten.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Hauptsatz und Nebensatz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3569040" cy="2441520"/>
          </a:xfrm>
          <a:prstGeom prst="rect">
            <a:avLst/>
          </a:prstGeom>
          <a:solidFill>
            <a:srgbClr val="AFD095"/>
          </a:solidFill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u="none" strike="noStrike">
                <a:solidFill>
                  <a:srgbClr val="158466"/>
                </a:solidFill>
                <a:effectLst/>
                <a:uFillTx/>
                <a:latin typeface="Arial"/>
              </a:rPr>
              <a:t>Ein </a:t>
            </a:r>
            <a:r>
              <a:rPr lang="de-DE" sz="1800" b="1" u="none" strike="noStrike">
                <a:solidFill>
                  <a:srgbClr val="158466"/>
                </a:solidFill>
                <a:effectLst/>
                <a:uFillTx/>
                <a:latin typeface="Arial"/>
              </a:rPr>
              <a:t>Hauptsatz</a:t>
            </a:r>
            <a:r>
              <a:rPr lang="de-DE" sz="1800" b="0" u="none" strike="noStrike">
                <a:solidFill>
                  <a:srgbClr val="158466"/>
                </a:solidFill>
                <a:effectLst/>
                <a:uFillTx/>
                <a:latin typeface="Arial"/>
              </a:rPr>
              <a:t> kann allein stehen.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u="none" strike="noStrike">
                <a:solidFill>
                  <a:srgbClr val="158466"/>
                </a:solidFill>
                <a:effectLst/>
                <a:uFillTx/>
                <a:latin typeface="Arial"/>
              </a:rPr>
              <a:t>Das Prädikat steht an 2.Stelle.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/>
          </p:nvPr>
        </p:nvSpPr>
        <p:spPr>
          <a:xfrm>
            <a:off x="7617240" y="864000"/>
            <a:ext cx="3569040" cy="2441520"/>
          </a:xfrm>
          <a:prstGeom prst="rect">
            <a:avLst/>
          </a:prstGeom>
          <a:solidFill>
            <a:srgbClr val="FFDBB6"/>
          </a:solidFill>
          <a:ln w="0">
            <a:noFill/>
          </a:ln>
        </p:spPr>
        <p:txBody>
          <a:bodyPr lIns="0" tIns="0" rIns="0" bIns="0" anchor="t">
            <a:normAutofit lnSpcReduction="9999"/>
          </a:bodyPr>
          <a:lstStyle/>
          <a:p>
            <a:pPr marL="432000" indent="-324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u="none" strike="noStrike">
                <a:solidFill>
                  <a:srgbClr val="FF860D"/>
                </a:solidFill>
                <a:effectLst/>
                <a:uFillTx/>
                <a:latin typeface="Arial"/>
              </a:rPr>
              <a:t>Ein </a:t>
            </a:r>
            <a:r>
              <a:rPr lang="de-DE" sz="1800" b="1" u="none" strike="noStrike">
                <a:solidFill>
                  <a:srgbClr val="FF860D"/>
                </a:solidFill>
                <a:effectLst/>
                <a:uFillTx/>
                <a:latin typeface="Arial"/>
              </a:rPr>
              <a:t>Nebensatz</a:t>
            </a:r>
            <a:r>
              <a:rPr lang="de-DE" sz="1800" b="0" u="none" strike="noStrike">
                <a:solidFill>
                  <a:srgbClr val="FF860D"/>
                </a:solidFill>
                <a:effectLst/>
                <a:uFillTx/>
                <a:latin typeface="Arial"/>
              </a:rPr>
              <a:t> ist ein unvollständiger Satz.</a:t>
            </a:r>
          </a:p>
          <a:p>
            <a:pPr marL="432000" indent="-324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u="none" strike="noStrike">
                <a:solidFill>
                  <a:srgbClr val="FF860D"/>
                </a:solidFill>
                <a:effectLst/>
                <a:uFillTx/>
                <a:latin typeface="Arial"/>
              </a:rPr>
              <a:t>Das Prädikat steht an letzter Stelle.</a:t>
            </a:r>
          </a:p>
          <a:p>
            <a:pPr marL="432000" indent="-324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u="none" strike="noStrike">
                <a:solidFill>
                  <a:srgbClr val="FF860D"/>
                </a:solidFill>
                <a:effectLst/>
                <a:uFillTx/>
                <a:latin typeface="Arial"/>
              </a:rPr>
              <a:t>Die meisten Nebensätze beginnen mit einer Konjunktion.</a:t>
            </a:r>
          </a:p>
        </p:txBody>
      </p:sp>
      <p:sp>
        <p:nvSpPr>
          <p:cNvPr id="124" name="PlaceHolder 4"/>
          <p:cNvSpPr>
            <a:spLocks noGrp="1"/>
          </p:cNvSpPr>
          <p:nvPr>
            <p:ph/>
          </p:nvPr>
        </p:nvSpPr>
        <p:spPr>
          <a:xfrm>
            <a:off x="3869280" y="3537720"/>
            <a:ext cx="3569040" cy="2441520"/>
          </a:xfrm>
          <a:prstGeom prst="rect">
            <a:avLst/>
          </a:prstGeom>
          <a:solidFill>
            <a:srgbClr val="DEE6EF"/>
          </a:solidFill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 algn="just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u="none" strike="noStrike">
                <a:solidFill>
                  <a:srgbClr val="047D95"/>
                </a:solidFill>
                <a:effectLst/>
                <a:uFillTx/>
                <a:latin typeface="Arial"/>
              </a:rPr>
              <a:t>Beginn ein </a:t>
            </a:r>
            <a:r>
              <a:rPr lang="de-DE" sz="1800" b="1" u="none" strike="noStrike">
                <a:solidFill>
                  <a:srgbClr val="047D95"/>
                </a:solidFill>
                <a:effectLst/>
                <a:uFillTx/>
                <a:latin typeface="Arial"/>
              </a:rPr>
              <a:t>Satzgefüge</a:t>
            </a:r>
            <a:r>
              <a:rPr lang="de-DE" sz="1800" b="0" u="none" strike="noStrike">
                <a:solidFill>
                  <a:srgbClr val="047D95"/>
                </a:solidFill>
                <a:effectLst/>
                <a:uFillTx/>
                <a:latin typeface="Arial"/>
              </a:rPr>
              <a:t> mit einem Hauptsatz,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u="none" strike="noStrike">
                <a:solidFill>
                  <a:srgbClr val="047D95"/>
                </a:solidFill>
                <a:effectLst/>
                <a:uFillTx/>
                <a:latin typeface="Arial"/>
              </a:rPr>
              <a:t>steht das Komma meistens vor der Konjunktion.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PlaceHolder 5"/>
          <p:cNvSpPr>
            <a:spLocks noGrp="1"/>
          </p:cNvSpPr>
          <p:nvPr>
            <p:ph/>
          </p:nvPr>
        </p:nvSpPr>
        <p:spPr>
          <a:xfrm>
            <a:off x="7617240" y="3537720"/>
            <a:ext cx="3569040" cy="2441520"/>
          </a:xfrm>
          <a:prstGeom prst="rect">
            <a:avLst/>
          </a:prstGeom>
          <a:solidFill>
            <a:srgbClr val="FFD7D7"/>
          </a:solidFill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Beginnt ein </a:t>
            </a:r>
            <a:r>
              <a:rPr lang="de-DE" sz="1800" b="1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Satzgefüge</a:t>
            </a:r>
            <a:r>
              <a:rPr lang="de-DE" sz="18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 mit einem Nebensatz,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steht das Komma zwischen den Prädikaten.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240" cy="460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2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Konjunktional-sätze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3869280" y="999720"/>
            <a:ext cx="7314120" cy="5119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Konjunktion = Verbindungswort zwischen HS und NS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Mit diesen Wörtern beginnen Nebensätze: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Abgerundetes Rechteck 2"/>
          <p:cNvSpPr/>
          <p:nvPr/>
        </p:nvSpPr>
        <p:spPr>
          <a:xfrm>
            <a:off x="5220000" y="3780000"/>
            <a:ext cx="4343400" cy="2169360"/>
          </a:xfrm>
          <a:prstGeom prst="roundRect">
            <a:avLst>
              <a:gd name="adj" fmla="val 16667"/>
            </a:avLst>
          </a:prstGeom>
          <a:solidFill>
            <a:srgbClr val="40BAD2"/>
          </a:solidFill>
          <a:ln>
            <a:solidFill>
              <a:srgbClr val="2F899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numCol="1" spcCol="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de-DE" sz="2000" b="0" u="none" strike="noStrike">
                <a:solidFill>
                  <a:schemeClr val="lt1"/>
                </a:solidFill>
                <a:effectLst/>
                <a:uFillTx/>
                <a:latin typeface="Corbel"/>
                <a:ea typeface="Calibri"/>
              </a:rPr>
              <a:t>dass, damit, bevor, nachdem,</a:t>
            </a:r>
            <a:br>
              <a:rPr sz="2000"/>
            </a:br>
            <a:r>
              <a:rPr lang="de-DE" sz="2000" b="0" u="none" strike="noStrike">
                <a:solidFill>
                  <a:schemeClr val="lt1"/>
                </a:solidFill>
                <a:effectLst/>
                <a:uFillTx/>
                <a:latin typeface="Corbel"/>
                <a:ea typeface="Calibri"/>
              </a:rPr>
              <a:t>wenn und </a:t>
            </a:r>
            <a:r>
              <a:rPr lang="de-DE" sz="2000" b="0" u="none" strike="noStrike">
                <a:solidFill>
                  <a:srgbClr val="F10D0C"/>
                </a:solidFill>
                <a:effectLst/>
                <a:uFillTx/>
                <a:latin typeface="Corbel"/>
                <a:ea typeface="Calibri"/>
              </a:rPr>
              <a:t>weil</a:t>
            </a:r>
            <a:r>
              <a:rPr lang="de-DE" sz="2000" b="0" u="none" strike="noStrike">
                <a:solidFill>
                  <a:schemeClr val="lt1"/>
                </a:solidFill>
                <a:effectLst/>
                <a:uFillTx/>
                <a:latin typeface="Corbel"/>
                <a:ea typeface="Calibri"/>
              </a:rPr>
              <a:t> und als,</a:t>
            </a:r>
            <a:br>
              <a:rPr sz="2000"/>
            </a:br>
            <a:r>
              <a:rPr lang="de-DE" sz="2000" b="0" u="none" strike="noStrike">
                <a:solidFill>
                  <a:schemeClr val="lt1"/>
                </a:solidFill>
                <a:effectLst/>
                <a:uFillTx/>
                <a:latin typeface="Corbel"/>
                <a:ea typeface="Calibri"/>
              </a:rPr>
              <a:t>obwohl, obgleich, sobald, indem,</a:t>
            </a:r>
            <a:br>
              <a:rPr sz="2000"/>
            </a:br>
            <a:r>
              <a:rPr lang="de-DE" sz="2000" b="0" u="none" strike="noStrike">
                <a:solidFill>
                  <a:schemeClr val="lt1"/>
                </a:solidFill>
                <a:effectLst/>
                <a:uFillTx/>
                <a:latin typeface="Corbel"/>
                <a:ea typeface="Calibri"/>
              </a:rPr>
              <a:t>sondern, während, falls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2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Kausalsätze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Textfeld 129"/>
          <p:cNvSpPr txBox="1"/>
          <p:nvPr/>
        </p:nvSpPr>
        <p:spPr>
          <a:xfrm>
            <a:off x="5940000" y="2700000"/>
            <a:ext cx="2520000" cy="1149840"/>
          </a:xfrm>
          <a:prstGeom prst="rect">
            <a:avLst/>
          </a:prstGeom>
          <a:solidFill>
            <a:srgbClr val="F7D1D5"/>
          </a:solidFill>
          <a:ln w="36000">
            <a:solidFill>
              <a:srgbClr val="0588A1"/>
            </a:solidFill>
            <a:round/>
          </a:ln>
        </p:spPr>
        <p:txBody>
          <a:bodyPr lIns="108000" tIns="63000" rIns="108000" bIns="63000" anchor="t">
            <a:spAutoFit/>
          </a:bodyPr>
          <a:lstStyle/>
          <a:p>
            <a:pPr>
              <a:lnSpc>
                <a:spcPct val="150000"/>
              </a:lnSpc>
              <a:spcBef>
                <a:spcPts val="1134"/>
              </a:spcBef>
              <a:spcAft>
                <a:spcPts val="1134"/>
              </a:spcAft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Kausalsätze sind </a:t>
            </a:r>
            <a:r>
              <a:rPr lang="de-DE" sz="1800" b="1" u="none" strike="noStrike">
                <a:solidFill>
                  <a:srgbClr val="BF0041"/>
                </a:solidFill>
                <a:effectLst/>
                <a:uFillTx/>
                <a:latin typeface="Arial"/>
              </a:rPr>
              <a:t>Begründungssätze</a:t>
            </a: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br>
              <a:rPr sz="1800"/>
            </a:b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</p:txBody>
      </p:sp>
      <p:sp>
        <p:nvSpPr>
          <p:cNvPr id="131" name="Textfeld 130"/>
          <p:cNvSpPr txBox="1"/>
          <p:nvPr/>
        </p:nvSpPr>
        <p:spPr>
          <a:xfrm>
            <a:off x="8820000" y="4250160"/>
            <a:ext cx="2520000" cy="1149840"/>
          </a:xfrm>
          <a:prstGeom prst="rect">
            <a:avLst/>
          </a:prstGeom>
          <a:solidFill>
            <a:srgbClr val="DEE6EF"/>
          </a:solidFill>
          <a:ln w="36000">
            <a:solidFill>
              <a:srgbClr val="0588A1"/>
            </a:solidFill>
            <a:round/>
          </a:ln>
        </p:spPr>
        <p:txBody>
          <a:bodyPr lIns="108000" tIns="63000" rIns="108000" bIns="63000" anchor="t">
            <a:spAutoFit/>
          </a:bodyPr>
          <a:lstStyle/>
          <a:p>
            <a:pPr>
              <a:lnSpc>
                <a:spcPct val="150000"/>
              </a:lnSpc>
              <a:spcBef>
                <a:spcPts val="1134"/>
              </a:spcBef>
              <a:spcAft>
                <a:spcPts val="1134"/>
              </a:spcAft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Sie antworten auf die Frage „</a:t>
            </a:r>
            <a:r>
              <a:rPr lang="de-DE" sz="1800" b="1" u="none" strike="noStrike">
                <a:solidFill>
                  <a:srgbClr val="0588A1"/>
                </a:solidFill>
                <a:effectLst/>
                <a:uFillTx/>
                <a:latin typeface="Arial"/>
              </a:rPr>
              <a:t>Warum</a:t>
            </a: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?“</a:t>
            </a:r>
            <a:br>
              <a:rPr sz="1800"/>
            </a:b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</p:txBody>
      </p:sp>
      <p:sp>
        <p:nvSpPr>
          <p:cNvPr id="132" name="Textfeld 131"/>
          <p:cNvSpPr txBox="1"/>
          <p:nvPr/>
        </p:nvSpPr>
        <p:spPr>
          <a:xfrm>
            <a:off x="3960000" y="1010160"/>
            <a:ext cx="2160000" cy="1149840"/>
          </a:xfrm>
          <a:prstGeom prst="rect">
            <a:avLst/>
          </a:prstGeom>
          <a:solidFill>
            <a:srgbClr val="FFFFFF"/>
          </a:solidFill>
          <a:ln w="36000">
            <a:solidFill>
              <a:srgbClr val="0588A1"/>
            </a:solidFill>
            <a:round/>
          </a:ln>
        </p:spPr>
        <p:txBody>
          <a:bodyPr lIns="108000" tIns="63000" rIns="108000" bIns="63000" anchor="t">
            <a:spAutoFit/>
          </a:bodyPr>
          <a:lstStyle/>
          <a:p>
            <a:pPr>
              <a:lnSpc>
                <a:spcPct val="150000"/>
              </a:lnSpc>
              <a:spcBef>
                <a:spcPts val="1134"/>
              </a:spcBef>
              <a:spcAft>
                <a:spcPts val="1134"/>
              </a:spcAft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causa = lateinisch Grund, Ursache</a:t>
            </a:r>
            <a:br>
              <a:rPr sz="1800"/>
            </a:b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Fehlerhafte</a:t>
            </a:r>
            <a:br>
              <a:rPr sz="3200"/>
            </a:b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Umgangs-sprache</a:t>
            </a: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3780000" y="1260000"/>
            <a:ext cx="3569040" cy="4320000"/>
          </a:xfrm>
          <a:prstGeom prst="rect">
            <a:avLst/>
          </a:prstGeom>
          <a:solidFill>
            <a:srgbClr val="F7D1D5"/>
          </a:solidFill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0">
              <a:spcBef>
                <a:spcPts val="1417"/>
              </a:spcBef>
              <a:buNone/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  <a:p>
            <a:pPr marL="432000" indent="0">
              <a:spcBef>
                <a:spcPts val="1417"/>
              </a:spcBef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In der Umgangssprache folgt auf „weil“ häufig ein Hauptsatz.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  <a:p>
            <a:pPr indent="0">
              <a:spcBef>
                <a:spcPts val="1417"/>
              </a:spcBef>
              <a:buNone/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  <a:p>
            <a:pPr indent="0">
              <a:spcBef>
                <a:spcPts val="1417"/>
              </a:spcBef>
              <a:buNone/>
            </a:pPr>
            <a:r>
              <a:rPr lang="de-DE" sz="20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Beispiel: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  <a:p>
            <a:pPr indent="0">
              <a:spcBef>
                <a:spcPts val="1417"/>
              </a:spcBef>
              <a:buNone/>
            </a:pPr>
            <a:r>
              <a:rPr lang="de-DE" sz="20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Alle bleiben stehen, </a:t>
            </a:r>
            <a:br>
              <a:rPr sz="2000"/>
            </a:br>
            <a:r>
              <a:rPr lang="de-DE" sz="20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weil die Ampel </a:t>
            </a:r>
            <a:r>
              <a:rPr lang="de-DE" sz="2000" b="1" i="1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ist</a:t>
            </a:r>
            <a:r>
              <a:rPr lang="de-DE" sz="20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rot.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  <a:p>
            <a:pPr indent="0">
              <a:spcBef>
                <a:spcPts val="1417"/>
              </a:spcBef>
              <a:buNone/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  <a:p>
            <a:pPr indent="0">
              <a:spcBef>
                <a:spcPts val="1417"/>
              </a:spcBef>
              <a:buNone/>
            </a:pPr>
            <a:r>
              <a:rPr lang="de-DE" sz="20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Das ist grammatikalisch falsch!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  <a:p>
            <a:pPr indent="0">
              <a:spcBef>
                <a:spcPts val="1417"/>
              </a:spcBef>
              <a:buNone/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/>
          </p:nvPr>
        </p:nvSpPr>
        <p:spPr>
          <a:xfrm>
            <a:off x="7617240" y="1260000"/>
            <a:ext cx="3569040" cy="4320000"/>
          </a:xfrm>
          <a:prstGeom prst="rect">
            <a:avLst/>
          </a:prstGeom>
          <a:solidFill>
            <a:srgbClr val="AFD095"/>
          </a:solidFill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0">
              <a:spcBef>
                <a:spcPts val="1701"/>
              </a:spcBef>
              <a:spcAft>
                <a:spcPts val="283"/>
              </a:spcAft>
              <a:buNone/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  <a:p>
            <a:pPr marL="432000" indent="0">
              <a:spcBef>
                <a:spcPts val="1701"/>
              </a:spcBef>
              <a:spcAft>
                <a:spcPts val="283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In der Standardsprache folgt auf „weil“ ein Nebensatz, d.h. das Prädikat steht am Ende.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  <a:p>
            <a:pPr indent="0">
              <a:spcBef>
                <a:spcPts val="1701"/>
              </a:spcBef>
              <a:spcAft>
                <a:spcPts val="283"/>
              </a:spcAft>
              <a:buNone/>
            </a:pPr>
            <a:r>
              <a:rPr lang="de-DE" sz="20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Beispiel: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  <a:p>
            <a:pPr indent="0">
              <a:spcBef>
                <a:spcPts val="1701"/>
              </a:spcBef>
              <a:spcAft>
                <a:spcPts val="283"/>
              </a:spcAft>
              <a:buNone/>
            </a:pPr>
            <a:r>
              <a:rPr lang="de-DE" sz="20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Alle bleiben stehen, </a:t>
            </a:r>
            <a:br>
              <a:rPr sz="2000"/>
            </a:br>
            <a:r>
              <a:rPr lang="de-DE" sz="20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weil die Ampel rot </a:t>
            </a:r>
            <a:r>
              <a:rPr lang="de-DE" sz="2000" b="1" i="1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ist</a:t>
            </a:r>
            <a:r>
              <a:rPr lang="de-DE" sz="20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  <a:p>
            <a:pPr marL="432000" indent="0">
              <a:spcBef>
                <a:spcPts val="1701"/>
              </a:spcBef>
              <a:spcAft>
                <a:spcPts val="283"/>
              </a:spcAft>
              <a:buNone/>
            </a:pPr>
            <a:r>
              <a:rPr lang="de-DE" sz="2000" b="0" i="1" u="none" strike="noStrike">
                <a:solidFill>
                  <a:srgbClr val="127622"/>
                </a:solidFill>
                <a:effectLst/>
                <a:uFillTx/>
                <a:latin typeface="Arial"/>
              </a:rPr>
              <a:t>Nach „weil“ steht das Prädikat am Ende.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2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Wer begründet, der überzeugt!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i="1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Erfinde Begründungen mit „weil“ oder „da“: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defTabSz="914400">
              <a:lnSpc>
                <a:spcPct val="90000"/>
              </a:lnSpc>
              <a:spcBef>
                <a:spcPts val="1766"/>
              </a:spcBef>
              <a:spcAft>
                <a:spcPts val="567"/>
              </a:spcAft>
              <a:buClr>
                <a:srgbClr val="00B05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Ich bin froh, dass ich Geschwister habe.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  <a:p>
            <a:pPr marL="432000" indent="-324000" defTabSz="914400">
              <a:lnSpc>
                <a:spcPct val="90000"/>
              </a:lnSpc>
              <a:spcBef>
                <a:spcPts val="1766"/>
              </a:spcBef>
              <a:spcAft>
                <a:spcPts val="567"/>
              </a:spcAft>
              <a:buClr>
                <a:srgbClr val="00B05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Ohne Zensuren würde das Lernen mehr Spaß machen.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  <a:p>
            <a:pPr marL="432000" indent="-324000" defTabSz="914400">
              <a:lnSpc>
                <a:spcPct val="90000"/>
              </a:lnSpc>
              <a:spcBef>
                <a:spcPts val="1766"/>
              </a:spcBef>
              <a:spcAft>
                <a:spcPts val="567"/>
              </a:spcAft>
              <a:buClr>
                <a:srgbClr val="00B05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Ein Haustier ist gut für Kinder.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  <a:p>
            <a:pPr marL="432000"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 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2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Wer begründet, der überzeugt!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i="1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Erfinde Begründungen mit „weil“ oder „da“: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defTabSz="914400">
              <a:lnSpc>
                <a:spcPct val="90000"/>
              </a:lnSpc>
              <a:spcBef>
                <a:spcPts val="1766"/>
              </a:spcBef>
              <a:spcAft>
                <a:spcPts val="567"/>
              </a:spcAft>
              <a:buClr>
                <a:srgbClr val="00B05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Ich bin froh, dass ich Geschwister habe</a:t>
            </a:r>
            <a:r>
              <a:rPr lang="de-DE" sz="2000" b="1" u="none" strike="noStrike">
                <a:solidFill>
                  <a:srgbClr val="FF0000"/>
                </a:solidFill>
                <a:effectLst/>
                <a:uFillTx/>
                <a:latin typeface="Corbel"/>
              </a:rPr>
              <a:t>,</a:t>
            </a:r>
            <a:r>
              <a:rPr lang="de-DE" sz="2000" b="0" u="none" strike="noStrike">
                <a:solidFill>
                  <a:srgbClr val="FF0000"/>
                </a:solidFill>
                <a:effectLst/>
                <a:uFillTx/>
                <a:latin typeface="Corbel"/>
              </a:rPr>
              <a:t> </a:t>
            </a:r>
            <a:br>
              <a:rPr sz="2000"/>
            </a:br>
            <a:r>
              <a:rPr lang="de-DE" sz="2000" b="0" u="none" strike="noStrike">
                <a:solidFill>
                  <a:srgbClr val="0588A1"/>
                </a:solidFill>
                <a:effectLst/>
                <a:uFillTx/>
                <a:latin typeface="Corbel"/>
              </a:rPr>
              <a:t> 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  <a:p>
            <a:pPr marL="432000" indent="-324000" defTabSz="914400">
              <a:lnSpc>
                <a:spcPct val="90000"/>
              </a:lnSpc>
              <a:spcBef>
                <a:spcPts val="1766"/>
              </a:spcBef>
              <a:spcAft>
                <a:spcPts val="567"/>
              </a:spcAft>
              <a:buClr>
                <a:srgbClr val="00B05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Ohne Zensuren würde das Lernen mehr Spaß machen</a:t>
            </a:r>
            <a:r>
              <a:rPr lang="de-DE" sz="2000" b="1" u="none" strike="noStrike">
                <a:solidFill>
                  <a:srgbClr val="FF0000"/>
                </a:solidFill>
                <a:effectLst/>
                <a:uFillTx/>
                <a:latin typeface="Corbel"/>
              </a:rPr>
              <a:t>,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 </a:t>
            </a:r>
            <a:r>
              <a:rPr lang="de-DE" sz="2000" b="0" u="none" strike="noStrike">
                <a:solidFill>
                  <a:srgbClr val="0588A1"/>
                </a:solidFill>
                <a:effectLst/>
                <a:uFillTx/>
                <a:latin typeface="Corbel"/>
              </a:rPr>
              <a:t> </a:t>
            </a:r>
            <a:br>
              <a:rPr sz="2000"/>
            </a:br>
            <a:r>
              <a:rPr lang="de-DE" sz="2000" b="0" u="none" strike="noStrike">
                <a:solidFill>
                  <a:srgbClr val="0588A1"/>
                </a:solidFill>
                <a:effectLst/>
                <a:uFillTx/>
                <a:latin typeface="Corbel"/>
              </a:rPr>
              <a:t> 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  <a:p>
            <a:pPr marL="432000" indent="-324000" defTabSz="914400">
              <a:lnSpc>
                <a:spcPct val="90000"/>
              </a:lnSpc>
              <a:spcBef>
                <a:spcPts val="1766"/>
              </a:spcBef>
              <a:spcAft>
                <a:spcPts val="567"/>
              </a:spcAft>
              <a:buClr>
                <a:srgbClr val="00B05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Ein Haustier ist gut für Kinder</a:t>
            </a:r>
            <a:r>
              <a:rPr lang="de-DE" sz="2000" b="1" u="none" strike="noStrike">
                <a:solidFill>
                  <a:srgbClr val="FF0000"/>
                </a:solidFill>
                <a:effectLst/>
                <a:uFillTx/>
                <a:latin typeface="Corbel"/>
              </a:rPr>
              <a:t>, </a:t>
            </a:r>
            <a:br>
              <a:rPr sz="2000"/>
            </a:br>
            <a:r>
              <a:rPr lang="de-DE" sz="2000" b="0" u="none" strike="noStrike">
                <a:solidFill>
                  <a:srgbClr val="0588A1"/>
                </a:solidFill>
                <a:effectLst/>
                <a:uFillTx/>
                <a:latin typeface="Corbel"/>
              </a:rPr>
              <a:t> 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  <a:p>
            <a:pPr marL="432000"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 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2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Wer begründet, der überzeugt!</a:t>
            </a:r>
            <a:br>
              <a:rPr sz="3200"/>
            </a:br>
            <a:r>
              <a:rPr lang="de-DE" sz="32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Lösung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i="1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Erfinde Begründungen mit „weil“ oder „da“: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defTabSz="914400">
              <a:lnSpc>
                <a:spcPct val="90000"/>
              </a:lnSpc>
              <a:spcBef>
                <a:spcPts val="1766"/>
              </a:spcBef>
              <a:spcAft>
                <a:spcPts val="567"/>
              </a:spcAft>
              <a:buClr>
                <a:srgbClr val="00B05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Ich bin froh, dass ich Geschwister habe</a:t>
            </a:r>
            <a:r>
              <a:rPr lang="de-DE" sz="2000" b="1" u="none" strike="noStrike">
                <a:solidFill>
                  <a:srgbClr val="FF0000"/>
                </a:solidFill>
                <a:effectLst/>
                <a:uFillTx/>
                <a:latin typeface="Corbel"/>
              </a:rPr>
              <a:t>,</a:t>
            </a:r>
            <a:r>
              <a:rPr lang="de-DE" sz="2000" b="0" u="none" strike="noStrike">
                <a:solidFill>
                  <a:srgbClr val="FF0000"/>
                </a:solidFill>
                <a:effectLst/>
                <a:uFillTx/>
                <a:latin typeface="Corbel"/>
              </a:rPr>
              <a:t> </a:t>
            </a:r>
            <a:br>
              <a:rPr sz="2000"/>
            </a:br>
            <a:r>
              <a:rPr lang="de-DE" sz="2000" b="0" u="none" strike="noStrike">
                <a:solidFill>
                  <a:srgbClr val="0588A1"/>
                </a:solidFill>
                <a:effectLst/>
                <a:uFillTx/>
                <a:latin typeface="Corbel"/>
              </a:rPr>
              <a:t>weil/da ich in Konflikten mit den Eltern nicht allein bin.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  <a:p>
            <a:pPr marL="432000" indent="-324000" defTabSz="914400">
              <a:lnSpc>
                <a:spcPct val="90000"/>
              </a:lnSpc>
              <a:spcBef>
                <a:spcPts val="1766"/>
              </a:spcBef>
              <a:spcAft>
                <a:spcPts val="567"/>
              </a:spcAft>
              <a:buClr>
                <a:srgbClr val="00B05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Ohne Zensuren würde das Lernen mehr Spaß machen</a:t>
            </a:r>
            <a:r>
              <a:rPr lang="de-DE" sz="2000" b="1" u="none" strike="noStrike">
                <a:solidFill>
                  <a:srgbClr val="FF0000"/>
                </a:solidFill>
                <a:effectLst/>
                <a:uFillTx/>
                <a:latin typeface="Corbel"/>
              </a:rPr>
              <a:t>,</a:t>
            </a: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 </a:t>
            </a:r>
            <a:r>
              <a:rPr lang="de-DE" sz="2000" b="0" u="none" strike="noStrike">
                <a:solidFill>
                  <a:srgbClr val="0588A1"/>
                </a:solidFill>
                <a:effectLst/>
                <a:uFillTx/>
                <a:latin typeface="Corbel"/>
              </a:rPr>
              <a:t>weil/da man sich mehr auf die Inhalte konzentriert.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  <a:p>
            <a:pPr marL="432000" indent="-324000" defTabSz="914400">
              <a:lnSpc>
                <a:spcPct val="90000"/>
              </a:lnSpc>
              <a:spcBef>
                <a:spcPts val="1766"/>
              </a:spcBef>
              <a:spcAft>
                <a:spcPts val="567"/>
              </a:spcAft>
              <a:buClr>
                <a:srgbClr val="00B05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Hunde sind gute Haustiere</a:t>
            </a:r>
            <a:r>
              <a:rPr lang="de-DE" sz="2000" b="1" u="none" strike="noStrike">
                <a:solidFill>
                  <a:srgbClr val="FF0000"/>
                </a:solidFill>
                <a:effectLst/>
                <a:uFillTx/>
                <a:latin typeface="Corbel"/>
              </a:rPr>
              <a:t>, </a:t>
            </a:r>
            <a:br>
              <a:rPr sz="2000"/>
            </a:br>
            <a:r>
              <a:rPr lang="de-DE" sz="2000" b="0" u="none" strike="noStrike">
                <a:solidFill>
                  <a:srgbClr val="0588A1"/>
                </a:solidFill>
                <a:effectLst/>
                <a:uFillTx/>
                <a:latin typeface="Corbel"/>
              </a:rPr>
              <a:t>weil/da sie sehr loyal sind.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  <a:ea typeface="Arial Unicode MS"/>
            </a:endParaRPr>
          </a:p>
          <a:p>
            <a:pPr marL="432000"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orbel"/>
              </a:rPr>
              <a:t> 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ahmen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</a:majorFont>
      <a:minorFont>
        <a:latin typeface="Corbel" panose="020B0503020204020204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</a:schemeClr>
        </a:solidFill>
      </a:fillStyleLst>
      <a:lnStyleLst>
        <a:ln w="9525" cap="flat" cmpd="sng" algn="ctr">
          <a:prstDash val="solid"/>
        </a:ln>
        <a:ln w="10795" cap="flat" cmpd="sng" algn="ctr">
          <a:prstDash val="solid"/>
        </a:ln>
        <a:ln w="1714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48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tint val="98000"/>
                <a:shade val="8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ahmen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</a:majorFont>
      <a:minorFont>
        <a:latin typeface="Corbel" panose="020B0503020204020204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</a:schemeClr>
        </a:solidFill>
      </a:fillStyleLst>
      <a:lnStyleLst>
        <a:ln w="9525" cap="flat" cmpd="sng" algn="ctr">
          <a:prstDash val="solid"/>
        </a:ln>
        <a:ln w="10795" cap="flat" cmpd="sng" algn="ctr">
          <a:prstDash val="solid"/>
        </a:ln>
        <a:ln w="1714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48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tint val="98000"/>
                <a:shade val="8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Rahmen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</a:majorFont>
      <a:minorFont>
        <a:latin typeface="Corbel" panose="020B0503020204020204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</a:schemeClr>
        </a:solidFill>
      </a:fillStyleLst>
      <a:lnStyleLst>
        <a:ln w="9525" cap="flat" cmpd="sng" algn="ctr">
          <a:prstDash val="solid"/>
        </a:ln>
        <a:ln w="10795" cap="flat" cmpd="sng" algn="ctr">
          <a:prstDash val="solid"/>
        </a:ln>
        <a:ln w="1714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48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tint val="98000"/>
                <a:shade val="8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Rahmen</Template>
  <TotalTime>0</TotalTime>
  <Words>769</Words>
  <Application>Microsoft Macintosh PowerPoint</Application>
  <PresentationFormat>Breitbild</PresentationFormat>
  <Paragraphs>116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15</vt:i4>
      </vt:variant>
    </vt:vector>
  </HeadingPairs>
  <TitlesOfParts>
    <vt:vector size="26" baseType="lpstr">
      <vt:lpstr>Arial</vt:lpstr>
      <vt:lpstr>Corbel</vt:lpstr>
      <vt:lpstr>New York;Times New Roman</vt:lpstr>
      <vt:lpstr>OpenSymbol</vt:lpstr>
      <vt:lpstr>Symbol</vt:lpstr>
      <vt:lpstr>Times New Roman</vt:lpstr>
      <vt:lpstr>Wingdings</vt:lpstr>
      <vt:lpstr>Wingdings 2</vt:lpstr>
      <vt:lpstr>Rahmen</vt:lpstr>
      <vt:lpstr>Rahmen</vt:lpstr>
      <vt:lpstr>Rahmen</vt:lpstr>
      <vt:lpstr>Kausalsatz</vt:lpstr>
      <vt:lpstr>Hauptsatz und Nebensatz</vt:lpstr>
      <vt:lpstr>Hauptsatz und Nebensatz</vt:lpstr>
      <vt:lpstr>Konjunktional-sätze</vt:lpstr>
      <vt:lpstr>Kausalsätze</vt:lpstr>
      <vt:lpstr>Fehlerhafte Umgangs-sprache</vt:lpstr>
      <vt:lpstr>Wer begründet, der überzeugt!</vt:lpstr>
      <vt:lpstr>Wer begründet, der überzeugt!</vt:lpstr>
      <vt:lpstr>Wer begründet, der überzeugt! Lösung</vt:lpstr>
      <vt:lpstr>Übung Adverbiale &amp; Nebensatz</vt:lpstr>
      <vt:lpstr>Übung Adverbiale &amp; Nebensatz</vt:lpstr>
      <vt:lpstr>Übung Adverbiale &amp; Nebensatz Lösung</vt:lpstr>
      <vt:lpstr>Übung Begründung</vt:lpstr>
      <vt:lpstr>Übung Begründung Lösung</vt:lpstr>
      <vt:lpstr>Und Tschüss!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dass &amp; das</dc:title>
  <dc:subject/>
  <dc:creator>Microsoft Office User</dc:creator>
  <dc:description/>
  <cp:lastModifiedBy>Micaela Grohe´</cp:lastModifiedBy>
  <cp:revision>39</cp:revision>
  <dcterms:created xsi:type="dcterms:W3CDTF">2022-01-22T09:37:32Z</dcterms:created>
  <dcterms:modified xsi:type="dcterms:W3CDTF">2026-04-07T08:08:17Z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Breitbild</vt:lpwstr>
  </property>
  <property fmtid="{D5CDD505-2E9C-101B-9397-08002B2CF9AE}" pid="3" name="Slides">
    <vt:i4>22</vt:i4>
  </property>
</Properties>
</file>