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70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00"/>
    <p:restoredTop sz="94694"/>
  </p:normalViewPr>
  <p:slideViewPr>
    <p:cSldViewPr snapToGrid="0">
      <p:cViewPr varScale="1">
        <p:scale>
          <a:sx n="121" d="100"/>
          <a:sy n="121" d="100"/>
        </p:scale>
        <p:origin x="10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2/13/26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2/13/26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2/13/26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2/13/26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2/13/26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2/13/26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2/13/26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A26D49-D77F-3A60-ECC2-672562FF7F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Konditionalsatz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A0123B5-1F5A-371F-0AD8-360B61BCB5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Deutsch Grammatik: Nebensatzarten</a:t>
            </a:r>
          </a:p>
          <a:p>
            <a:r>
              <a:rPr lang="de-DE" dirty="0"/>
              <a:t>Lern-Fair 	Micaela Grohé</a:t>
            </a:r>
          </a:p>
        </p:txBody>
      </p:sp>
    </p:spTree>
    <p:extLst>
      <p:ext uri="{BB962C8B-B14F-4D97-AF65-F5344CB8AC3E}">
        <p14:creationId xmlns:p14="http://schemas.microsoft.com/office/powerpoint/2010/main" val="3340915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9AC61B-5343-B33A-4F31-EF23A6C50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Konjunktiv 2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571927-DBCD-CC97-988D-E84EFDABE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Der Konjunktiv ist die Möglichkeitsform.</a:t>
            </a:r>
          </a:p>
          <a:p>
            <a:pPr marL="0" indent="0">
              <a:buNone/>
            </a:pPr>
            <a:r>
              <a:rPr lang="de-DE" dirty="0"/>
              <a:t>Er wird er aus der Vergangenheitsform (Präteritum) gebildet. Die Vokale a, o, </a:t>
            </a:r>
            <a:r>
              <a:rPr lang="de-DE" dirty="0" err="1"/>
              <a:t>u</a:t>
            </a:r>
            <a:r>
              <a:rPr lang="de-DE" dirty="0"/>
              <a:t> bekommen dazu zwei Pünktchen.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i="1" dirty="0"/>
              <a:t>Beispiele: </a:t>
            </a:r>
          </a:p>
          <a:p>
            <a:pPr marL="0" indent="0">
              <a:buNone/>
            </a:pPr>
            <a:r>
              <a:rPr lang="de-DE" i="1" dirty="0"/>
              <a:t>	werden 	</a:t>
            </a:r>
            <a:r>
              <a:rPr lang="de-DE" i="1" dirty="0">
                <a:sym typeface="Wingdings" pitchFamily="2" charset="2"/>
              </a:rPr>
              <a:t> wurde 	 würde</a:t>
            </a:r>
          </a:p>
          <a:p>
            <a:pPr marL="0" indent="0">
              <a:buNone/>
            </a:pPr>
            <a:r>
              <a:rPr lang="de-DE" i="1" dirty="0">
                <a:sym typeface="Wingdings" pitchFamily="2" charset="2"/>
              </a:rPr>
              <a:t>	haben 	 hatte 		 hätte</a:t>
            </a:r>
          </a:p>
          <a:p>
            <a:pPr marL="0" indent="0">
              <a:buNone/>
            </a:pPr>
            <a:r>
              <a:rPr lang="de-DE" i="1" dirty="0">
                <a:sym typeface="Wingdings" pitchFamily="2" charset="2"/>
              </a:rPr>
              <a:t>	sein 	 war 		 wäre</a:t>
            </a:r>
          </a:p>
          <a:p>
            <a:pPr marL="0" indent="0">
              <a:buNone/>
            </a:pPr>
            <a:r>
              <a:rPr lang="de-DE" i="1" dirty="0">
                <a:sym typeface="Wingdings" pitchFamily="2" charset="2"/>
              </a:rPr>
              <a:t>	fliegen 	 flog 		 flöge</a:t>
            </a:r>
          </a:p>
          <a:p>
            <a:pPr marL="0" indent="0">
              <a:buNone/>
            </a:pPr>
            <a:r>
              <a:rPr lang="de-DE" i="1" dirty="0">
                <a:sym typeface="Wingdings" pitchFamily="2" charset="2"/>
              </a:rPr>
              <a:t>	können 	 konnte 	 könnte</a:t>
            </a:r>
          </a:p>
          <a:p>
            <a:pPr marL="0" indent="0">
              <a:buNone/>
            </a:pPr>
            <a:r>
              <a:rPr lang="de-DE" i="1" dirty="0">
                <a:sym typeface="Wingdings" pitchFamily="2" charset="2"/>
              </a:rPr>
              <a:t>	gehen 	 ging 		 ginge</a:t>
            </a:r>
          </a:p>
          <a:p>
            <a:pPr marL="0" indent="0">
              <a:buNone/>
            </a:pPr>
            <a:r>
              <a:rPr lang="de-DE" i="1" dirty="0">
                <a:sym typeface="Wingdings" pitchFamily="2" charset="2"/>
              </a:rPr>
              <a:t>	</a:t>
            </a:r>
            <a:endParaRPr lang="de-DE" i="1" dirty="0"/>
          </a:p>
        </p:txBody>
      </p:sp>
    </p:spTree>
    <p:extLst>
      <p:ext uri="{BB962C8B-B14F-4D97-AF65-F5344CB8AC3E}">
        <p14:creationId xmlns:p14="http://schemas.microsoft.com/office/powerpoint/2010/main" val="4284865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EDF79F-0A7D-F6D1-4ABA-2343CDD91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 </a:t>
            </a:r>
            <a:r>
              <a:rPr lang="de-DE"/>
              <a:t>mit Konjunktiv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AB522E-2D6F-D665-9FF1-CEF3921DE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t">
              <a:buNone/>
            </a:pPr>
            <a:r>
              <a:rPr lang="de-DE" i="1" dirty="0"/>
              <a:t>Ergänze den Hauptsatz und verwende den Konjunktiv.</a:t>
            </a:r>
          </a:p>
          <a:p>
            <a:pPr marL="0" indent="0" fontAlgn="t">
              <a:buNone/>
            </a:pPr>
            <a:endParaRPr lang="de-DE" dirty="0"/>
          </a:p>
          <a:p>
            <a:pPr marL="0" indent="0" fontAlgn="t">
              <a:buNone/>
            </a:pPr>
            <a:r>
              <a:rPr lang="de-DE" dirty="0"/>
              <a:t>1.  Wenn ich unsichtbar wäre, </a:t>
            </a:r>
          </a:p>
          <a:p>
            <a:pPr marL="0" indent="0" fontAlgn="t">
              <a:buNone/>
            </a:pPr>
            <a:r>
              <a:rPr lang="de-DE" dirty="0"/>
              <a:t>2. Wenn ich fliegen könnte, </a:t>
            </a:r>
          </a:p>
          <a:p>
            <a:pPr marL="0" indent="0" fontAlgn="t">
              <a:buNone/>
            </a:pPr>
            <a:r>
              <a:rPr lang="de-DE" dirty="0"/>
              <a:t>3. Wenn mein Haustier sprechen könnte, </a:t>
            </a:r>
          </a:p>
          <a:p>
            <a:pPr marL="0" indent="0" fontAlgn="t">
              <a:buNone/>
            </a:pPr>
            <a:r>
              <a:rPr lang="de-DE" dirty="0"/>
              <a:t>4. Wenn ich ein Elefant wäre, </a:t>
            </a:r>
          </a:p>
          <a:p>
            <a:pPr marL="0" indent="0" fontAlgn="t">
              <a:buNone/>
            </a:pPr>
            <a:r>
              <a:rPr lang="de-DE" dirty="0"/>
              <a:t>5. Wenn ich in einem Videospiel lande,</a:t>
            </a:r>
          </a:p>
          <a:p>
            <a:pPr marL="0" indent="0" fontAlgn="t">
              <a:buNone/>
            </a:pPr>
            <a:r>
              <a:rPr lang="de-DE" dirty="0"/>
              <a:t>6. Wenn ich </a:t>
            </a:r>
            <a:r>
              <a:rPr lang="de-DE" dirty="0" err="1"/>
              <a:t>Amerikaner:in</a:t>
            </a:r>
            <a:r>
              <a:rPr lang="de-DE" dirty="0"/>
              <a:t> wäre, </a:t>
            </a:r>
          </a:p>
          <a:p>
            <a:pPr marL="0" indent="0" fontAlgn="t">
              <a:buNone/>
            </a:pPr>
            <a:r>
              <a:rPr lang="de-DE" dirty="0"/>
              <a:t>7. Wenn ich Geld gewinnen würde,</a:t>
            </a:r>
          </a:p>
        </p:txBody>
      </p:sp>
    </p:spTree>
    <p:extLst>
      <p:ext uri="{BB962C8B-B14F-4D97-AF65-F5344CB8AC3E}">
        <p14:creationId xmlns:p14="http://schemas.microsoft.com/office/powerpoint/2010/main" val="251745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F8FBD7-50B7-878B-0174-0E6E5047C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Wofür Konditional-sätze?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30589D-D139-87DC-3C62-4D17AFBCE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Manchmal möchten wir etwas und andere möchten etwas anderes.</a:t>
            </a:r>
          </a:p>
          <a:p>
            <a:pPr marL="0" indent="0">
              <a:buNone/>
            </a:pPr>
            <a:r>
              <a:rPr lang="de-DE" dirty="0"/>
              <a:t>Dann kann man </a:t>
            </a:r>
            <a:r>
              <a:rPr lang="de-DE" b="1" dirty="0"/>
              <a:t>verhandeln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Meistens müssen beide Seiten </a:t>
            </a:r>
            <a:r>
              <a:rPr lang="de-DE" b="1" dirty="0"/>
              <a:t>Kompromisse</a:t>
            </a:r>
            <a:r>
              <a:rPr lang="de-DE" dirty="0"/>
              <a:t> machen.</a:t>
            </a:r>
          </a:p>
          <a:p>
            <a:pPr marL="0" indent="0">
              <a:buNone/>
            </a:pPr>
            <a:r>
              <a:rPr lang="de-DE" dirty="0"/>
              <a:t>Sie verzichten dann auf etwas und bekommen dafür etwas.</a:t>
            </a:r>
          </a:p>
          <a:p>
            <a:pPr marL="0" indent="0">
              <a:buNone/>
            </a:pPr>
            <a:r>
              <a:rPr lang="de-DE" dirty="0"/>
              <a:t>Damit das klappt, müssen beide Seiten </a:t>
            </a:r>
            <a:r>
              <a:rPr lang="de-DE" b="1" dirty="0"/>
              <a:t>Angebote</a:t>
            </a:r>
            <a:r>
              <a:rPr lang="de-DE" dirty="0"/>
              <a:t> machen.</a:t>
            </a:r>
          </a:p>
        </p:txBody>
      </p:sp>
    </p:spTree>
    <p:extLst>
      <p:ext uri="{BB962C8B-B14F-4D97-AF65-F5344CB8AC3E}">
        <p14:creationId xmlns:p14="http://schemas.microsoft.com/office/powerpoint/2010/main" val="1602611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2968C1-AA87-B161-5097-42AE15D05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Fallbeispiel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D172D67-DC77-53FE-2AF9-0540A1FC4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Stellt euch vor, eure Klasse muss entscheiden, wohin die Klassenreise gehen soll:</a:t>
            </a:r>
          </a:p>
          <a:p>
            <a:pPr marL="457200" indent="-457200">
              <a:buAutoNum type="alphaUcParenR"/>
            </a:pPr>
            <a:r>
              <a:rPr lang="de-DE" dirty="0"/>
              <a:t>Jugendherberge auf dem Land: chillen, wandern, spielen</a:t>
            </a:r>
          </a:p>
          <a:p>
            <a:pPr marL="457200" indent="-457200">
              <a:buAutoNum type="alphaUcParenR"/>
            </a:pPr>
            <a:r>
              <a:rPr lang="de-DE" dirty="0"/>
              <a:t>Großstadt: Museum, Besichtigung, shoppen</a:t>
            </a:r>
          </a:p>
          <a:p>
            <a:pPr marL="457200" indent="-457200">
              <a:buAutoNum type="alphaUcParenR"/>
            </a:pPr>
            <a:r>
              <a:rPr lang="de-DE" dirty="0"/>
              <a:t>Abenteuer: ein Floß bauen und zum nächsten Hafen fahren</a:t>
            </a:r>
          </a:p>
          <a:p>
            <a:pPr marL="457200" indent="-457200">
              <a:buAutoNum type="alphaUcParenR"/>
            </a:pP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i="1" dirty="0"/>
              <a:t>Wähle ein Ziel, erkläre die Vorteile.</a:t>
            </a:r>
          </a:p>
          <a:p>
            <a:pPr marL="457200" indent="-457200">
              <a:buFont typeface="+mj-lt"/>
              <a:buAutoNum type="arabicPeriod"/>
            </a:pPr>
            <a:r>
              <a:rPr lang="de-DE" i="1" dirty="0"/>
              <a:t>Höre dir die Vorteile an, die andere Ziele haben.</a:t>
            </a:r>
          </a:p>
          <a:p>
            <a:pPr marL="457200" indent="-457200">
              <a:buFont typeface="+mj-lt"/>
              <a:buAutoNum type="arabicPeriod"/>
            </a:pPr>
            <a:r>
              <a:rPr lang="de-DE" i="1" dirty="0"/>
              <a:t>Überlege dir ein Angebot für diejenigen, die woandershin fahren möchten: „Wenn wir … machen, … ihr…“</a:t>
            </a:r>
          </a:p>
        </p:txBody>
      </p:sp>
    </p:spTree>
    <p:extLst>
      <p:ext uri="{BB962C8B-B14F-4D97-AF65-F5344CB8AC3E}">
        <p14:creationId xmlns:p14="http://schemas.microsoft.com/office/powerpoint/2010/main" val="2650812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CA6EF2-A827-AD47-8F94-E16B4283D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Diktat ?!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E174DF2-282A-EDC2-6711-8A7595B82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0113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4E02B6-2FA1-4AF7-86AD-AB970DE10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2AE230-D396-7E65-EAB2-3983DCD73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u="sng" dirty="0" err="1"/>
              <a:t>micaela.grohe@lern-fair.de</a:t>
            </a:r>
            <a:endParaRPr lang="de-DE" dirty="0"/>
          </a:p>
          <a:p>
            <a:pPr marL="0" indent="0" algn="ctr">
              <a:buNone/>
            </a:pPr>
            <a:r>
              <a:rPr lang="de-DE" u="sng" dirty="0" err="1"/>
              <a:t>www.mgrohee.de</a:t>
            </a:r>
            <a:endParaRPr lang="de-DE" dirty="0"/>
          </a:p>
          <a:p>
            <a:pPr marL="0" indent="0">
              <a:buNone/>
            </a:pPr>
            <a:br>
              <a:rPr lang="de-DE" dirty="0"/>
            </a:br>
            <a:endParaRPr lang="de-DE" dirty="0"/>
          </a:p>
          <a:p>
            <a:pPr marL="0" indent="0">
              <a:buNone/>
            </a:pPr>
            <a:r>
              <a:rPr lang="de-DE" dirty="0"/>
              <a:t>Adversativsatz</a:t>
            </a:r>
            <a:br>
              <a:rPr lang="de-DE" dirty="0"/>
            </a:br>
            <a:r>
              <a:rPr lang="de-DE" dirty="0"/>
              <a:t>aber/sondern-Satz 	Do, 19.2.2026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Modalsatz</a:t>
            </a:r>
            <a:br>
              <a:rPr lang="de-DE" dirty="0"/>
            </a:br>
            <a:r>
              <a:rPr lang="de-DE" dirty="0"/>
              <a:t>wie/indem-Satz 		Do, 26.2.2026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/>
              <a:t>Indirekter Fragesatz	Do</a:t>
            </a:r>
            <a:r>
              <a:rPr lang="de-DE" dirty="0"/>
              <a:t>, 5.3.2026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9786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A731A5-5373-957E-21C7-A55FAE9A1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Hauptsatz &amp; Nebensatz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E14864-F375-5412-ED13-207CC2A68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Woran erkennt man einen Hauptsatz?</a:t>
            </a:r>
          </a:p>
          <a:p>
            <a:r>
              <a:rPr lang="de-DE" dirty="0"/>
              <a:t>Gib ein Beispiel.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Woran erkennt man einen Nebensatz?</a:t>
            </a:r>
          </a:p>
          <a:p>
            <a:r>
              <a:rPr lang="de-DE" dirty="0"/>
              <a:t>Gib ein Beispiel.</a:t>
            </a:r>
          </a:p>
        </p:txBody>
      </p:sp>
    </p:spTree>
    <p:extLst>
      <p:ext uri="{BB962C8B-B14F-4D97-AF65-F5344CB8AC3E}">
        <p14:creationId xmlns:p14="http://schemas.microsoft.com/office/powerpoint/2010/main" val="3788465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F0F696-3714-C7CE-059E-1542550A2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Nebensatz-arten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191650-B537-E6C8-D9DE-9904C9CC3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Welche Nebensatzarten kennst du?</a:t>
            </a:r>
          </a:p>
        </p:txBody>
      </p:sp>
    </p:spTree>
    <p:extLst>
      <p:ext uri="{BB962C8B-B14F-4D97-AF65-F5344CB8AC3E}">
        <p14:creationId xmlns:p14="http://schemas.microsoft.com/office/powerpoint/2010/main" val="2611993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07B2F7-1FBF-79C3-415B-C866D0661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Nebensatz-arten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B1DA2A-4790-09D2-08BB-DB6D17E57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Nebensatzarten </a:t>
            </a:r>
          </a:p>
          <a:p>
            <a:pPr marL="0" indent="0">
              <a:buNone/>
            </a:pPr>
            <a:endParaRPr lang="de-DE" dirty="0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2128B7E7-53E0-980F-4798-FF577F46DF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584252"/>
              </p:ext>
            </p:extLst>
          </p:nvPr>
        </p:nvGraphicFramePr>
        <p:xfrm>
          <a:off x="3462868" y="1364488"/>
          <a:ext cx="8127999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422628384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59188054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8193009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Merkmal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Nebensatzart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Sonstiges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40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der/die/das = welche/welcher/welches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Relativsatz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nach Hauptsatz,</a:t>
                      </a:r>
                    </a:p>
                    <a:p>
                      <a:r>
                        <a:rPr lang="de-DE" dirty="0"/>
                        <a:t>„das“ bezieht sich auf Nomen davor.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241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dass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Objektsatz/Subjektsatz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nach meinen, sagen, denken, fühlen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193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als, bevor, während, sobald, nachdem, bis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Temporalsatz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Tempus = Zeit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43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weil, denn, 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Kausalsatz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causa = Grund, Ursache</a:t>
                      </a:r>
                    </a:p>
                    <a:p>
                      <a:r>
                        <a:rPr lang="de-DE" dirty="0"/>
                        <a:t>Begründung </a:t>
                      </a:r>
                    </a:p>
                    <a:p>
                      <a:r>
                        <a:rPr lang="de-DE" dirty="0"/>
                        <a:t>Gut für Argumente!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607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sodass, </a:t>
                      </a:r>
                    </a:p>
                    <a:p>
                      <a:r>
                        <a:rPr lang="de-DE" dirty="0"/>
                        <a:t>so…, dass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Konsekutivsatz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Konsequenz = Folge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15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4415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650131-4A4A-5F34-C402-EBA476F13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Übung: </a:t>
            </a:r>
            <a:br>
              <a:rPr lang="de-DE" dirty="0"/>
            </a:br>
            <a:r>
              <a:rPr lang="de-DE" dirty="0"/>
              <a:t>Wiederholung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43FB9A-1704-9EFC-7622-3815AE073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Setze die Kommas und bestimme die Satzart. </a:t>
            </a:r>
            <a:br>
              <a:rPr lang="de-DE" i="1" dirty="0"/>
            </a:b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Vor der Prüfung war Marie so aufgeregt das/dass </a:t>
            </a:r>
            <a:br>
              <a:rPr lang="de-DE" dirty="0"/>
            </a:br>
            <a:r>
              <a:rPr lang="de-DE" dirty="0"/>
              <a:t>sie keinen Appetit hatte.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Sie nahm ein Käsebrot mit das/dass ihre Schwester schnell geschmiert hatte während Marie Vokabeln wiederholte. 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Beinahe wäre sie zu spät gekommen da sie ihre Mütze nicht finden konnte die noch in ihrer Jackentasche steckte.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Sobald sie die Aufgaben vor sich hatte wurde Marie ganz ruhig sodass sie so früh fertig wurde dass sie in Ruhe alles durchlesen konnte.</a:t>
            </a:r>
          </a:p>
        </p:txBody>
      </p:sp>
    </p:spTree>
    <p:extLst>
      <p:ext uri="{BB962C8B-B14F-4D97-AF65-F5344CB8AC3E}">
        <p14:creationId xmlns:p14="http://schemas.microsoft.com/office/powerpoint/2010/main" val="1039326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A7934F-568A-1220-FC34-F7D57CF62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38D708-E576-960B-0AFC-AB9D93A5F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 b="1" dirty="0"/>
              <a:t>Vor der Prüfung </a:t>
            </a:r>
            <a:r>
              <a:rPr lang="de-DE" b="1" u="sng" dirty="0"/>
              <a:t>war</a:t>
            </a:r>
            <a:r>
              <a:rPr lang="de-DE" b="1" dirty="0"/>
              <a:t> Marie </a:t>
            </a:r>
            <a:r>
              <a:rPr lang="de-DE" b="1" dirty="0">
                <a:solidFill>
                  <a:srgbClr val="7030A0"/>
                </a:solidFill>
              </a:rPr>
              <a:t>so</a:t>
            </a:r>
            <a:r>
              <a:rPr lang="de-DE" b="1" dirty="0"/>
              <a:t> aufgeregt, (Hauptsatz)</a:t>
            </a:r>
            <a:br>
              <a:rPr lang="de-DE" dirty="0"/>
            </a:br>
            <a:r>
              <a:rPr lang="de-DE" dirty="0">
                <a:solidFill>
                  <a:srgbClr val="7030A0"/>
                </a:solidFill>
              </a:rPr>
              <a:t>dass</a:t>
            </a:r>
            <a:r>
              <a:rPr lang="de-DE" dirty="0"/>
              <a:t> sie keinen Appetit </a:t>
            </a:r>
            <a:r>
              <a:rPr lang="de-DE" u="sng" dirty="0"/>
              <a:t>hatte</a:t>
            </a:r>
            <a:r>
              <a:rPr lang="de-DE" dirty="0"/>
              <a:t>. (</a:t>
            </a:r>
            <a:r>
              <a:rPr lang="de-DE" dirty="0">
                <a:solidFill>
                  <a:srgbClr val="7030A0"/>
                </a:solidFill>
              </a:rPr>
              <a:t>Konsekutiv</a:t>
            </a:r>
            <a:r>
              <a:rPr lang="de-DE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de-DE" b="1" dirty="0"/>
              <a:t>Sie </a:t>
            </a:r>
            <a:r>
              <a:rPr lang="de-DE" b="1" u="sng" dirty="0"/>
              <a:t>nahm</a:t>
            </a:r>
            <a:r>
              <a:rPr lang="de-DE" b="1" dirty="0"/>
              <a:t> ein Käsebrot mit</a:t>
            </a:r>
            <a:r>
              <a:rPr lang="de-DE" dirty="0"/>
              <a:t>, </a:t>
            </a:r>
            <a:r>
              <a:rPr lang="de-DE" b="1" dirty="0"/>
              <a:t>(Hauptsatz)</a:t>
            </a:r>
            <a:br>
              <a:rPr lang="de-DE" dirty="0"/>
            </a:br>
            <a:r>
              <a:rPr lang="de-DE" dirty="0">
                <a:solidFill>
                  <a:srgbClr val="00B050"/>
                </a:solidFill>
              </a:rPr>
              <a:t>das</a:t>
            </a:r>
            <a:r>
              <a:rPr lang="de-DE" dirty="0"/>
              <a:t> (</a:t>
            </a:r>
            <a:r>
              <a:rPr lang="de-DE" dirty="0">
                <a:solidFill>
                  <a:srgbClr val="00B050"/>
                </a:solidFill>
              </a:rPr>
              <a:t>welches</a:t>
            </a:r>
            <a:r>
              <a:rPr lang="de-DE" dirty="0"/>
              <a:t>) ihre Schwester schnell </a:t>
            </a:r>
            <a:r>
              <a:rPr lang="de-DE" u="sng" dirty="0"/>
              <a:t>geschmiert</a:t>
            </a:r>
            <a:r>
              <a:rPr lang="de-DE" dirty="0"/>
              <a:t> </a:t>
            </a:r>
            <a:r>
              <a:rPr lang="de-DE" u="sng" dirty="0"/>
              <a:t>hatte</a:t>
            </a:r>
            <a:r>
              <a:rPr lang="de-DE" dirty="0"/>
              <a:t>, (</a:t>
            </a:r>
            <a:r>
              <a:rPr lang="de-DE" dirty="0">
                <a:solidFill>
                  <a:srgbClr val="00B050"/>
                </a:solidFill>
              </a:rPr>
              <a:t>Relativsatz</a:t>
            </a:r>
            <a:r>
              <a:rPr lang="de-DE" dirty="0"/>
              <a:t>)</a:t>
            </a:r>
            <a:br>
              <a:rPr lang="de-DE" dirty="0"/>
            </a:br>
            <a:r>
              <a:rPr lang="de-DE" dirty="0">
                <a:solidFill>
                  <a:schemeClr val="accent2"/>
                </a:solidFill>
              </a:rPr>
              <a:t>während</a:t>
            </a:r>
            <a:r>
              <a:rPr lang="de-DE" dirty="0"/>
              <a:t> Marie Vokabeln </a:t>
            </a:r>
            <a:r>
              <a:rPr lang="de-DE" u="sng" dirty="0"/>
              <a:t>wiederholte</a:t>
            </a:r>
            <a:r>
              <a:rPr lang="de-DE" dirty="0"/>
              <a:t>. (</a:t>
            </a:r>
            <a:r>
              <a:rPr lang="de-DE" dirty="0">
                <a:solidFill>
                  <a:schemeClr val="accent2"/>
                </a:solidFill>
              </a:rPr>
              <a:t>Temporalsatz</a:t>
            </a:r>
            <a:r>
              <a:rPr lang="de-DE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de-DE" b="1" dirty="0"/>
              <a:t>Beinahe </a:t>
            </a:r>
            <a:r>
              <a:rPr lang="de-DE" b="1" u="sng" dirty="0"/>
              <a:t>wäre</a:t>
            </a:r>
            <a:r>
              <a:rPr lang="de-DE" b="1" dirty="0"/>
              <a:t> sie zu spät </a:t>
            </a:r>
            <a:r>
              <a:rPr lang="de-DE" b="1" u="sng" dirty="0"/>
              <a:t>gekommen</a:t>
            </a:r>
            <a:r>
              <a:rPr lang="de-DE" dirty="0"/>
              <a:t>, (</a:t>
            </a:r>
            <a:r>
              <a:rPr lang="de-DE" b="1" dirty="0"/>
              <a:t>Hauptsatz</a:t>
            </a:r>
            <a:r>
              <a:rPr lang="de-DE" dirty="0"/>
              <a:t>)</a:t>
            </a:r>
            <a:br>
              <a:rPr lang="de-DE" dirty="0"/>
            </a:br>
            <a:r>
              <a:rPr lang="de-DE" dirty="0">
                <a:solidFill>
                  <a:srgbClr val="FF0000"/>
                </a:solidFill>
              </a:rPr>
              <a:t>da</a:t>
            </a:r>
            <a:r>
              <a:rPr lang="de-DE" dirty="0"/>
              <a:t> sie ihre Mütze nicht </a:t>
            </a:r>
            <a:r>
              <a:rPr lang="de-DE" u="sng" dirty="0"/>
              <a:t>finden</a:t>
            </a:r>
            <a:r>
              <a:rPr lang="de-DE" dirty="0"/>
              <a:t> </a:t>
            </a:r>
            <a:r>
              <a:rPr lang="de-DE" u="sng" dirty="0"/>
              <a:t>konnte</a:t>
            </a:r>
            <a:r>
              <a:rPr lang="de-DE" dirty="0"/>
              <a:t>, (</a:t>
            </a:r>
            <a:r>
              <a:rPr lang="de-DE" dirty="0">
                <a:solidFill>
                  <a:srgbClr val="FF0000"/>
                </a:solidFill>
              </a:rPr>
              <a:t>Kausalsatz</a:t>
            </a:r>
            <a:r>
              <a:rPr lang="de-DE" dirty="0"/>
              <a:t>) </a:t>
            </a:r>
            <a:br>
              <a:rPr lang="de-DE" dirty="0"/>
            </a:br>
            <a:r>
              <a:rPr lang="de-DE" dirty="0">
                <a:solidFill>
                  <a:srgbClr val="00B050"/>
                </a:solidFill>
              </a:rPr>
              <a:t>die</a:t>
            </a:r>
            <a:r>
              <a:rPr lang="de-DE" dirty="0"/>
              <a:t> (</a:t>
            </a:r>
            <a:r>
              <a:rPr lang="de-DE" dirty="0">
                <a:solidFill>
                  <a:srgbClr val="00B050"/>
                </a:solidFill>
              </a:rPr>
              <a:t>welche</a:t>
            </a:r>
            <a:r>
              <a:rPr lang="de-DE" dirty="0"/>
              <a:t>) noch in ihrer Jackentasche </a:t>
            </a:r>
            <a:r>
              <a:rPr lang="de-DE" u="sng" dirty="0"/>
              <a:t>steckte</a:t>
            </a:r>
            <a:r>
              <a:rPr lang="de-DE" dirty="0"/>
              <a:t>. (</a:t>
            </a:r>
            <a:r>
              <a:rPr lang="de-DE" dirty="0">
                <a:solidFill>
                  <a:srgbClr val="00B050"/>
                </a:solidFill>
              </a:rPr>
              <a:t>Relativsatz</a:t>
            </a:r>
            <a:r>
              <a:rPr lang="de-DE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>
                <a:solidFill>
                  <a:schemeClr val="accent2"/>
                </a:solidFill>
              </a:rPr>
              <a:t>Sobald</a:t>
            </a:r>
            <a:r>
              <a:rPr lang="de-DE" dirty="0"/>
              <a:t> sie die Aufgaben vor sich </a:t>
            </a:r>
            <a:r>
              <a:rPr lang="de-DE" u="sng" dirty="0"/>
              <a:t>hatte</a:t>
            </a:r>
            <a:r>
              <a:rPr lang="de-DE" dirty="0"/>
              <a:t>, (</a:t>
            </a:r>
            <a:r>
              <a:rPr lang="de-DE" dirty="0">
                <a:solidFill>
                  <a:schemeClr val="accent2"/>
                </a:solidFill>
              </a:rPr>
              <a:t>Temporalsatz</a:t>
            </a:r>
            <a:r>
              <a:rPr lang="de-DE" dirty="0"/>
              <a:t>)</a:t>
            </a:r>
            <a:br>
              <a:rPr lang="de-DE" dirty="0"/>
            </a:br>
            <a:r>
              <a:rPr lang="de-DE" b="1" u="sng" dirty="0"/>
              <a:t>wurde</a:t>
            </a:r>
            <a:r>
              <a:rPr lang="de-DE" b="1" dirty="0"/>
              <a:t> Marie ganz ruhig, (Hauptsatz)</a:t>
            </a:r>
            <a:br>
              <a:rPr lang="de-DE" dirty="0"/>
            </a:br>
            <a:r>
              <a:rPr lang="de-DE" dirty="0">
                <a:solidFill>
                  <a:srgbClr val="7030A0"/>
                </a:solidFill>
              </a:rPr>
              <a:t>sodass</a:t>
            </a:r>
            <a:r>
              <a:rPr lang="de-DE" dirty="0"/>
              <a:t> sie </a:t>
            </a:r>
            <a:r>
              <a:rPr lang="de-DE" dirty="0">
                <a:solidFill>
                  <a:srgbClr val="7030A0"/>
                </a:solidFill>
              </a:rPr>
              <a:t>so</a:t>
            </a:r>
            <a:r>
              <a:rPr lang="de-DE" dirty="0"/>
              <a:t> früh fertig wurde, </a:t>
            </a:r>
            <a:r>
              <a:rPr lang="de-DE" dirty="0">
                <a:solidFill>
                  <a:srgbClr val="7030A0"/>
                </a:solidFill>
              </a:rPr>
              <a:t>dass</a:t>
            </a:r>
            <a:r>
              <a:rPr lang="de-DE" dirty="0"/>
              <a:t> (</a:t>
            </a:r>
            <a:r>
              <a:rPr lang="de-DE" dirty="0">
                <a:solidFill>
                  <a:srgbClr val="7030A0"/>
                </a:solidFill>
              </a:rPr>
              <a:t>Konsekutivsatz</a:t>
            </a:r>
            <a:r>
              <a:rPr lang="de-DE" dirty="0"/>
              <a:t> 1)</a:t>
            </a:r>
            <a:br>
              <a:rPr lang="de-DE" dirty="0"/>
            </a:br>
            <a:r>
              <a:rPr lang="de-DE" dirty="0"/>
              <a:t>sie in Ruhe alles </a:t>
            </a:r>
            <a:r>
              <a:rPr lang="de-DE" u="sng" dirty="0"/>
              <a:t>durchlesen konnte</a:t>
            </a:r>
            <a:r>
              <a:rPr lang="de-DE" dirty="0"/>
              <a:t>. (</a:t>
            </a:r>
            <a:r>
              <a:rPr lang="de-DE" dirty="0">
                <a:solidFill>
                  <a:srgbClr val="7030A0"/>
                </a:solidFill>
              </a:rPr>
              <a:t>Konsekutivsatz</a:t>
            </a:r>
            <a:r>
              <a:rPr lang="de-DE" dirty="0"/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3577375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098FC6-ED57-6942-91FE-6C362C380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Konditional-satz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17E47D6-8E61-9054-CB6B-2A26D9DA7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767444"/>
            <a:ext cx="7315200" cy="1126672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Der Konditionalsatz enthält eine Bedingung. </a:t>
            </a:r>
          </a:p>
          <a:p>
            <a:pPr marL="0" indent="0">
              <a:buNone/>
            </a:pPr>
            <a:r>
              <a:rPr lang="de-DE" dirty="0"/>
              <a:t>Etwas wird vorausgesetzt.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D95C1BF-244D-5411-9142-1BEA50022EA9}"/>
              </a:ext>
            </a:extLst>
          </p:cNvPr>
          <p:cNvSpPr/>
          <p:nvPr/>
        </p:nvSpPr>
        <p:spPr>
          <a:xfrm>
            <a:off x="4359728" y="2601686"/>
            <a:ext cx="1736271" cy="11266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Konjunktion</a:t>
            </a:r>
          </a:p>
          <a:p>
            <a:pPr algn="ctr"/>
            <a:r>
              <a:rPr lang="de-DE" dirty="0"/>
              <a:t>wenn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B6C9E6C-5E64-AF22-868E-3FECC8DEDEC5}"/>
              </a:ext>
            </a:extLst>
          </p:cNvPr>
          <p:cNvSpPr/>
          <p:nvPr/>
        </p:nvSpPr>
        <p:spPr>
          <a:xfrm>
            <a:off x="8479972" y="2601686"/>
            <a:ext cx="1736271" cy="11266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Konjunktion</a:t>
            </a:r>
          </a:p>
          <a:p>
            <a:pPr algn="ctr"/>
            <a:r>
              <a:rPr lang="de-DE" dirty="0"/>
              <a:t>falls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987E9A91-9ADB-971F-00F1-E2B88EE4942B}"/>
              </a:ext>
            </a:extLst>
          </p:cNvPr>
          <p:cNvSpPr/>
          <p:nvPr/>
        </p:nvSpPr>
        <p:spPr>
          <a:xfrm>
            <a:off x="6095999" y="3728357"/>
            <a:ext cx="2383973" cy="1676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ysClr val="windowText" lastClr="000000"/>
                </a:solidFill>
              </a:rPr>
              <a:t>Bedingung</a:t>
            </a:r>
          </a:p>
        </p:txBody>
      </p:sp>
    </p:spTree>
    <p:extLst>
      <p:ext uri="{BB962C8B-B14F-4D97-AF65-F5344CB8AC3E}">
        <p14:creationId xmlns:p14="http://schemas.microsoft.com/office/powerpoint/2010/main" val="1050144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A1F09C-2635-D316-0790-46D6AC8F8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4D5290-ACC7-B0A1-F42F-A337515F3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Erfinde die Hauptsätze. </a:t>
            </a:r>
          </a:p>
          <a:p>
            <a:pPr marL="0" indent="0">
              <a:buNone/>
            </a:pPr>
            <a:r>
              <a:rPr lang="de-DE" i="1" dirty="0"/>
              <a:t>Ergänze die Sätze im Chat.</a:t>
            </a:r>
          </a:p>
          <a:p>
            <a:pPr marL="0" indent="0">
              <a:buNone/>
            </a:pPr>
            <a:endParaRPr lang="de-DE" i="1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Wenn mein Freund schlechte Laune hat, … ich …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Wenn die Sonne scheint, …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Falls wir heute einen Test schreiben, …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Falls ich am Samstag weggehen darf, … </a:t>
            </a:r>
          </a:p>
        </p:txBody>
      </p:sp>
    </p:spTree>
    <p:extLst>
      <p:ext uri="{BB962C8B-B14F-4D97-AF65-F5344CB8AC3E}">
        <p14:creationId xmlns:p14="http://schemas.microsoft.com/office/powerpoint/2010/main" val="3835782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0CE375-BDCE-DFC1-C8E1-7A8B408BD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0324C4-C1DF-77A5-285D-6BC45D215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Erfinde passende Bedingungssätze (Konditionalsätze).</a:t>
            </a:r>
          </a:p>
          <a:p>
            <a:pPr marL="0" indent="0">
              <a:buNone/>
            </a:pPr>
            <a:endParaRPr lang="de-DE" i="1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Der Hund wedelt mit dem Schwanz, wenn …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Wir können einen Ausflug machen, falls …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Wenn …, springen die Zuschauer in die Luft und jubeln.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Wenn …, kann ich beruhigt schlafen.</a:t>
            </a:r>
          </a:p>
          <a:p>
            <a:pPr marL="0" indent="0">
              <a:buNone/>
            </a:pPr>
            <a:endParaRPr lang="de-DE" i="1" dirty="0"/>
          </a:p>
          <a:p>
            <a:pPr marL="457200" indent="-457200">
              <a:buFont typeface="+mj-lt"/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83361848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Rahmen</Template>
  <TotalTime>0</TotalTime>
  <Words>767</Words>
  <Application>Microsoft Macintosh PowerPoint</Application>
  <PresentationFormat>Breitbild</PresentationFormat>
  <Paragraphs>114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0" baseType="lpstr">
      <vt:lpstr>Arial</vt:lpstr>
      <vt:lpstr>Corbel</vt:lpstr>
      <vt:lpstr>Wingdings</vt:lpstr>
      <vt:lpstr>Wingdings 2</vt:lpstr>
      <vt:lpstr>Rahmen</vt:lpstr>
      <vt:lpstr>Konditionalsatz</vt:lpstr>
      <vt:lpstr>Hauptsatz &amp; Nebensatz</vt:lpstr>
      <vt:lpstr>Nebensatz-arten</vt:lpstr>
      <vt:lpstr>Nebensatz-arten</vt:lpstr>
      <vt:lpstr>Übung:  Wiederholung</vt:lpstr>
      <vt:lpstr>PowerPoint-Präsentation</vt:lpstr>
      <vt:lpstr>Konditional-satz</vt:lpstr>
      <vt:lpstr>Übung</vt:lpstr>
      <vt:lpstr>Übung</vt:lpstr>
      <vt:lpstr>Konjunktiv 2</vt:lpstr>
      <vt:lpstr>Übung mit Konjunktiv</vt:lpstr>
      <vt:lpstr>Wofür Konditional-sätze?</vt:lpstr>
      <vt:lpstr>Fallbeispiel</vt:lpstr>
      <vt:lpstr>Diktat ?!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Micaela Grohe´</dc:creator>
  <cp:lastModifiedBy>Micaela Grohe´</cp:lastModifiedBy>
  <cp:revision>10</cp:revision>
  <dcterms:created xsi:type="dcterms:W3CDTF">2026-02-12T15:06:45Z</dcterms:created>
  <dcterms:modified xsi:type="dcterms:W3CDTF">2026-02-13T13:41:37Z</dcterms:modified>
</cp:coreProperties>
</file>