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703"/>
  </p:normalViewPr>
  <p:slideViewPr>
    <p:cSldViewPr snapToGrid="0">
      <p:cViewPr varScale="1">
        <p:scale>
          <a:sx n="101" d="100"/>
          <a:sy n="101" d="100"/>
        </p:scale>
        <p:origin x="9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6-01-29T18:29:30" idx="1">
    <p:pos x="0" y="0"/>
    <p:text/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6-01-29T18:29:30" idx="2">
    <p:pos x="0" y="0"/>
    <p:text/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80880" y="990720"/>
            <a:ext cx="2818080" cy="495144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1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ftr" idx="2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8" name="PlaceHolder 5"/>
          <p:cNvSpPr>
            <a:spLocks noGrp="1"/>
          </p:cNvSpPr>
          <p:nvPr>
            <p:ph type="sldNum" idx="3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355DB76-DE5C-465C-9A65-E1311E9A0665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" hidden="1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Rectangle 37" hidden="1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Rectangle 6"/>
          <p:cNvSpPr/>
          <p:nvPr/>
        </p:nvSpPr>
        <p:spPr>
          <a:xfrm>
            <a:off x="0" y="762120"/>
            <a:ext cx="9140040" cy="5332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Rectangle 7"/>
          <p:cNvSpPr/>
          <p:nvPr/>
        </p:nvSpPr>
        <p:spPr>
          <a:xfrm>
            <a:off x="9270360" y="762120"/>
            <a:ext cx="2923920" cy="533268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069920" y="1298520"/>
            <a:ext cx="7313760" cy="325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5900" b="0" u="none" strike="noStrike" spc="-99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5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dt" idx="28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ftr" idx="29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75" name="PlaceHolder 4"/>
          <p:cNvSpPr>
            <a:spLocks noGrp="1"/>
          </p:cNvSpPr>
          <p:nvPr>
            <p:ph type="sldNum" idx="30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A0A88E-47AB-41D4-BBB7-D5D9360574BA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36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Format des Gliederungstextes durch Klicken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Gliederungsebene</a:t>
            </a:r>
            <a:endParaRPr lang="de-DE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Gliederungsebene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Gliederungsebene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Gliederungsebene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Sechste Gliederungsebene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Siebte Gliederungsebene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dt" idx="31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ftr" idx="32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83" name="PlaceHolder 5"/>
          <p:cNvSpPr>
            <a:spLocks noGrp="1"/>
          </p:cNvSpPr>
          <p:nvPr>
            <p:ph type="sldNum" idx="33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406A97A-02DB-45BA-894D-FBBA692A9F23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4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5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15" name="PlaceHolder 5"/>
          <p:cNvSpPr>
            <a:spLocks noGrp="1"/>
          </p:cNvSpPr>
          <p:nvPr>
            <p:ph type="sldNum" idx="6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D30BB25-7A4A-4877-88AC-092785A3AAFC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867840" y="1298520"/>
            <a:ext cx="7313760" cy="325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5900" b="0" u="none" strike="noStrike" spc="-99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Mastertitelformat bearbeiten</a:t>
            </a:r>
            <a:endParaRPr lang="de-DE" sz="5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886200" y="4672440"/>
            <a:ext cx="7313760" cy="912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25000" lnSpcReduction="19999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2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2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2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2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dt" idx="7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8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22" name="PlaceHolder 5"/>
          <p:cNvSpPr>
            <a:spLocks noGrp="1"/>
          </p:cNvSpPr>
          <p:nvPr>
            <p:ph type="sldNum" idx="9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0A67450-3A51-443E-BD5E-3ABE10090615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347328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7818120" y="868680"/>
            <a:ext cx="347328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dt" idx="10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ftr" idx="11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30" name="PlaceHolder 6"/>
          <p:cNvSpPr>
            <a:spLocks noGrp="1"/>
          </p:cNvSpPr>
          <p:nvPr>
            <p:ph type="sldNum" idx="12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7E017249-BB19-4D83-A726-0F696DAF54C2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867840" y="1023480"/>
            <a:ext cx="3473280" cy="80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25000" lnSpcReduction="19999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867840" y="1931040"/>
            <a:ext cx="3473280" cy="4021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7818480" y="1023480"/>
            <a:ext cx="3473280" cy="81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25000" lnSpcReduction="19999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2000" b="1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7818480" y="1931040"/>
            <a:ext cx="3473280" cy="4021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dt" idx="13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ftr" idx="14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40" name="PlaceHolder 8"/>
          <p:cNvSpPr>
            <a:spLocks noGrp="1"/>
          </p:cNvSpPr>
          <p:nvPr>
            <p:ph type="sldNum" idx="15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1E65BF7-9A46-45FB-AB4D-9508CE6055EB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6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ftr" idx="17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46" name="PlaceHolder 4"/>
          <p:cNvSpPr>
            <a:spLocks noGrp="1"/>
          </p:cNvSpPr>
          <p:nvPr>
            <p:ph type="sldNum" idx="18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7A767587-7B59-4498-81DC-98C16DE00916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6" hidden="1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Rectangle 37" hidden="1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1"/>
          <p:cNvSpPr>
            <a:spLocks noGrp="1"/>
          </p:cNvSpPr>
          <p:nvPr>
            <p:ph type="dt" idx="19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ftr" idx="20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51" name="PlaceHolder 3"/>
          <p:cNvSpPr>
            <a:spLocks noGrp="1"/>
          </p:cNvSpPr>
          <p:nvPr>
            <p:ph type="sldNum" idx="21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5C8539C-52B1-456E-84C1-4277A1A59E0B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255960" y="1143000"/>
            <a:ext cx="2833200" cy="2376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Mastertextformat bearbeiten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Zweite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Dritte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Vierte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Fünfte Ebene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255960" y="3494160"/>
            <a:ext cx="2833200" cy="2320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Mastertextformat bearbeiten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Zweite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Dritte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Vierte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Fünfte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22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23"/>
          </p:nvPr>
        </p:nvSpPr>
        <p:spPr>
          <a:xfrm>
            <a:off x="386928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59" name="PlaceHolder 6"/>
          <p:cNvSpPr>
            <a:spLocks noGrp="1"/>
          </p:cNvSpPr>
          <p:nvPr>
            <p:ph type="sldNum" idx="24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25F2E0C-1608-4255-A519-1727B0CFC49D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6"/>
          <p:cNvSpPr/>
          <p:nvPr/>
        </p:nvSpPr>
        <p:spPr>
          <a:xfrm>
            <a:off x="0" y="758880"/>
            <a:ext cx="3442320" cy="5329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Rectangle 37"/>
          <p:cNvSpPr/>
          <p:nvPr/>
        </p:nvSpPr>
        <p:spPr>
          <a:xfrm>
            <a:off x="11815920" y="758880"/>
            <a:ext cx="382680" cy="532944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255960" y="1143000"/>
            <a:ext cx="2833200" cy="2376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2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Mastertitelformat bearbeiten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570480" y="767520"/>
            <a:ext cx="8113680" cy="5329440"/>
          </a:xfrm>
          <a:prstGeom prst="rect">
            <a:avLst/>
          </a:prstGeom>
          <a:solidFill>
            <a:schemeClr val="lt1">
              <a:lumMod val="75000"/>
            </a:schemeClr>
          </a:solidFill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chemeClr val="dk1"/>
                </a:solidFill>
                <a:effectLst/>
                <a:uFillTx/>
                <a:latin typeface="Corbel"/>
              </a:rPr>
              <a:t>Bild durch Klicken auf Symbol hinzufügen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255960" y="3493080"/>
            <a:ext cx="2833200" cy="2321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Mastertextformat bearbeiten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Zweite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Dritte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Vierte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FFFFFF"/>
                </a:solidFill>
                <a:effectLst/>
                <a:uFillTx/>
                <a:latin typeface="Corbel"/>
              </a:rPr>
              <a:t>Fünfte Ebene</a:t>
            </a:r>
            <a:endParaRPr lang="de-DE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dt" idx="25"/>
          </p:nvPr>
        </p:nvSpPr>
        <p:spPr>
          <a:xfrm>
            <a:off x="26244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100" b="0" u="none" strike="noStrik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&lt;Datum/Uhrzeit&gt;</a:t>
            </a:r>
            <a:endParaRPr lang="de-DE" sz="11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ftr" idx="26"/>
          </p:nvPr>
        </p:nvSpPr>
        <p:spPr>
          <a:xfrm>
            <a:off x="3499200" y="6356520"/>
            <a:ext cx="591012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67" name="PlaceHolder 6"/>
          <p:cNvSpPr>
            <a:spLocks noGrp="1"/>
          </p:cNvSpPr>
          <p:nvPr>
            <p:ph type="sldNum" idx="27"/>
          </p:nvPr>
        </p:nvSpPr>
        <p:spPr>
          <a:xfrm>
            <a:off x="10634040" y="6356520"/>
            <a:ext cx="15296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AEE38C3-16CE-43D1-8305-62E3F59C8A11}" type="slidenum">
              <a:rPr lang="en-US" sz="1200" b="1" u="none" strike="noStrike">
                <a:solidFill>
                  <a:schemeClr val="accent1"/>
                </a:solidFill>
                <a:effectLst/>
                <a:uFillTx/>
                <a:latin typeface="Corbel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micaela.grohe@lern-fair.d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069920" y="1298520"/>
            <a:ext cx="7313760" cy="325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5900" b="0" u="none" strike="noStrike" spc="-99">
                <a:solidFill>
                  <a:srgbClr val="FFFFFF"/>
                </a:solidFill>
                <a:effectLst/>
                <a:uFillTx/>
                <a:latin typeface="Corbel"/>
              </a:rPr>
              <a:t>Konsekutivsatz</a:t>
            </a:r>
            <a:endParaRPr lang="de-DE" sz="5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1100160" y="4670280"/>
            <a:ext cx="7313760" cy="912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Deutsch Grammatik &amp; Kommasetzung</a:t>
            </a: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Micaela Grohé		   Lern-Fair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Was ist der Auslöser?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Erfinde mögliche Anlässe, Auslöser, Bedingungen. </a:t>
            </a:r>
            <a:br>
              <a:rPr sz="2200"/>
            </a:b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… so …, dass alle kicherten.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…, sodass wir pünktlich ankamen.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… so …, dass ich klitschnass wurde.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… (so)dass meine Eltern stolz auf mich waren.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…, sodass wir uns auf der Wanderung verliefen.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Wiederholung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Welche Nebensatzarten kennst du? </a:t>
            </a:r>
            <a:br>
              <a:rPr sz="2200"/>
            </a:b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Bisher haben wir geübt:</a:t>
            </a:r>
            <a:br>
              <a:rPr sz="2200"/>
            </a:b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1E6A39"/>
                </a:solidFill>
                <a:effectLst/>
                <a:uFillTx/>
                <a:latin typeface="Arial"/>
              </a:rPr>
              <a:t>Relativsatz mit </a:t>
            </a:r>
            <a:r>
              <a:rPr lang="de-DE" sz="2200" b="1" u="none" strike="noStrike">
                <a:solidFill>
                  <a:srgbClr val="1E6A39"/>
                </a:solidFill>
                <a:effectLst/>
                <a:uFillTx/>
                <a:latin typeface="Arial"/>
              </a:rPr>
              <a:t>der/die/das</a:t>
            </a:r>
            <a:r>
              <a:rPr lang="de-DE" sz="2200" b="0" u="none" strike="noStrike">
                <a:solidFill>
                  <a:srgbClr val="1E6A39"/>
                </a:solidFill>
                <a:effectLst/>
                <a:uFillTx/>
                <a:latin typeface="Arial"/>
              </a:rPr>
              <a:t> (Ersatzprobe: welcher/s)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3465A4"/>
                </a:solidFill>
                <a:effectLst/>
                <a:uFillTx/>
                <a:latin typeface="Arial"/>
              </a:rPr>
              <a:t>Objektsatz/Subjektsatz mit </a:t>
            </a:r>
            <a:r>
              <a:rPr lang="de-DE" sz="2200" b="1" u="none" strike="noStrike">
                <a:solidFill>
                  <a:srgbClr val="3465A4"/>
                </a:solidFill>
                <a:effectLst/>
                <a:uFillTx/>
                <a:latin typeface="Arial"/>
              </a:rPr>
              <a:t>dass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E8A202"/>
                </a:solidFill>
                <a:effectLst/>
                <a:uFillTx/>
                <a:latin typeface="Arial"/>
              </a:rPr>
              <a:t>Temporalsatz mit</a:t>
            </a:r>
            <a:r>
              <a:rPr lang="de-DE" sz="2200" b="1" u="none" strike="noStrike">
                <a:solidFill>
                  <a:srgbClr val="E8A202"/>
                </a:solidFill>
                <a:effectLst/>
                <a:uFillTx/>
                <a:latin typeface="Arial"/>
              </a:rPr>
              <a:t> als, bevor, nachdem, während, bis, seit(dem), solange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FF6D6D"/>
                </a:solidFill>
                <a:effectLst/>
                <a:uFillTx/>
                <a:latin typeface="Arial"/>
              </a:rPr>
              <a:t>Kausalsatz mit </a:t>
            </a:r>
            <a:r>
              <a:rPr lang="de-DE" sz="2200" b="1" u="none" strike="noStrike">
                <a:solidFill>
                  <a:srgbClr val="FF6D6D"/>
                </a:solidFill>
                <a:effectLst/>
                <a:uFillTx/>
                <a:latin typeface="Arial"/>
              </a:rPr>
              <a:t>weil, denn, da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</a:t>
            </a:r>
            <a:br>
              <a:rPr sz="3200"/>
            </a:br>
            <a:r>
              <a:rPr lang="de-DE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Satz 1</a:t>
            </a:r>
            <a:endParaRPr lang="de-DE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Setze die Kommas. </a:t>
            </a:r>
            <a:br>
              <a:rPr sz="2200"/>
            </a:b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Vor der Prüfung war Marie so aufgeregt (das/dass) sie keinen Appetit hatte.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</a:t>
            </a:r>
            <a:br>
              <a:rPr sz="3200"/>
            </a:br>
            <a:r>
              <a:rPr lang="de-DE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Satz 2</a:t>
            </a:r>
            <a:endParaRPr lang="de-DE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Setze die Kommas. </a:t>
            </a:r>
            <a:br>
              <a:rPr sz="2200"/>
            </a:b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Sie nahm ein Käsebrot mit (das/dass) ihre Schwester schnell geschmiert hatte während Marie Vokabeln wiederholte.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</a:t>
            </a:r>
            <a:br>
              <a:rPr sz="3200"/>
            </a:br>
            <a:r>
              <a:rPr lang="de-DE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Satz 3</a:t>
            </a:r>
            <a:endParaRPr lang="de-DE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Setze die Kommas. </a:t>
            </a:r>
            <a:br>
              <a:rPr sz="2200"/>
            </a:b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Beinahe wäre sie zu spät gekommen da sie ihre Mütze nicht finden konnte die noch in ihrer Jackentasche steckte.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</a:t>
            </a:r>
            <a:br>
              <a:rPr sz="3200"/>
            </a:br>
            <a:r>
              <a:rPr lang="de-DE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Satz 4</a:t>
            </a:r>
            <a:endParaRPr lang="de-DE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Setze die Kommas. </a:t>
            </a:r>
            <a:br>
              <a:rPr sz="2200"/>
            </a:b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Sobald sie die Aufgaben vor sich hatte wurde Marie ganz ruhig sodass sie so früh fertig wurde (das/dass) sie in Ruhe alles durchlesen konnte.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Lösung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Satz 1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Setze die Kommas. </a:t>
            </a:r>
            <a:br>
              <a:rPr sz="2200"/>
            </a:b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Vor der Prüfung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war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Marie 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so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aufgeregt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 dass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2200"/>
            </a:b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sie keinen Appetit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hatte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Lösung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Satz 2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Setze die Kommas. </a:t>
            </a:r>
            <a:br>
              <a:rPr sz="2200"/>
            </a:b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Sie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nahm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ein Käsebrot mit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 das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(welches) </a:t>
            </a:r>
            <a:br>
              <a:rPr sz="2200"/>
            </a:b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ihre Schwester schnell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geschmiert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hatte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 während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Marie Vokabeln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wiederholte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 </a:t>
            </a: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Lösung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Satz 3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Setze die Kommas. </a:t>
            </a:r>
            <a:br>
              <a:rPr sz="2200"/>
            </a:b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Beinahe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wäre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sie zu spät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gekommen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 da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2200"/>
            </a:b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sie ihre Mütze nicht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finden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konnte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die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(welche)</a:t>
            </a:r>
            <a:br>
              <a:rPr sz="2200"/>
            </a:b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noch in ihrer Jackentasche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steckte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Lösung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Satz 4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Setze die Kommas. </a:t>
            </a:r>
            <a:br>
              <a:rPr sz="2200"/>
            </a:b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Sobald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sie die Aufgaben vor sich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hatte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wurde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Marie ganz ruhig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 sodass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2200"/>
            </a:b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sie so früh fertig wurde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 dass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2200"/>
            </a:b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sie in Ruhe alles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durchlesen konnte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6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Hauptsatz und Nebensatz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Woran erkennt man einen Hauptsatz?</a:t>
            </a:r>
          </a:p>
          <a:p>
            <a:pPr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Gib ein Beispiel.</a:t>
            </a:r>
          </a:p>
          <a:p>
            <a:pPr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Woran erkennt man einen Nebensatz?</a:t>
            </a:r>
          </a:p>
          <a:p>
            <a:pPr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Gib ein Beispiel.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Lösung 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Gliedsätze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Marie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 lnSpcReduction="9999"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Setze die Kommas. </a:t>
            </a:r>
            <a:br>
              <a:rPr sz="2200"/>
            </a:b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Vor der Prüfung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war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Marie 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so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aufgeregt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 dass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2200"/>
            </a:b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sie keinen Appetit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hatte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Sie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nahm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ein Käsebrot mit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 das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(welches) </a:t>
            </a:r>
            <a:br>
              <a:rPr sz="2200"/>
            </a:b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ihre Schwester schnell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geschmiert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hatte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 während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Marie Vokabeln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wiederholte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 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Beinahe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wäre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sie zu spät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gekommen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 da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2200"/>
            </a:b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sie ihre Mütze nicht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finden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konnte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die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(welche)</a:t>
            </a:r>
            <a:br>
              <a:rPr sz="2200"/>
            </a:b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noch in ihrer Jackentasche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steckte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Sobald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sie die Aufgaben vor sich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hatte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wurde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Marie ganz ruhig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 sodass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2200"/>
            </a:b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sie so früh fertig wurde</a:t>
            </a: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 dass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2200"/>
            </a:b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sie in Ruhe alles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durchlesen konnte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Herausforderung</a:t>
            </a:r>
            <a:br>
              <a:rPr sz="2800"/>
            </a:b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Diktat der 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4 Sätze?</a:t>
            </a:r>
            <a:br>
              <a:rPr sz="3200"/>
            </a:br>
            <a:br>
              <a:rPr sz="3200"/>
            </a:b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3600" b="0" u="none" strike="noStrike" spc="-60">
                <a:solidFill>
                  <a:srgbClr val="FFFFFF"/>
                </a:solidFill>
                <a:effectLst/>
                <a:uFillTx/>
                <a:latin typeface="Corbel"/>
              </a:rPr>
              <a:t>Und Tschüss!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sng" strike="noStrike">
                <a:solidFill>
                  <a:srgbClr val="90BB23"/>
                </a:solidFill>
                <a:effectLst/>
                <a:uFillTx/>
                <a:latin typeface="Corbel"/>
                <a:hlinkClick r:id="rId2"/>
              </a:rPr>
              <a:t>micaela.grohe@lern-fair.de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sng" strike="noStrike">
                <a:solidFill>
                  <a:srgbClr val="09BEF3"/>
                </a:solidFill>
                <a:effectLst/>
                <a:uFillTx/>
                <a:latin typeface="Corbel"/>
              </a:rPr>
              <a:t>www.mgrohee.de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Bedingungssatz</a:t>
            </a:r>
            <a:br>
              <a:rPr sz="2000"/>
            </a:b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wenn/falls-Satz		Do, 12.2.2026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Adversativsatz</a:t>
            </a:r>
            <a:br>
              <a:rPr sz="2000"/>
            </a:b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aber/sondern-Satz	Do, 19.2.2026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Modalsatz</a:t>
            </a:r>
            <a:br>
              <a:rPr sz="2000"/>
            </a:br>
            <a:r>
              <a:rPr lang="de-DE" sz="2000" b="0" u="none" strike="noStrik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wie/indem-Satz		Do, 26.2.2026</a:t>
            </a:r>
            <a:endParaRPr lang="de-DE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6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Übung:</a:t>
            </a:r>
            <a:br>
              <a:rPr sz="3600"/>
            </a:br>
            <a:r>
              <a:rPr lang="de-DE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Kommasetzung</a:t>
            </a:r>
            <a:endParaRPr lang="de-DE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3869280" y="900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Dass im Sommer die Sonne heiß ist weiß jeder.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Während der Pandemie haben viele Menschen ihre Freunde vermisst sich gestritten viel gechattet.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Vielleicht wird es ein Feuerwerkverbot geben da viele schlimme Unfälle dadurch passieren.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Lernen macht Spaß weil man etwas Neues kennenlernt weil man besser wird und das Gehirn oder die Hände trainiert.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endParaRPr lang="de-DE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           (6 Kommas)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6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Lösung</a:t>
            </a:r>
            <a:br>
              <a:rPr sz="3600"/>
            </a:br>
            <a:r>
              <a:rPr lang="de-DE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Kommasetzung</a:t>
            </a:r>
            <a:endParaRPr lang="de-DE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 anchorCtr="1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</a:pP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Dass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im Sommer die Sonne heiß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ist</a:t>
            </a:r>
            <a:r>
              <a:rPr lang="de-DE" sz="2200" b="1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,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weiß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jeder. </a:t>
            </a:r>
            <a:r>
              <a:rPr lang="de-DE" sz="1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NS + HS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Während der Pandemie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haben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 viele Menschen ihre Freunde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vermisst</a:t>
            </a:r>
            <a:r>
              <a:rPr lang="de-DE" sz="2200" b="1" u="none" strike="noStrike">
                <a:solidFill>
                  <a:srgbClr val="FF0000"/>
                </a:solidFill>
                <a:effectLst/>
                <a:uFillTx/>
                <a:latin typeface="Arial"/>
                <a:ea typeface="Arial Unicode MS"/>
              </a:rPr>
              <a:t>, </a:t>
            </a:r>
            <a:br>
              <a:rPr sz="2200"/>
            </a:b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sich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gestritten</a:t>
            </a:r>
            <a:r>
              <a:rPr lang="de-DE" sz="2200" b="1" u="none" strike="noStrike">
                <a:solidFill>
                  <a:srgbClr val="FF0000"/>
                </a:solidFill>
                <a:effectLst/>
                <a:uFillTx/>
                <a:latin typeface="Arial"/>
                <a:ea typeface="Arial Unicode MS"/>
              </a:rPr>
              <a:t>,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                                </a:t>
            </a:r>
            <a:r>
              <a:rPr lang="de-DE" sz="1200" b="0" i="1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(HS + Aufzählung von Prädikaten)</a:t>
            </a:r>
            <a:br>
              <a:rPr sz="2200"/>
            </a:b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viel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gechattet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.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Vielleicht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wird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 es ein Feuerwerkverbot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geben</a:t>
            </a:r>
            <a:r>
              <a:rPr lang="de-DE" sz="2200" b="1" u="none" strike="noStrike">
                <a:solidFill>
                  <a:srgbClr val="FF0000"/>
                </a:solidFill>
                <a:effectLst/>
                <a:uFillTx/>
                <a:latin typeface="Arial"/>
                <a:ea typeface="Arial Unicode MS"/>
              </a:rPr>
              <a:t>,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 </a:t>
            </a:r>
            <a:br>
              <a:rPr sz="2200"/>
            </a:b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  <a:ea typeface="Arial Unicode MS"/>
              </a:rPr>
              <a:t>da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 viele schlimme Unfälle dadurch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passieren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. 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1200" b="0" i="1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HS + Kausalsatz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Lernen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macht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 Spaß</a:t>
            </a:r>
            <a:r>
              <a:rPr lang="de-DE" sz="2200" b="1" u="none" strike="noStrike">
                <a:solidFill>
                  <a:srgbClr val="FF0000"/>
                </a:solidFill>
                <a:effectLst/>
                <a:uFillTx/>
                <a:latin typeface="Arial"/>
                <a:ea typeface="Arial Unicode MS"/>
              </a:rPr>
              <a:t>,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 </a:t>
            </a:r>
            <a:br>
              <a:rPr sz="2200"/>
            </a:b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  <a:ea typeface="Arial Unicode MS"/>
              </a:rPr>
              <a:t>weil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 man etwas Neues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kennenlernt</a:t>
            </a:r>
            <a:r>
              <a:rPr lang="de-DE" sz="2200" b="1" u="none" strike="noStrike">
                <a:solidFill>
                  <a:srgbClr val="FF0000"/>
                </a:solidFill>
                <a:effectLst/>
                <a:uFillTx/>
                <a:latin typeface="Arial"/>
                <a:ea typeface="Arial Unicode MS"/>
              </a:rPr>
              <a:t>, </a:t>
            </a:r>
            <a:br>
              <a:rPr sz="2200"/>
            </a:br>
            <a:r>
              <a:rPr lang="de-DE" sz="2200" b="0" u="none" strike="noStrike">
                <a:solidFill>
                  <a:srgbClr val="FF0000"/>
                </a:solidFill>
                <a:effectLst/>
                <a:uFillTx/>
                <a:latin typeface="Arial"/>
                <a:ea typeface="Arial Unicode MS"/>
              </a:rPr>
              <a:t>weil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 man mehr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versteht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 und das Gehirn  </a:t>
            </a:r>
            <a:r>
              <a:rPr lang="de-DE" sz="2200" b="0" u="sng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trainiert</a:t>
            </a: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.</a:t>
            </a: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1200" b="0" i="1" u="none" strike="noStrike">
                <a:solidFill>
                  <a:srgbClr val="000000"/>
                </a:solidFill>
                <a:effectLst/>
                <a:uFillTx/>
                <a:latin typeface="Arial"/>
                <a:ea typeface="Arial Unicode MS"/>
              </a:rPr>
              <a:t>HS-Kausalsatz-Aufzählung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6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Konsekutiv-satz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Rechteck 92"/>
          <p:cNvSpPr/>
          <p:nvPr/>
        </p:nvSpPr>
        <p:spPr>
          <a:xfrm>
            <a:off x="3780000" y="1260000"/>
            <a:ext cx="2519640" cy="1439640"/>
          </a:xfrm>
          <a:prstGeom prst="rect">
            <a:avLst/>
          </a:prstGeom>
          <a:solidFill>
            <a:srgbClr val="B5F1FB"/>
          </a:solidFill>
          <a:ln w="0">
            <a:solidFill>
              <a:srgbClr val="333333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Konjunktion</a:t>
            </a:r>
          </a:p>
          <a:p>
            <a:pPr algn="ctr"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sodass</a:t>
            </a:r>
          </a:p>
        </p:txBody>
      </p:sp>
      <p:sp>
        <p:nvSpPr>
          <p:cNvPr id="94" name="Rechteck 93"/>
          <p:cNvSpPr/>
          <p:nvPr/>
        </p:nvSpPr>
        <p:spPr>
          <a:xfrm>
            <a:off x="8460000" y="1260000"/>
            <a:ext cx="2519640" cy="1439640"/>
          </a:xfrm>
          <a:prstGeom prst="rect">
            <a:avLst/>
          </a:prstGeom>
          <a:solidFill>
            <a:srgbClr val="B5F1FB"/>
          </a:solidFill>
          <a:ln w="0">
            <a:solidFill>
              <a:srgbClr val="333333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Konjunktion</a:t>
            </a:r>
          </a:p>
          <a:p>
            <a:pPr algn="ctr"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so …, dass</a:t>
            </a:r>
          </a:p>
        </p:txBody>
      </p:sp>
      <p:sp>
        <p:nvSpPr>
          <p:cNvPr id="95" name="Rechteck 94"/>
          <p:cNvSpPr/>
          <p:nvPr/>
        </p:nvSpPr>
        <p:spPr>
          <a:xfrm>
            <a:off x="6300000" y="2700000"/>
            <a:ext cx="2159640" cy="1439640"/>
          </a:xfrm>
          <a:prstGeom prst="rect">
            <a:avLst/>
          </a:prstGeom>
          <a:solidFill>
            <a:srgbClr val="4ADCF5"/>
          </a:solidFill>
          <a:ln w="0">
            <a:solidFill>
              <a:srgbClr val="333333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</a:pPr>
            <a:r>
              <a:rPr lang="de-DE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Konsekutiv = Folge</a:t>
            </a:r>
          </a:p>
        </p:txBody>
      </p:sp>
      <p:sp>
        <p:nvSpPr>
          <p:cNvPr id="96" name="Rechteck 95"/>
          <p:cNvSpPr/>
          <p:nvPr/>
        </p:nvSpPr>
        <p:spPr>
          <a:xfrm>
            <a:off x="3780000" y="4140000"/>
            <a:ext cx="2519640" cy="1439640"/>
          </a:xfrm>
          <a:prstGeom prst="rect">
            <a:avLst/>
          </a:prstGeom>
          <a:solidFill>
            <a:srgbClr val="B5F1FB"/>
          </a:solidFill>
          <a:ln w="0">
            <a:solidFill>
              <a:srgbClr val="333333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</a:pPr>
            <a:r>
              <a:rPr lang="de-DE" sz="16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Wir treffen uns jede Woche, </a:t>
            </a:r>
            <a:r>
              <a:rPr lang="de-DE" sz="1600" b="0" i="1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sodass</a:t>
            </a:r>
            <a:r>
              <a:rPr lang="de-DE" sz="16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wir uns besser kennenlernen.</a:t>
            </a:r>
            <a:endParaRPr lang="de-DE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Rechteck 96"/>
          <p:cNvSpPr/>
          <p:nvPr/>
        </p:nvSpPr>
        <p:spPr>
          <a:xfrm>
            <a:off x="8460000" y="4140000"/>
            <a:ext cx="2519640" cy="1439640"/>
          </a:xfrm>
          <a:prstGeom prst="rect">
            <a:avLst/>
          </a:prstGeom>
          <a:solidFill>
            <a:srgbClr val="B5F1FB"/>
          </a:solidFill>
          <a:ln w="0">
            <a:solidFill>
              <a:srgbClr val="333333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850"/>
              </a:spcBef>
              <a:spcAft>
                <a:spcPts val="850"/>
              </a:spcAft>
            </a:pPr>
            <a:r>
              <a:rPr lang="de-DE" sz="16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Wir treffen und </a:t>
            </a:r>
            <a:r>
              <a:rPr lang="de-DE" sz="1600" b="0" i="1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so</a:t>
            </a:r>
            <a:r>
              <a:rPr lang="de-DE" sz="16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oft, </a:t>
            </a:r>
            <a:br>
              <a:rPr sz="1600"/>
            </a:br>
            <a:r>
              <a:rPr lang="de-DE" sz="1600" b="0" i="1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dass</a:t>
            </a:r>
            <a:r>
              <a:rPr lang="de-DE" sz="16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wir uns besser kennenlernen.</a:t>
            </a:r>
            <a:endParaRPr lang="de-DE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6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Hauptsatz, Nebensatz</a:t>
            </a:r>
            <a:endParaRPr lang="de-DE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6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Regel</a:t>
            </a:r>
            <a:endParaRPr lang="de-DE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Weil der Konsekutivsatz eine Folge benennt,  folgt er immer auf einen anderen Satz.</a:t>
            </a: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Man kann keinen Satz damit beginnen.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Rechtschreibung</a:t>
            </a:r>
            <a:endParaRPr lang="de-DE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6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Regel</a:t>
            </a:r>
            <a:endParaRPr lang="de-DE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Man kann „sodass“ schreiben oder „so dass“.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 Folgesatz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mit sodass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Erfinde mögliche Folgen. </a:t>
            </a:r>
            <a:br>
              <a:rPr sz="2200"/>
            </a:b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Bilde einen Nebensatz mit „sodass“.</a:t>
            </a:r>
            <a:br>
              <a:rPr sz="2200"/>
            </a:b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Manche Kinder frühstücken nicht, …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Schulhöfe sind oft zu klein, …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Wohnungen sind sehr teuer, ...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5880" cy="459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Übung Folgesatz</a:t>
            </a:r>
            <a:br>
              <a:rPr sz="3200"/>
            </a:br>
            <a:r>
              <a:rPr lang="de-DE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mit so…, dass</a:t>
            </a:r>
            <a:endParaRPr lang="de-DE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3760" cy="5119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Erfinde mögliche Folgen. </a:t>
            </a:r>
            <a:br>
              <a:rPr sz="2200"/>
            </a:br>
            <a:r>
              <a:rPr lang="de-DE" sz="2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Bilde einen Nebensatz mit „so…, dass“.</a:t>
            </a:r>
            <a:br>
              <a:rPr sz="2200"/>
            </a:br>
            <a:endParaRPr lang="de-DE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Viele Eltern müssen so viel arbeiten,…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Das Pferd rannte so schnell weg, …</a:t>
            </a: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 der Spüle stapelte sich so viel Geschirr, ...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</a:majorFont>
      <a:minorFont>
        <a:latin typeface="Corbel" panose="020B0503020204020204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Rahmen</Template>
  <TotalTime>0</TotalTime>
  <Words>877</Words>
  <Application>Microsoft Macintosh PowerPoint</Application>
  <PresentationFormat>Breitbild</PresentationFormat>
  <Paragraphs>114</Paragraphs>
  <Slides>22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30" baseType="lpstr">
      <vt:lpstr>Arial</vt:lpstr>
      <vt:lpstr>Corbel</vt:lpstr>
      <vt:lpstr>OpenSymbol</vt:lpstr>
      <vt:lpstr>Symbol</vt:lpstr>
      <vt:lpstr>Times New Roman</vt:lpstr>
      <vt:lpstr>Wingdings</vt:lpstr>
      <vt:lpstr>Wingdings 2</vt:lpstr>
      <vt:lpstr>Rahmen</vt:lpstr>
      <vt:lpstr>Konsekutivsatz</vt:lpstr>
      <vt:lpstr>Hauptsatz und Nebensatz</vt:lpstr>
      <vt:lpstr>Übung: Kommasetzung</vt:lpstr>
      <vt:lpstr>Lösung Kommasetzung</vt:lpstr>
      <vt:lpstr>Konsekutiv-satz</vt:lpstr>
      <vt:lpstr>Hauptsatz, Nebensatz</vt:lpstr>
      <vt:lpstr>Rechtschreibung</vt:lpstr>
      <vt:lpstr>Übung Folgesatz mit sodass</vt:lpstr>
      <vt:lpstr>Übung Folgesatz mit so…, dass</vt:lpstr>
      <vt:lpstr>Was ist der Auslöser?</vt:lpstr>
      <vt:lpstr>Wiederholung</vt:lpstr>
      <vt:lpstr>Übung Satz 1</vt:lpstr>
      <vt:lpstr>Übung Satz 2</vt:lpstr>
      <vt:lpstr>Übung Satz 3</vt:lpstr>
      <vt:lpstr>Übung Satz 4</vt:lpstr>
      <vt:lpstr>Lösung Satz 1</vt:lpstr>
      <vt:lpstr>Lösung Satz 2</vt:lpstr>
      <vt:lpstr>Lösung Satz 3</vt:lpstr>
      <vt:lpstr>Lösung Satz 4</vt:lpstr>
      <vt:lpstr>Lösung  Gliedsätze Marie</vt:lpstr>
      <vt:lpstr>Herausforderung  Diktat der  4 Sätze?  </vt:lpstr>
      <vt:lpstr>Und Tschüss!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dass &amp; das</dc:title>
  <dc:subject/>
  <dc:creator>Microsoft Office User</dc:creator>
  <dc:description/>
  <cp:lastModifiedBy>Micaela Grohe´</cp:lastModifiedBy>
  <cp:revision>35</cp:revision>
  <dcterms:created xsi:type="dcterms:W3CDTF">2022-01-22T09:37:32Z</dcterms:created>
  <dcterms:modified xsi:type="dcterms:W3CDTF">2026-03-26T13:38:52Z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Breitbild</vt:lpwstr>
  </property>
  <property fmtid="{D5CDD505-2E9C-101B-9397-08002B2CF9AE}" pid="3" name="Slides">
    <vt:i4>22</vt:i4>
  </property>
</Properties>
</file>