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5" r:id="rId8"/>
    <p:sldId id="269" r:id="rId9"/>
    <p:sldId id="270" r:id="rId10"/>
    <p:sldId id="264" r:id="rId11"/>
    <p:sldId id="267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03"/>
  </p:normalViewPr>
  <p:slideViewPr>
    <p:cSldViewPr snapToGrid="0">
      <p:cViewPr varScale="1">
        <p:scale>
          <a:sx n="88" d="100"/>
          <a:sy n="88" d="100"/>
        </p:scale>
        <p:origin x="17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icaela.grohe@lern-fair.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E66BEC-BABF-8721-CB4B-BCBA1C5971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Kommasetzung:</a:t>
            </a:r>
            <a:br>
              <a:rPr lang="de-DE" dirty="0"/>
            </a:br>
            <a:r>
              <a:rPr lang="de-DE" dirty="0"/>
              <a:t>Modalsatz &amp; Konzessivsatz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10FE6B6-C325-90AA-330E-80F5C7E309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Micaela Grohé</a:t>
            </a:r>
          </a:p>
          <a:p>
            <a:r>
              <a:rPr lang="de-DE" dirty="0"/>
              <a:t>lern-</a:t>
            </a:r>
            <a:r>
              <a:rPr lang="de-DE" dirty="0" err="1"/>
              <a:t>fair.de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1751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AE7C8-931A-2D3C-A1FD-7592DD348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Konzessivsatz</a:t>
            </a:r>
            <a:br>
              <a:rPr lang="de-DE" dirty="0"/>
            </a:br>
            <a:r>
              <a:rPr lang="de-DE" dirty="0"/>
              <a:t>Einschränkung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C2A580F-7143-9D25-E5FE-DF0B91AF832B}"/>
              </a:ext>
            </a:extLst>
          </p:cNvPr>
          <p:cNvSpPr/>
          <p:nvPr/>
        </p:nvSpPr>
        <p:spPr>
          <a:xfrm>
            <a:off x="6210300" y="2197100"/>
            <a:ext cx="2667000" cy="22479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/>
                </a:solidFill>
              </a:rPr>
              <a:t>obwohl</a:t>
            </a:r>
          </a:p>
          <a:p>
            <a:pPr algn="ctr"/>
            <a:r>
              <a:rPr lang="de-DE" sz="2400" b="1" dirty="0">
                <a:solidFill>
                  <a:schemeClr val="bg1"/>
                </a:solidFill>
              </a:rPr>
              <a:t>obgleich</a:t>
            </a:r>
          </a:p>
          <a:p>
            <a:pPr algn="ctr"/>
            <a:r>
              <a:rPr lang="de-DE" sz="2400" b="1" dirty="0">
                <a:solidFill>
                  <a:schemeClr val="bg1"/>
                </a:solidFill>
              </a:rPr>
              <a:t>auch wenn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07B57E2-B18D-1E78-3DC6-20C786A99E3D}"/>
              </a:ext>
            </a:extLst>
          </p:cNvPr>
          <p:cNvSpPr txBox="1"/>
          <p:nvPr/>
        </p:nvSpPr>
        <p:spPr>
          <a:xfrm>
            <a:off x="4203700" y="977900"/>
            <a:ext cx="6545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Die Jugendlichen strengten sich an, </a:t>
            </a:r>
            <a:r>
              <a:rPr lang="de-DE" b="1" dirty="0">
                <a:solidFill>
                  <a:srgbClr val="00B0F0"/>
                </a:solidFill>
              </a:rPr>
              <a:t>obwohl</a:t>
            </a:r>
            <a:r>
              <a:rPr lang="de-DE" dirty="0"/>
              <a:t> sie schon müde waren.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2EA6E86-A5FD-7D3E-9746-C39192F281C1}"/>
              </a:ext>
            </a:extLst>
          </p:cNvPr>
          <p:cNvSpPr txBox="1"/>
          <p:nvPr/>
        </p:nvSpPr>
        <p:spPr>
          <a:xfrm>
            <a:off x="4432300" y="5321300"/>
            <a:ext cx="6415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Auch wenn</a:t>
            </a:r>
            <a:r>
              <a:rPr lang="de-DE" dirty="0"/>
              <a:t> Katja Angst vor dem Hund hat, geht sie durch das Tor.</a:t>
            </a:r>
          </a:p>
        </p:txBody>
      </p:sp>
    </p:spTree>
    <p:extLst>
      <p:ext uri="{BB962C8B-B14F-4D97-AF65-F5344CB8AC3E}">
        <p14:creationId xmlns:p14="http://schemas.microsoft.com/office/powerpoint/2010/main" val="2054839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6A9CEC-3BB5-1BE3-06AF-6595B4B55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  <a:br>
              <a:rPr lang="de-DE" dirty="0"/>
            </a:br>
            <a:r>
              <a:rPr lang="de-DE" dirty="0"/>
              <a:t>Konzessivsatz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64D179-437E-214E-7EC4-B4B458F58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Finde die </a:t>
            </a:r>
            <a:r>
              <a:rPr lang="de-DE" i="1" u="sng" dirty="0"/>
              <a:t>Prädikate</a:t>
            </a:r>
            <a:r>
              <a:rPr lang="de-DE" i="1" dirty="0"/>
              <a:t>. Finde die </a:t>
            </a:r>
            <a:r>
              <a:rPr lang="de-DE" i="1" dirty="0">
                <a:solidFill>
                  <a:srgbClr val="00B0F0"/>
                </a:solidFill>
              </a:rPr>
              <a:t>Konjunktionen</a:t>
            </a:r>
            <a:r>
              <a:rPr lang="de-DE" i="1" dirty="0"/>
              <a:t>. Setze die </a:t>
            </a:r>
            <a:r>
              <a:rPr lang="de-DE" i="1" dirty="0">
                <a:solidFill>
                  <a:srgbClr val="FF0000"/>
                </a:solidFill>
              </a:rPr>
              <a:t>Kommas</a:t>
            </a:r>
            <a:r>
              <a:rPr lang="de-DE" i="1" dirty="0"/>
              <a:t>. </a:t>
            </a:r>
          </a:p>
          <a:p>
            <a:pPr marL="0" indent="0">
              <a:buNone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Obgleich alle die Vokabeln gelernt hatten bekam niemand eine Eins.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Ich vertraue dem Chef obwohl er nie seine Fehler zugibt.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Viele Menschen hoffen auf eine Rückkehr nach Hause obwohl der Krieg schon sehr lange andauert.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Du bleibst meine beste Freundin obwohl ich in diesem Punkt überhaupt nicht deiner Meinung bin.</a:t>
            </a:r>
          </a:p>
        </p:txBody>
      </p:sp>
    </p:spTree>
    <p:extLst>
      <p:ext uri="{BB962C8B-B14F-4D97-AF65-F5344CB8AC3E}">
        <p14:creationId xmlns:p14="http://schemas.microsoft.com/office/powerpoint/2010/main" val="296419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7BF90-8ECF-3E25-0724-531DDDEA5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Heute gelernt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888C45-9F8E-1BCA-C567-3FB20DECE7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solidFill>
                  <a:srgbClr val="7030A0"/>
                </a:solidFill>
              </a:rPr>
              <a:t>Modalsatz</a:t>
            </a:r>
          </a:p>
          <a:p>
            <a:r>
              <a:rPr lang="de-DE" dirty="0">
                <a:solidFill>
                  <a:srgbClr val="7030A0"/>
                </a:solidFill>
              </a:rPr>
              <a:t>(Wie?)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9A8551-F4E8-F0E1-7C6E-C8EE68FEEC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solidFill>
                  <a:srgbClr val="7030A0"/>
                </a:solidFill>
              </a:rPr>
              <a:t>wie</a:t>
            </a:r>
          </a:p>
          <a:p>
            <a:r>
              <a:rPr lang="de-DE" dirty="0">
                <a:solidFill>
                  <a:srgbClr val="7030A0"/>
                </a:solidFill>
              </a:rPr>
              <a:t>indem</a:t>
            </a:r>
          </a:p>
          <a:p>
            <a:r>
              <a:rPr lang="de-DE" dirty="0">
                <a:solidFill>
                  <a:srgbClr val="7030A0"/>
                </a:solidFill>
              </a:rPr>
              <a:t>anstatt dass</a:t>
            </a:r>
          </a:p>
          <a:p>
            <a:r>
              <a:rPr lang="de-DE" dirty="0">
                <a:solidFill>
                  <a:srgbClr val="7030A0"/>
                </a:solidFill>
              </a:rPr>
              <a:t>ohne dass</a:t>
            </a:r>
          </a:p>
          <a:p>
            <a:r>
              <a:rPr lang="de-DE" dirty="0">
                <a:solidFill>
                  <a:srgbClr val="7030A0"/>
                </a:solidFill>
              </a:rPr>
              <a:t>je …, desto …</a:t>
            </a:r>
          </a:p>
          <a:p>
            <a:r>
              <a:rPr lang="de-DE" dirty="0">
                <a:solidFill>
                  <a:srgbClr val="7030A0"/>
                </a:solidFill>
              </a:rPr>
              <a:t>insofern …, als …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AF4B963-D375-0820-F2B2-CE4C12F87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>
                <a:solidFill>
                  <a:srgbClr val="92D050"/>
                </a:solidFill>
              </a:rPr>
              <a:t>Konzessivsatz (Einschränkung)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3ECD5A8-61AB-1847-CF4A-A82B45A1E1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dirty="0">
                <a:solidFill>
                  <a:srgbClr val="92D050"/>
                </a:solidFill>
              </a:rPr>
              <a:t>obwohl</a:t>
            </a:r>
          </a:p>
          <a:p>
            <a:r>
              <a:rPr lang="de-DE" dirty="0">
                <a:solidFill>
                  <a:srgbClr val="92D050"/>
                </a:solidFill>
              </a:rPr>
              <a:t>obgleich</a:t>
            </a:r>
          </a:p>
          <a:p>
            <a:r>
              <a:rPr lang="de-DE" dirty="0">
                <a:solidFill>
                  <a:srgbClr val="92D050"/>
                </a:solidFill>
              </a:rPr>
              <a:t>auch wenn</a:t>
            </a:r>
          </a:p>
        </p:txBody>
      </p:sp>
    </p:spTree>
    <p:extLst>
      <p:ext uri="{BB962C8B-B14F-4D97-AF65-F5344CB8AC3E}">
        <p14:creationId xmlns:p14="http://schemas.microsoft.com/office/powerpoint/2010/main" val="671986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E86926-FBB8-E69B-1D35-0B0F72F0C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 Wiedersehen!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0C1501C-48AC-BF10-8EF9-D7787D69B26D}"/>
              </a:ext>
            </a:extLst>
          </p:cNvPr>
          <p:cNvSpPr txBox="1"/>
          <p:nvPr/>
        </p:nvSpPr>
        <p:spPr>
          <a:xfrm>
            <a:off x="6136022" y="1123837"/>
            <a:ext cx="2830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hlinkClick r:id="rId2"/>
              </a:rPr>
              <a:t>micaela.grohe@lern-fair.de</a:t>
            </a:r>
            <a:endParaRPr lang="de-DE" dirty="0"/>
          </a:p>
          <a:p>
            <a:pPr algn="ctr"/>
            <a:r>
              <a:rPr lang="de-DE" dirty="0" err="1"/>
              <a:t>www.mgrohee.de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232D763-A708-459D-6AA6-00636B1690B0}"/>
              </a:ext>
            </a:extLst>
          </p:cNvPr>
          <p:cNvSpPr txBox="1"/>
          <p:nvPr/>
        </p:nvSpPr>
        <p:spPr>
          <a:xfrm>
            <a:off x="4839256" y="3424428"/>
            <a:ext cx="5423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Infinitivsatz 		Donnerstag 19.3. und 26.3.26, 17:00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6478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30D69-47FA-8A7B-50CD-CB8BE409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Modalsatz: Wie?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524BFC-D691-CF17-B722-1F5D0C4AB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Modalsätze enthalten Informationen, </a:t>
            </a:r>
          </a:p>
          <a:p>
            <a:pPr marL="0" indent="0">
              <a:buNone/>
            </a:pPr>
            <a:r>
              <a:rPr lang="de-DE" b="1" dirty="0"/>
              <a:t>wie </a:t>
            </a:r>
            <a:r>
              <a:rPr lang="de-DE" dirty="0"/>
              <a:t>etwas gemacht wird,</a:t>
            </a:r>
          </a:p>
          <a:p>
            <a:pPr marL="0" indent="0">
              <a:buNone/>
            </a:pPr>
            <a:r>
              <a:rPr lang="de-DE" b="1" dirty="0"/>
              <a:t>wie </a:t>
            </a:r>
            <a:r>
              <a:rPr lang="de-DE" dirty="0"/>
              <a:t>etwas aussieht, sich anhört, anfühlt, schmeckt,</a:t>
            </a:r>
          </a:p>
          <a:p>
            <a:pPr marL="0" indent="0">
              <a:buNone/>
            </a:pPr>
            <a:r>
              <a:rPr lang="de-DE" b="1" dirty="0"/>
              <a:t>wie</a:t>
            </a:r>
            <a:r>
              <a:rPr lang="de-DE" dirty="0"/>
              <a:t> etwas geschieht.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9456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859B4-D632-47DF-4D80-EFA8EA20C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Konjunktionen</a:t>
            </a:r>
            <a:br>
              <a:rPr lang="de-DE" dirty="0"/>
            </a:br>
            <a:r>
              <a:rPr lang="de-DE" dirty="0"/>
              <a:t>Modalsatz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0B89BF8-32A4-3F31-2E04-FC32E5F0E1DA}"/>
              </a:ext>
            </a:extLst>
          </p:cNvPr>
          <p:cNvSpPr/>
          <p:nvPr/>
        </p:nvSpPr>
        <p:spPr>
          <a:xfrm>
            <a:off x="6066774" y="2654077"/>
            <a:ext cx="1703540" cy="15407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wie</a:t>
            </a:r>
          </a:p>
          <a:p>
            <a:pPr algn="ctr"/>
            <a:r>
              <a:rPr lang="de-DE" sz="2400" dirty="0"/>
              <a:t>indem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6CFF8B1-0E25-A3F9-D998-7F2EE23D4E7C}"/>
              </a:ext>
            </a:extLst>
          </p:cNvPr>
          <p:cNvSpPr txBox="1"/>
          <p:nvPr/>
        </p:nvSpPr>
        <p:spPr>
          <a:xfrm>
            <a:off x="4653116" y="1195487"/>
            <a:ext cx="453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Indem</a:t>
            </a:r>
            <a:r>
              <a:rPr lang="de-DE" dirty="0"/>
              <a:t> man verhandelt, kommt man zum Ziel.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E6880C5-77FD-8864-D8ED-8CF464246885}"/>
              </a:ext>
            </a:extLst>
          </p:cNvPr>
          <p:cNvSpPr txBox="1"/>
          <p:nvPr/>
        </p:nvSpPr>
        <p:spPr>
          <a:xfrm>
            <a:off x="4114346" y="5284037"/>
            <a:ext cx="5608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In der Schule sollte man lernen, </a:t>
            </a:r>
            <a:r>
              <a:rPr lang="de-DE" b="1" dirty="0">
                <a:solidFill>
                  <a:srgbClr val="00B0F0"/>
                </a:solidFill>
              </a:rPr>
              <a:t>wie</a:t>
            </a:r>
            <a:r>
              <a:rPr lang="de-DE" dirty="0"/>
              <a:t> man am besten lernt.</a:t>
            </a:r>
          </a:p>
        </p:txBody>
      </p:sp>
    </p:spTree>
    <p:extLst>
      <p:ext uri="{BB962C8B-B14F-4D97-AF65-F5344CB8AC3E}">
        <p14:creationId xmlns:p14="http://schemas.microsoft.com/office/powerpoint/2010/main" val="3596644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741038-4DD6-BCFA-20E8-35C4B7FC4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  <a:br>
              <a:rPr lang="de-DE" dirty="0"/>
            </a:br>
            <a:r>
              <a:rPr lang="de-DE" dirty="0"/>
              <a:t>Modalsatz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2CBE5D-3519-FC89-6FAB-922DA5991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Ich wüsste gerne, wie man…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In Englisch kann man sich verbessern, indem man…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Von einem Sportlehrer lernte ich, wie…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Christopher Kolumbus entdeckte Amerika, indem er…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630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31277-4490-8BEB-7A18-26FD55AE3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33C9C-02F8-B49B-99C1-D1BF11B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Konjunktionen</a:t>
            </a:r>
            <a:br>
              <a:rPr lang="de-DE" dirty="0"/>
            </a:br>
            <a:r>
              <a:rPr lang="de-DE" dirty="0"/>
              <a:t>Modalsatz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37D3F42-5E94-8C96-D6AC-177D75BF021F}"/>
              </a:ext>
            </a:extLst>
          </p:cNvPr>
          <p:cNvSpPr/>
          <p:nvPr/>
        </p:nvSpPr>
        <p:spPr>
          <a:xfrm>
            <a:off x="5670115" y="2654077"/>
            <a:ext cx="2496856" cy="15407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anstatt dass</a:t>
            </a:r>
          </a:p>
          <a:p>
            <a:pPr algn="ctr"/>
            <a:r>
              <a:rPr lang="de-DE" sz="2400" dirty="0"/>
              <a:t>ohne dass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6565917-FDFE-86A1-2517-E3C765683B51}"/>
              </a:ext>
            </a:extLst>
          </p:cNvPr>
          <p:cNvSpPr txBox="1"/>
          <p:nvPr/>
        </p:nvSpPr>
        <p:spPr>
          <a:xfrm>
            <a:off x="4114346" y="1204631"/>
            <a:ext cx="6064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Manche Menschen bekämpfen andere, </a:t>
            </a:r>
            <a:r>
              <a:rPr lang="de-DE" b="1" dirty="0">
                <a:solidFill>
                  <a:srgbClr val="00B0F0"/>
                </a:solidFill>
              </a:rPr>
              <a:t>anstatt</a:t>
            </a:r>
            <a:r>
              <a:rPr lang="de-DE" dirty="0">
                <a:solidFill>
                  <a:srgbClr val="00B0F0"/>
                </a:solidFill>
              </a:rPr>
              <a:t> </a:t>
            </a:r>
            <a:r>
              <a:rPr lang="de-DE" b="1" dirty="0">
                <a:solidFill>
                  <a:srgbClr val="00B0F0"/>
                </a:solidFill>
              </a:rPr>
              <a:t>zu</a:t>
            </a:r>
            <a:r>
              <a:rPr lang="de-DE" dirty="0">
                <a:solidFill>
                  <a:srgbClr val="00B0F0"/>
                </a:solidFill>
              </a:rPr>
              <a:t> </a:t>
            </a:r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verhandeln</a:t>
            </a:r>
            <a:r>
              <a:rPr lang="de-DE" dirty="0"/>
              <a:t>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AAF31F0-BDFE-73FA-063B-F9805175022B}"/>
              </a:ext>
            </a:extLst>
          </p:cNvPr>
          <p:cNvSpPr txBox="1"/>
          <p:nvPr/>
        </p:nvSpPr>
        <p:spPr>
          <a:xfrm>
            <a:off x="4319530" y="5274893"/>
            <a:ext cx="5654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Wir betraten den Raum, </a:t>
            </a:r>
            <a:r>
              <a:rPr lang="de-DE" b="1" dirty="0">
                <a:solidFill>
                  <a:srgbClr val="00B0F0"/>
                </a:solidFill>
              </a:rPr>
              <a:t>ohne</a:t>
            </a:r>
            <a:r>
              <a:rPr lang="de-DE" dirty="0">
                <a:solidFill>
                  <a:srgbClr val="00B0F0"/>
                </a:solidFill>
              </a:rPr>
              <a:t> </a:t>
            </a:r>
            <a:r>
              <a:rPr lang="de-DE" b="1" dirty="0">
                <a:solidFill>
                  <a:srgbClr val="00B0F0"/>
                </a:solidFill>
              </a:rPr>
              <a:t>dass</a:t>
            </a:r>
            <a:r>
              <a:rPr lang="de-DE" dirty="0">
                <a:solidFill>
                  <a:srgbClr val="00B0F0"/>
                </a:solidFill>
              </a:rPr>
              <a:t> </a:t>
            </a:r>
            <a:r>
              <a:rPr lang="de-DE" dirty="0"/>
              <a:t>uns jemand bemerkte.</a:t>
            </a:r>
          </a:p>
        </p:txBody>
      </p:sp>
    </p:spTree>
    <p:extLst>
      <p:ext uri="{BB962C8B-B14F-4D97-AF65-F5344CB8AC3E}">
        <p14:creationId xmlns:p14="http://schemas.microsoft.com/office/powerpoint/2010/main" val="1949083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2955A-7397-F870-375B-522505783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5454A-BEEF-5056-975D-7476BCAEA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Konjunktion</a:t>
            </a:r>
            <a:br>
              <a:rPr lang="de-DE" dirty="0"/>
            </a:br>
            <a:r>
              <a:rPr lang="de-DE" dirty="0"/>
              <a:t>Modalsatz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987A235-3D46-8B39-BEE9-03E16A1A5F49}"/>
              </a:ext>
            </a:extLst>
          </p:cNvPr>
          <p:cNvSpPr/>
          <p:nvPr/>
        </p:nvSpPr>
        <p:spPr>
          <a:xfrm>
            <a:off x="6131141" y="2658649"/>
            <a:ext cx="2496856" cy="15407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je…,</a:t>
            </a:r>
          </a:p>
          <a:p>
            <a:pPr algn="ctr"/>
            <a:r>
              <a:rPr lang="de-DE" sz="2400" b="1" dirty="0"/>
              <a:t>desto…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8787DE5-5D13-A0DC-1F83-FD22E2027455}"/>
              </a:ext>
            </a:extLst>
          </p:cNvPr>
          <p:cNvSpPr txBox="1"/>
          <p:nvPr/>
        </p:nvSpPr>
        <p:spPr>
          <a:xfrm>
            <a:off x="5288292" y="1204631"/>
            <a:ext cx="4182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Je</a:t>
            </a:r>
            <a:r>
              <a:rPr lang="de-DE" dirty="0"/>
              <a:t> mehr du fragst, </a:t>
            </a:r>
            <a:r>
              <a:rPr lang="de-DE" b="1" dirty="0"/>
              <a:t>desto</a:t>
            </a:r>
            <a:r>
              <a:rPr lang="de-DE" dirty="0"/>
              <a:t> mehr erfährst du.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1BFEC04-6ED1-9D50-29E1-C208877E5169}"/>
              </a:ext>
            </a:extLst>
          </p:cNvPr>
          <p:cNvSpPr txBox="1"/>
          <p:nvPr/>
        </p:nvSpPr>
        <p:spPr>
          <a:xfrm>
            <a:off x="3856490" y="5284037"/>
            <a:ext cx="7046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Je</a:t>
            </a:r>
            <a:r>
              <a:rPr lang="de-DE" b="1" dirty="0"/>
              <a:t> </a:t>
            </a:r>
            <a:r>
              <a:rPr lang="de-DE" dirty="0"/>
              <a:t>länger wir still sitzen, </a:t>
            </a:r>
            <a:r>
              <a:rPr lang="de-DE" b="1" dirty="0">
                <a:solidFill>
                  <a:srgbClr val="00B0F0"/>
                </a:solidFill>
              </a:rPr>
              <a:t>desto</a:t>
            </a:r>
            <a:r>
              <a:rPr lang="de-DE" b="1" dirty="0"/>
              <a:t> </a:t>
            </a:r>
            <a:r>
              <a:rPr lang="de-DE" dirty="0"/>
              <a:t> schlechter können wir uns konzentrieren.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10767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840BA-3E4C-109B-2E0C-ADA14D969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B7A43A-D7DE-6DD0-A301-4C929EE39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Konjunktion</a:t>
            </a:r>
            <a:br>
              <a:rPr lang="de-DE" dirty="0"/>
            </a:br>
            <a:r>
              <a:rPr lang="de-DE" dirty="0"/>
              <a:t>Modalsatz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E62F7B0-6C4B-8689-3854-F22834BCE2CA}"/>
              </a:ext>
            </a:extLst>
          </p:cNvPr>
          <p:cNvSpPr/>
          <p:nvPr/>
        </p:nvSpPr>
        <p:spPr>
          <a:xfrm>
            <a:off x="6210300" y="2197100"/>
            <a:ext cx="2667000" cy="22479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/>
                </a:solidFill>
              </a:rPr>
              <a:t>insofern…,</a:t>
            </a:r>
          </a:p>
          <a:p>
            <a:pPr algn="ctr"/>
            <a:r>
              <a:rPr lang="de-DE" sz="2400" b="1" dirty="0">
                <a:solidFill>
                  <a:schemeClr val="bg1"/>
                </a:solidFill>
              </a:rPr>
              <a:t>als…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C440CDC-1D11-5337-4163-DE43B51FA576}"/>
              </a:ext>
            </a:extLst>
          </p:cNvPr>
          <p:cNvSpPr txBox="1"/>
          <p:nvPr/>
        </p:nvSpPr>
        <p:spPr>
          <a:xfrm>
            <a:off x="4343084" y="1123837"/>
            <a:ext cx="6401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Mutter hatte </a:t>
            </a:r>
            <a:r>
              <a:rPr lang="de-DE" b="1" dirty="0">
                <a:solidFill>
                  <a:srgbClr val="00B0F0"/>
                </a:solidFill>
              </a:rPr>
              <a:t>insofern</a:t>
            </a:r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Recht, </a:t>
            </a:r>
            <a:r>
              <a:rPr lang="de-DE" b="1" dirty="0">
                <a:solidFill>
                  <a:srgbClr val="00B0F0"/>
                </a:solidFill>
              </a:rPr>
              <a:t>als 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wir den Termin vergessen hatten</a:t>
            </a:r>
            <a:r>
              <a:rPr lang="de-DE" dirty="0"/>
              <a:t>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EC83FD1-496F-51D4-EDD9-B795D71DFD74}"/>
              </a:ext>
            </a:extLst>
          </p:cNvPr>
          <p:cNvSpPr txBox="1"/>
          <p:nvPr/>
        </p:nvSpPr>
        <p:spPr>
          <a:xfrm>
            <a:off x="4182399" y="5290066"/>
            <a:ext cx="7107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Vater war </a:t>
            </a:r>
            <a:r>
              <a:rPr lang="de-DE" b="1" dirty="0">
                <a:solidFill>
                  <a:srgbClr val="00B0F0"/>
                </a:solidFill>
              </a:rPr>
              <a:t>insofern 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mitverantwortlich, </a:t>
            </a:r>
            <a:r>
              <a:rPr lang="de-DE" b="1" dirty="0">
                <a:solidFill>
                  <a:srgbClr val="00B0F0"/>
                </a:solidFill>
              </a:rPr>
              <a:t>als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er uns das Auto geliehen hatte.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727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23864-2843-0D6A-2B51-F41E8C326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  <a:br>
              <a:rPr lang="de-DE" dirty="0"/>
            </a:br>
            <a:r>
              <a:rPr lang="de-DE" dirty="0"/>
              <a:t>Komma-setzung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B737C9-5691-8301-186A-AC27A0D9F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Finde die Prädikate. Finde die Konjunktionen. Setze die Kommas. 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Ohne zu ahnen dass der Klassensprecher uns verraten würde nahmen wir unserem Lehrer den Schlüssel weg indem Marco ihn durch Fragen ablenkte.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wussten zwar nicht wie man ins Lehrerzimmer kommt aber je eher wir nach den Prüfungsaufgaben suchten desto früher konnten wir sie finden und die Lösungen auswendig lernen.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Das Ganze war insofern riskant als wir beide schwach in Erdkunde waren und es auffallen würde wenn wir plötzlich alles konnten.</a:t>
            </a:r>
          </a:p>
        </p:txBody>
      </p:sp>
    </p:spTree>
    <p:extLst>
      <p:ext uri="{BB962C8B-B14F-4D97-AF65-F5344CB8AC3E}">
        <p14:creationId xmlns:p14="http://schemas.microsoft.com/office/powerpoint/2010/main" val="243189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EFD57-9542-D1A1-224A-BB0F80F3E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C393AB-D06A-296C-1BBF-3298C3572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  <a:br>
              <a:rPr lang="de-DE" dirty="0"/>
            </a:br>
            <a:r>
              <a:rPr lang="de-DE" dirty="0"/>
              <a:t>Komma-setzung</a:t>
            </a:r>
            <a:br>
              <a:rPr lang="de-DE" dirty="0"/>
            </a:br>
            <a:r>
              <a:rPr lang="de-DE" dirty="0"/>
              <a:t>Lösung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94473F-B796-880F-B73D-B842FC0C8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Finde die </a:t>
            </a:r>
            <a:r>
              <a:rPr lang="de-DE" i="1" u="sng" dirty="0"/>
              <a:t>Prädikate</a:t>
            </a:r>
            <a:r>
              <a:rPr lang="de-DE" i="1" dirty="0"/>
              <a:t>. Finde die </a:t>
            </a:r>
            <a:r>
              <a:rPr lang="de-DE" i="1" dirty="0">
                <a:solidFill>
                  <a:srgbClr val="00B0F0"/>
                </a:solidFill>
              </a:rPr>
              <a:t>Konjunktionen</a:t>
            </a:r>
            <a:r>
              <a:rPr lang="de-DE" i="1" dirty="0"/>
              <a:t>. Setze die </a:t>
            </a:r>
            <a:r>
              <a:rPr lang="de-DE" i="1" dirty="0">
                <a:solidFill>
                  <a:srgbClr val="FF0000"/>
                </a:solidFill>
              </a:rPr>
              <a:t>Kommas</a:t>
            </a:r>
            <a:r>
              <a:rPr lang="de-DE" i="1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>
                <a:solidFill>
                  <a:srgbClr val="00B0F0"/>
                </a:solidFill>
              </a:rPr>
              <a:t>Ohne zu </a:t>
            </a:r>
            <a:r>
              <a:rPr lang="de-DE" u="sng" dirty="0"/>
              <a:t>ahnen</a:t>
            </a:r>
            <a:r>
              <a:rPr lang="de-DE" dirty="0"/>
              <a:t> </a:t>
            </a:r>
            <a:r>
              <a:rPr lang="de-DE" b="1" dirty="0">
                <a:solidFill>
                  <a:srgbClr val="FF0000"/>
                </a:solidFill>
              </a:rPr>
              <a:t>,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>
                <a:solidFill>
                  <a:srgbClr val="00B0F0"/>
                </a:solidFill>
              </a:rPr>
              <a:t>dass</a:t>
            </a:r>
            <a:r>
              <a:rPr lang="de-DE" dirty="0"/>
              <a:t> der Klassensprecher uns </a:t>
            </a:r>
            <a:r>
              <a:rPr lang="de-DE" u="sng" dirty="0"/>
              <a:t>verraten würde </a:t>
            </a:r>
            <a:r>
              <a:rPr lang="de-DE" b="1" dirty="0">
                <a:solidFill>
                  <a:srgbClr val="FF0000"/>
                </a:solidFill>
              </a:rPr>
              <a:t>,</a:t>
            </a:r>
            <a:r>
              <a:rPr lang="de-DE" dirty="0"/>
              <a:t> </a:t>
            </a:r>
            <a:br>
              <a:rPr lang="de-DE" dirty="0"/>
            </a:br>
            <a:r>
              <a:rPr lang="de-DE" u="sng" dirty="0"/>
              <a:t>nahmen</a:t>
            </a:r>
            <a:r>
              <a:rPr lang="de-DE" dirty="0"/>
              <a:t> wir unserem Lehrer den Schlüssel </a:t>
            </a:r>
            <a:r>
              <a:rPr lang="de-DE" u="sng" dirty="0"/>
              <a:t>weg</a:t>
            </a:r>
            <a:r>
              <a:rPr lang="de-DE" b="1" dirty="0">
                <a:solidFill>
                  <a:srgbClr val="FF0000"/>
                </a:solidFill>
              </a:rPr>
              <a:t> ,</a:t>
            </a:r>
            <a:r>
              <a:rPr lang="de-DE" dirty="0"/>
              <a:t> 	</a:t>
            </a:r>
            <a:br>
              <a:rPr lang="de-DE" dirty="0"/>
            </a:br>
            <a:r>
              <a:rPr lang="de-DE" dirty="0">
                <a:solidFill>
                  <a:srgbClr val="00B0F0"/>
                </a:solidFill>
              </a:rPr>
              <a:t>indem</a:t>
            </a:r>
            <a:r>
              <a:rPr lang="de-DE" dirty="0"/>
              <a:t> Marco ihn durch Fragen </a:t>
            </a:r>
            <a:r>
              <a:rPr lang="de-DE" u="sng" dirty="0"/>
              <a:t>ablenkte</a:t>
            </a:r>
            <a:r>
              <a:rPr lang="de-DE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</a:t>
            </a:r>
            <a:r>
              <a:rPr lang="de-DE" u="sng" dirty="0"/>
              <a:t>wussten</a:t>
            </a:r>
            <a:r>
              <a:rPr lang="de-DE" dirty="0"/>
              <a:t> zwar nicht</a:t>
            </a:r>
            <a:r>
              <a:rPr lang="de-DE" b="1" dirty="0">
                <a:solidFill>
                  <a:srgbClr val="FF0000"/>
                </a:solidFill>
              </a:rPr>
              <a:t> ,</a:t>
            </a:r>
            <a:r>
              <a:rPr lang="de-DE" dirty="0"/>
              <a:t> 				</a:t>
            </a:r>
            <a:br>
              <a:rPr lang="de-DE" dirty="0"/>
            </a:br>
            <a:r>
              <a:rPr lang="de-DE" dirty="0">
                <a:solidFill>
                  <a:srgbClr val="00B0F0"/>
                </a:solidFill>
              </a:rPr>
              <a:t>wie</a:t>
            </a:r>
            <a:r>
              <a:rPr lang="de-DE" dirty="0"/>
              <a:t> man ins Lehrerzimmer kommt</a:t>
            </a:r>
            <a:r>
              <a:rPr lang="de-DE" b="1" dirty="0">
                <a:solidFill>
                  <a:srgbClr val="FF0000"/>
                </a:solidFill>
              </a:rPr>
              <a:t> ,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>
                <a:solidFill>
                  <a:srgbClr val="00B0F0"/>
                </a:solidFill>
              </a:rPr>
              <a:t>aber</a:t>
            </a:r>
            <a:r>
              <a:rPr lang="de-DE" dirty="0"/>
              <a:t> </a:t>
            </a:r>
            <a:r>
              <a:rPr lang="de-DE" dirty="0">
                <a:solidFill>
                  <a:srgbClr val="00B0F0"/>
                </a:solidFill>
              </a:rPr>
              <a:t>je</a:t>
            </a:r>
            <a:r>
              <a:rPr lang="de-DE" dirty="0"/>
              <a:t> eher wir nach den Prüfungsaufgaben </a:t>
            </a:r>
            <a:r>
              <a:rPr lang="de-DE" u="sng" dirty="0"/>
              <a:t>suchten</a:t>
            </a:r>
            <a:r>
              <a:rPr lang="de-DE" b="1" dirty="0">
                <a:solidFill>
                  <a:srgbClr val="FF0000"/>
                </a:solidFill>
              </a:rPr>
              <a:t> ,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>
                <a:solidFill>
                  <a:srgbClr val="00B0F0"/>
                </a:solidFill>
              </a:rPr>
              <a:t>desto</a:t>
            </a:r>
            <a:r>
              <a:rPr lang="de-DE" dirty="0"/>
              <a:t> früher </a:t>
            </a:r>
            <a:r>
              <a:rPr lang="de-DE" u="sng" dirty="0"/>
              <a:t>konnten</a:t>
            </a:r>
            <a:r>
              <a:rPr lang="de-DE" dirty="0"/>
              <a:t> wir sie </a:t>
            </a:r>
            <a:r>
              <a:rPr lang="de-DE" u="sng" dirty="0"/>
              <a:t>finden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		und die Lösungen </a:t>
            </a:r>
            <a:r>
              <a:rPr lang="de-DE" u="sng" dirty="0"/>
              <a:t>auswendig</a:t>
            </a:r>
            <a:r>
              <a:rPr lang="de-DE" dirty="0"/>
              <a:t> </a:t>
            </a:r>
            <a:r>
              <a:rPr lang="de-DE" u="sng" dirty="0"/>
              <a:t>lernen</a:t>
            </a:r>
            <a:r>
              <a:rPr lang="de-DE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Das Ganze </a:t>
            </a:r>
            <a:r>
              <a:rPr lang="de-DE" u="sng" dirty="0"/>
              <a:t>war</a:t>
            </a:r>
            <a:r>
              <a:rPr lang="de-DE" dirty="0"/>
              <a:t> </a:t>
            </a:r>
            <a:r>
              <a:rPr lang="de-DE" dirty="0">
                <a:solidFill>
                  <a:srgbClr val="00B0F0"/>
                </a:solidFill>
              </a:rPr>
              <a:t>insofern</a:t>
            </a:r>
            <a:r>
              <a:rPr lang="de-DE" dirty="0"/>
              <a:t> riskant</a:t>
            </a:r>
            <a:r>
              <a:rPr lang="de-DE" b="1" dirty="0">
                <a:solidFill>
                  <a:srgbClr val="FF0000"/>
                </a:solidFill>
              </a:rPr>
              <a:t> ,</a:t>
            </a:r>
            <a:r>
              <a:rPr lang="de-DE" dirty="0"/>
              <a:t> 			</a:t>
            </a:r>
            <a:br>
              <a:rPr lang="de-DE" dirty="0"/>
            </a:br>
            <a:r>
              <a:rPr lang="de-DE" dirty="0">
                <a:solidFill>
                  <a:srgbClr val="00B0F0"/>
                </a:solidFill>
              </a:rPr>
              <a:t>als</a:t>
            </a:r>
            <a:r>
              <a:rPr lang="de-DE" dirty="0"/>
              <a:t> wir beide schwach in Erdkunde </a:t>
            </a:r>
            <a:r>
              <a:rPr lang="de-DE" u="sng" dirty="0"/>
              <a:t>waren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		und es </a:t>
            </a:r>
            <a:r>
              <a:rPr lang="de-DE" u="sng" dirty="0"/>
              <a:t>auffallen</a:t>
            </a:r>
            <a:r>
              <a:rPr lang="de-DE" dirty="0"/>
              <a:t> </a:t>
            </a:r>
            <a:r>
              <a:rPr lang="de-DE" u="sng" dirty="0"/>
              <a:t>würde</a:t>
            </a:r>
            <a:r>
              <a:rPr lang="de-DE" b="1" dirty="0">
                <a:solidFill>
                  <a:srgbClr val="FF0000"/>
                </a:solidFill>
              </a:rPr>
              <a:t> ,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>
                <a:solidFill>
                  <a:srgbClr val="00B0F0"/>
                </a:solidFill>
              </a:rPr>
              <a:t>wenn</a:t>
            </a:r>
            <a:r>
              <a:rPr lang="de-DE" dirty="0"/>
              <a:t> wir plötzlich alles </a:t>
            </a:r>
            <a:r>
              <a:rPr lang="de-DE" u="sng" dirty="0"/>
              <a:t>konnten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9827714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557</Words>
  <Application>Microsoft Macintosh PowerPoint</Application>
  <PresentationFormat>Breitbild</PresentationFormat>
  <Paragraphs>74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Corbel</vt:lpstr>
      <vt:lpstr>Wingdings 2</vt:lpstr>
      <vt:lpstr>Rahmen</vt:lpstr>
      <vt:lpstr>Kommasetzung: Modalsatz &amp; Konzessivsatz</vt:lpstr>
      <vt:lpstr>Modalsatz: Wie?</vt:lpstr>
      <vt:lpstr>Konjunktionen Modalsatz</vt:lpstr>
      <vt:lpstr>Übung Modalsatz</vt:lpstr>
      <vt:lpstr>Konjunktionen Modalsatz</vt:lpstr>
      <vt:lpstr>Konjunktion Modalsatz</vt:lpstr>
      <vt:lpstr>Konjunktion Modalsatz</vt:lpstr>
      <vt:lpstr>Übung Komma-setzung</vt:lpstr>
      <vt:lpstr>Übung Komma-setzung Lösung</vt:lpstr>
      <vt:lpstr>Konzessivsatz Einschränkung</vt:lpstr>
      <vt:lpstr>Übung Konzessivsatz</vt:lpstr>
      <vt:lpstr>Heute gelernt</vt:lpstr>
      <vt:lpstr>Auf Wiedersehen!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Micaela Grohe´</dc:creator>
  <cp:lastModifiedBy>Micaela Grohe´</cp:lastModifiedBy>
  <cp:revision>5</cp:revision>
  <dcterms:created xsi:type="dcterms:W3CDTF">2026-02-20T17:57:39Z</dcterms:created>
  <dcterms:modified xsi:type="dcterms:W3CDTF">2026-02-21T00:04:52Z</dcterms:modified>
</cp:coreProperties>
</file>