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89"/>
    <p:restoredTop sz="94683"/>
  </p:normalViewPr>
  <p:slideViewPr>
    <p:cSldViewPr snapToGrid="0">
      <p:cViewPr varScale="1">
        <p:scale>
          <a:sx n="65" d="100"/>
          <a:sy n="65" d="100"/>
        </p:scale>
        <p:origin x="224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grohee.de/" TargetMode="External"/><Relationship Id="rId2" Type="http://schemas.openxmlformats.org/officeDocument/2006/relationships/hyperlink" Target="mailto:micaela.grohe@lern-fair.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2C3AB4-608E-E5CA-3BA2-D04E19D206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Kommasetzung:</a:t>
            </a:r>
            <a:br>
              <a:rPr lang="de-DE" dirty="0"/>
            </a:br>
            <a:r>
              <a:rPr lang="de-DE" dirty="0"/>
              <a:t>Infinitivsatz 1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78865EE-B3E8-C0CD-403D-50924E65E2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Micaela Grohé		Lern-Fair</a:t>
            </a:r>
          </a:p>
        </p:txBody>
      </p:sp>
    </p:spTree>
    <p:extLst>
      <p:ext uri="{BB962C8B-B14F-4D97-AF65-F5344CB8AC3E}">
        <p14:creationId xmlns:p14="http://schemas.microsoft.com/office/powerpoint/2010/main" val="1027590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9DFB00-7830-AAE4-3459-3B8ADDF3B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Erweiterter Infinitiv</a:t>
            </a:r>
            <a:br>
              <a:rPr lang="de-DE" dirty="0"/>
            </a:br>
            <a:r>
              <a:rPr lang="de-DE" dirty="0"/>
              <a:t>mit “zu“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54D699-C3F1-7AA3-6280-D4F267CB7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Ein Komma muss nur gesetzt werden, </a:t>
            </a:r>
          </a:p>
          <a:p>
            <a:pPr marL="0" indent="0">
              <a:buNone/>
            </a:pPr>
            <a:r>
              <a:rPr lang="de-DE" dirty="0"/>
              <a:t>wenn der </a:t>
            </a:r>
            <a:r>
              <a:rPr lang="de-DE" sz="2800" dirty="0">
                <a:solidFill>
                  <a:schemeClr val="accent1">
                    <a:lumMod val="75000"/>
                  </a:schemeClr>
                </a:solidFill>
              </a:rPr>
              <a:t>Infinitiv mit „zu“ </a:t>
            </a:r>
            <a:r>
              <a:rPr lang="de-DE" sz="2800" dirty="0">
                <a:solidFill>
                  <a:srgbClr val="7030A0"/>
                </a:solidFill>
              </a:rPr>
              <a:t>erweitert</a:t>
            </a:r>
            <a:r>
              <a:rPr lang="de-DE" dirty="0"/>
              <a:t> ist, </a:t>
            </a:r>
          </a:p>
          <a:p>
            <a:pPr marL="0" indent="0">
              <a:buNone/>
            </a:pPr>
            <a:r>
              <a:rPr lang="de-DE" dirty="0"/>
              <a:t>also Wörter davor stehen, die dazugehören (Objekt).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Beispiele:</a:t>
            </a:r>
          </a:p>
          <a:p>
            <a:pPr marL="0" indent="0">
              <a:buNone/>
            </a:pPr>
            <a:r>
              <a:rPr lang="de-DE" i="1" dirty="0"/>
              <a:t>..., </a:t>
            </a:r>
            <a:r>
              <a:rPr lang="de-DE" b="1" i="1" dirty="0">
                <a:solidFill>
                  <a:srgbClr val="7030A0"/>
                </a:solidFill>
              </a:rPr>
              <a:t>den Bus </a:t>
            </a:r>
            <a:r>
              <a:rPr lang="de-DE" i="1" dirty="0"/>
              <a:t>noch zu erreichen.</a:t>
            </a:r>
          </a:p>
          <a:p>
            <a:pPr marL="0" indent="0">
              <a:buNone/>
            </a:pPr>
            <a:r>
              <a:rPr lang="de-DE" i="1" dirty="0"/>
              <a:t>..., </a:t>
            </a:r>
            <a:r>
              <a:rPr lang="de-DE" b="1" i="1" dirty="0">
                <a:solidFill>
                  <a:srgbClr val="7030A0"/>
                </a:solidFill>
              </a:rPr>
              <a:t>das Essen </a:t>
            </a:r>
            <a:r>
              <a:rPr lang="de-DE" i="1" dirty="0"/>
              <a:t>zu kochen.</a:t>
            </a:r>
          </a:p>
          <a:p>
            <a:pPr marL="0" indent="0">
              <a:buNone/>
            </a:pPr>
            <a:r>
              <a:rPr lang="de-DE" i="1" dirty="0"/>
              <a:t>..., </a:t>
            </a:r>
            <a:r>
              <a:rPr lang="de-DE" b="1" i="1" dirty="0">
                <a:solidFill>
                  <a:srgbClr val="7030A0"/>
                </a:solidFill>
              </a:rPr>
              <a:t>die Hausaufgaben </a:t>
            </a:r>
            <a:r>
              <a:rPr lang="de-DE" i="1" dirty="0"/>
              <a:t>zu machen.</a:t>
            </a:r>
          </a:p>
        </p:txBody>
      </p:sp>
    </p:spTree>
    <p:extLst>
      <p:ext uri="{BB962C8B-B14F-4D97-AF65-F5344CB8AC3E}">
        <p14:creationId xmlns:p14="http://schemas.microsoft.com/office/powerpoint/2010/main" val="274947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526162-517A-FBE4-CABC-DBB6CBE15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 </a:t>
            </a:r>
            <a:r>
              <a:rPr lang="de-DE" sz="3200" dirty="0"/>
              <a:t>Kommasetzung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3FF0BD-57DC-C3DF-1BC3-1EEF405A7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Setze die Kommas zwischen Hauptsatz und Infinitivsatz.</a:t>
            </a:r>
          </a:p>
          <a:p>
            <a:pPr marL="0" indent="0">
              <a:buNone/>
            </a:pPr>
            <a:endParaRPr lang="de-DE" i="1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Es war ganz einfach nach dem Weg zu fragen.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Wir gaben uns Mühe gut zu argumentieren.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Am Montag hast du noch Zeit die Tasche zu packen.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In heißen Ländern ist es für Männer normal Kleider zu tragen.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Donnerstags freue ich mich darauf euch zu sehen.</a:t>
            </a:r>
          </a:p>
        </p:txBody>
      </p:sp>
    </p:spTree>
    <p:extLst>
      <p:ext uri="{BB962C8B-B14F-4D97-AF65-F5344CB8AC3E}">
        <p14:creationId xmlns:p14="http://schemas.microsoft.com/office/powerpoint/2010/main" val="2498937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9122D-D9E7-67D1-7106-66F6E31F0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3B0FC4-3DA8-3895-984E-F365FC6D5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 </a:t>
            </a:r>
            <a:r>
              <a:rPr lang="de-DE" sz="3200" dirty="0"/>
              <a:t>Kommasetzung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DBB487-535B-EED0-CAD5-398CA501C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Setze die Kommas zwischen Hauptsatz und Infinitivsatz.</a:t>
            </a:r>
          </a:p>
          <a:p>
            <a:pPr marL="0" indent="0">
              <a:buNone/>
            </a:pPr>
            <a:endParaRPr lang="de-DE" i="1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Es war ganz einfach</a:t>
            </a:r>
            <a:r>
              <a:rPr lang="de-DE" b="1" dirty="0">
                <a:solidFill>
                  <a:srgbClr val="FF0000"/>
                </a:solidFill>
              </a:rPr>
              <a:t>,</a:t>
            </a:r>
            <a:r>
              <a:rPr lang="de-DE" dirty="0">
                <a:solidFill>
                  <a:srgbClr val="FF0000"/>
                </a:solidFill>
              </a:rPr>
              <a:t> </a:t>
            </a:r>
            <a:br>
              <a:rPr lang="de-DE" dirty="0">
                <a:solidFill>
                  <a:srgbClr val="FF0000"/>
                </a:solidFill>
              </a:rPr>
            </a:br>
            <a:r>
              <a:rPr lang="de-DE" b="1" dirty="0">
                <a:solidFill>
                  <a:srgbClr val="7030A0"/>
                </a:solidFill>
              </a:rPr>
              <a:t>nach dem Weg 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zu fragen.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Wir gaben uns Mühe</a:t>
            </a:r>
            <a:r>
              <a:rPr lang="de-DE" b="1" dirty="0">
                <a:solidFill>
                  <a:srgbClr val="FF0000"/>
                </a:solidFill>
              </a:rPr>
              <a:t>,</a:t>
            </a:r>
            <a:r>
              <a:rPr lang="de-DE" b="1" dirty="0"/>
              <a:t> </a:t>
            </a:r>
            <a:br>
              <a:rPr lang="de-DE" b="1" dirty="0"/>
            </a:br>
            <a:r>
              <a:rPr lang="de-DE" b="1" dirty="0">
                <a:solidFill>
                  <a:srgbClr val="7030A0"/>
                </a:solidFill>
              </a:rPr>
              <a:t>gut</a:t>
            </a:r>
            <a:r>
              <a:rPr lang="de-DE" dirty="0"/>
              <a:t> 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zu argumentieren.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Am Montag hast du noch Zeit</a:t>
            </a:r>
            <a:r>
              <a:rPr lang="de-DE" b="1" dirty="0">
                <a:solidFill>
                  <a:srgbClr val="FF0000"/>
                </a:solidFill>
              </a:rPr>
              <a:t>,</a:t>
            </a:r>
            <a:r>
              <a:rPr lang="de-DE" b="1" dirty="0"/>
              <a:t> </a:t>
            </a:r>
            <a:br>
              <a:rPr lang="de-DE" b="1" dirty="0"/>
            </a:br>
            <a:r>
              <a:rPr lang="de-DE" b="1" dirty="0">
                <a:solidFill>
                  <a:srgbClr val="7030A0"/>
                </a:solidFill>
              </a:rPr>
              <a:t>die Tasche 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zu packen.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In heißen Ländern ist es für Männer norma</a:t>
            </a:r>
            <a:r>
              <a:rPr lang="de-DE" dirty="0">
                <a:solidFill>
                  <a:schemeClr val="tx1"/>
                </a:solidFill>
              </a:rPr>
              <a:t>l</a:t>
            </a:r>
            <a:r>
              <a:rPr lang="de-DE" b="1" dirty="0">
                <a:solidFill>
                  <a:srgbClr val="FF0000"/>
                </a:solidFill>
              </a:rPr>
              <a:t>, </a:t>
            </a:r>
            <a:br>
              <a:rPr lang="de-DE" b="1" dirty="0">
                <a:solidFill>
                  <a:srgbClr val="FF0000"/>
                </a:solidFill>
              </a:rPr>
            </a:br>
            <a:r>
              <a:rPr lang="de-DE" b="1" dirty="0">
                <a:solidFill>
                  <a:srgbClr val="7030A0"/>
                </a:solidFill>
              </a:rPr>
              <a:t>Kleider</a:t>
            </a:r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zu tragen.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Donnerstags freue ich mich darau</a:t>
            </a:r>
            <a:r>
              <a:rPr lang="de-DE" dirty="0">
                <a:solidFill>
                  <a:schemeClr val="tx1"/>
                </a:solidFill>
              </a:rPr>
              <a:t>f</a:t>
            </a:r>
            <a:r>
              <a:rPr lang="de-DE" b="1" dirty="0">
                <a:solidFill>
                  <a:srgbClr val="FF0000"/>
                </a:solidFill>
              </a:rPr>
              <a:t>, </a:t>
            </a:r>
            <a:br>
              <a:rPr lang="de-DE" b="1" dirty="0">
                <a:solidFill>
                  <a:srgbClr val="FF0000"/>
                </a:solidFill>
              </a:rPr>
            </a:br>
            <a:r>
              <a:rPr lang="de-DE" b="1" dirty="0">
                <a:solidFill>
                  <a:srgbClr val="7030A0"/>
                </a:solidFill>
              </a:rPr>
              <a:t>euch</a:t>
            </a:r>
            <a:r>
              <a:rPr lang="de-DE" dirty="0"/>
              <a:t> </a:t>
            </a:r>
            <a:r>
              <a:rPr lang="de-DE" sz="2400" dirty="0">
                <a:solidFill>
                  <a:schemeClr val="accent1">
                    <a:lumMod val="75000"/>
                  </a:schemeClr>
                </a:solidFill>
              </a:rPr>
              <a:t>zu sehen.</a:t>
            </a:r>
          </a:p>
        </p:txBody>
      </p:sp>
    </p:spTree>
    <p:extLst>
      <p:ext uri="{BB962C8B-B14F-4D97-AF65-F5344CB8AC3E}">
        <p14:creationId xmlns:p14="http://schemas.microsoft.com/office/powerpoint/2010/main" val="4189533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F60135-6646-FB26-94B1-6A09D4E78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</a:t>
            </a:r>
            <a:br>
              <a:rPr lang="de-DE" dirty="0"/>
            </a:br>
            <a:r>
              <a:rPr lang="de-DE" sz="3200" dirty="0"/>
              <a:t>Herausforderung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A20B2F-48A7-C183-AF92-E3CE1B6C7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Komma oder kein Komma?</a:t>
            </a:r>
          </a:p>
          <a:p>
            <a:pPr marL="0" indent="0">
              <a:buNone/>
            </a:pPr>
            <a:endParaRPr lang="de-DE" i="1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Der Mann wusste nichts zu sagen.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Nora bat ihn zu helfen.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Jakob bat ihm zu helfen.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Die Schüler baten ihn etwas zu sagen.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Der Arbeiter bat ihm Bescheid zu sagen.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Der Arbeiter bat ihn Bescheid zu sagen.</a:t>
            </a:r>
          </a:p>
        </p:txBody>
      </p:sp>
    </p:spTree>
    <p:extLst>
      <p:ext uri="{BB962C8B-B14F-4D97-AF65-F5344CB8AC3E}">
        <p14:creationId xmlns:p14="http://schemas.microsoft.com/office/powerpoint/2010/main" val="1109939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BAE18-BD73-B943-6EDA-E80F5779C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AE4AA8-BEEA-5A2E-3243-CBA4E8F2E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Lösung</a:t>
            </a:r>
            <a:br>
              <a:rPr lang="de-DE" dirty="0"/>
            </a:br>
            <a:r>
              <a:rPr lang="de-DE" sz="3200" dirty="0"/>
              <a:t>Herausforderung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EB5BE6A-78A0-9ABD-3708-4B31693A3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Komma oder kein Komma?</a:t>
            </a:r>
          </a:p>
          <a:p>
            <a:pPr marL="0" indent="0">
              <a:buNone/>
            </a:pPr>
            <a:endParaRPr lang="de-DE" i="1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Der Mann wusste nichts zu sagen.  </a:t>
            </a:r>
            <a:r>
              <a:rPr lang="de-DE" dirty="0">
                <a:sym typeface="Wingdings" pitchFamily="2" charset="2"/>
              </a:rPr>
              <a:t> keine Erweiterung = kein </a:t>
            </a:r>
            <a:r>
              <a:rPr lang="de-DE" dirty="0">
                <a:solidFill>
                  <a:srgbClr val="FF0000"/>
                </a:solidFill>
                <a:sym typeface="Wingdings" pitchFamily="2" charset="2"/>
              </a:rPr>
              <a:t>,</a:t>
            </a: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Nora bat ihn zu helfen. </a:t>
            </a:r>
            <a:r>
              <a:rPr lang="de-DE" dirty="0">
                <a:sym typeface="Wingdings" pitchFamily="2" charset="2"/>
              </a:rPr>
              <a:t> keine Erweiterung = kein Komma</a:t>
            </a: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Jakob bat ihm zu helfen. </a:t>
            </a:r>
            <a:r>
              <a:rPr lang="de-DE" dirty="0">
                <a:sym typeface="Wingdings" pitchFamily="2" charset="2"/>
              </a:rPr>
              <a:t> keine Erweiterung = kein Komma</a:t>
            </a:r>
            <a:endParaRPr lang="de-DE" dirty="0"/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Die Schüler baten ihn</a:t>
            </a:r>
            <a:r>
              <a:rPr lang="de-DE" b="1" dirty="0">
                <a:solidFill>
                  <a:srgbClr val="FF0000"/>
                </a:solidFill>
              </a:rPr>
              <a:t>,</a:t>
            </a:r>
            <a:r>
              <a:rPr lang="de-DE" dirty="0"/>
              <a:t> </a:t>
            </a:r>
            <a:r>
              <a:rPr lang="de-DE" b="1" dirty="0">
                <a:solidFill>
                  <a:srgbClr val="7030A0"/>
                </a:solidFill>
              </a:rPr>
              <a:t>etwas</a:t>
            </a:r>
            <a:r>
              <a:rPr lang="de-DE" dirty="0"/>
              <a:t> zu sagen.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Der Arbeiter ba</a:t>
            </a:r>
            <a:r>
              <a:rPr lang="de-DE" dirty="0">
                <a:solidFill>
                  <a:schemeClr val="tx1"/>
                </a:solidFill>
              </a:rPr>
              <a:t>t</a:t>
            </a:r>
            <a:r>
              <a:rPr lang="de-DE" b="1" dirty="0">
                <a:solidFill>
                  <a:srgbClr val="FF0000"/>
                </a:solidFill>
              </a:rPr>
              <a:t>, </a:t>
            </a:r>
            <a:r>
              <a:rPr lang="de-DE" b="1" dirty="0">
                <a:solidFill>
                  <a:srgbClr val="7030A0"/>
                </a:solidFill>
              </a:rPr>
              <a:t>ihm</a:t>
            </a:r>
            <a:r>
              <a:rPr lang="de-DE" dirty="0"/>
              <a:t> </a:t>
            </a:r>
            <a:r>
              <a:rPr lang="de-DE" b="1" dirty="0">
                <a:solidFill>
                  <a:srgbClr val="7030A0"/>
                </a:solidFill>
              </a:rPr>
              <a:t>Bescheid</a:t>
            </a:r>
            <a:r>
              <a:rPr lang="de-DE" dirty="0"/>
              <a:t> zu sagen.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Der Arbeiter bat ihn</a:t>
            </a:r>
            <a:r>
              <a:rPr lang="de-DE" b="1" dirty="0">
                <a:solidFill>
                  <a:srgbClr val="FF0000"/>
                </a:solidFill>
              </a:rPr>
              <a:t>, </a:t>
            </a:r>
            <a:r>
              <a:rPr lang="de-DE" dirty="0">
                <a:solidFill>
                  <a:schemeClr val="tx1"/>
                </a:solidFill>
              </a:rPr>
              <a:t>Bescheid zu sagen.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340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83E343-5058-3FAF-9CF9-B26E010FA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Ergebnis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887061-A4DE-8DEA-BCB2-9D87E4F3D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Sammelt im Chat alle Regeln, die ihr heute gelernt bzw. im Kopf behalten habt.</a:t>
            </a:r>
          </a:p>
        </p:txBody>
      </p:sp>
    </p:spTree>
    <p:extLst>
      <p:ext uri="{BB962C8B-B14F-4D97-AF65-F5344CB8AC3E}">
        <p14:creationId xmlns:p14="http://schemas.microsoft.com/office/powerpoint/2010/main" val="1061658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FC5342-B025-2C8C-5CC3-51DDA165C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Diktat?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029E9F-68B9-7308-ED7D-A39E0C899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 err="1"/>
              <a:t>Sumit</a:t>
            </a:r>
            <a:r>
              <a:rPr lang="de-DE" dirty="0"/>
              <a:t> versuchte, 		(HS)</a:t>
            </a:r>
            <a:br>
              <a:rPr lang="de-DE" dirty="0"/>
            </a:br>
            <a:r>
              <a:rPr lang="de-DE" dirty="0"/>
              <a:t>schnell einzuschlafen, </a:t>
            </a:r>
            <a:br>
              <a:rPr lang="de-DE" dirty="0"/>
            </a:br>
            <a:r>
              <a:rPr lang="de-DE" b="1" dirty="0"/>
              <a:t>aber</a:t>
            </a:r>
            <a:r>
              <a:rPr lang="de-DE" dirty="0"/>
              <a:t> sie drehte sich von einer Seite auf die andere. </a:t>
            </a:r>
          </a:p>
          <a:p>
            <a:pPr marL="457200" indent="-457200">
              <a:buFont typeface="+mj-lt"/>
              <a:buAutoNum type="arabicPeriod"/>
            </a:pPr>
            <a:r>
              <a:rPr lang="de-DE" dirty="0"/>
              <a:t>Sie dachte darüber nach</a:t>
            </a:r>
            <a:r>
              <a:rPr lang="de-DE"/>
              <a:t>, 	(</a:t>
            </a:r>
            <a:r>
              <a:rPr lang="de-DE" dirty="0"/>
              <a:t>HS)</a:t>
            </a:r>
            <a:br>
              <a:rPr lang="de-DE" dirty="0"/>
            </a:br>
            <a:r>
              <a:rPr lang="de-DE" b="1" dirty="0"/>
              <a:t>ob</a:t>
            </a:r>
            <a:r>
              <a:rPr lang="de-DE" dirty="0"/>
              <a:t> sie in der nächsten Woche am Schwimmwettbewerb teilnehmen würde. </a:t>
            </a:r>
          </a:p>
          <a:p>
            <a:pPr marL="457200" indent="-457200">
              <a:buFont typeface="+mj-lt"/>
              <a:buAutoNum type="arabicPeriod"/>
            </a:pPr>
            <a:r>
              <a:rPr lang="de-DE" b="1" dirty="0"/>
              <a:t>Als</a:t>
            </a:r>
            <a:r>
              <a:rPr lang="de-DE" dirty="0"/>
              <a:t> der Schlaf kam, </a:t>
            </a:r>
            <a:br>
              <a:rPr lang="de-DE" dirty="0"/>
            </a:br>
            <a:r>
              <a:rPr lang="de-DE" dirty="0"/>
              <a:t>träumte sie, 			(HS)</a:t>
            </a:r>
            <a:br>
              <a:rPr lang="de-DE" dirty="0"/>
            </a:br>
            <a:r>
              <a:rPr lang="de-DE" b="1" dirty="0"/>
              <a:t>wie</a:t>
            </a:r>
            <a:r>
              <a:rPr lang="de-DE" dirty="0"/>
              <a:t> sie sehr schnell durch grünes Wasser schwamm. </a:t>
            </a:r>
          </a:p>
          <a:p>
            <a:pPr marL="457200" indent="-457200">
              <a:buFont typeface="+mj-lt"/>
              <a:buAutoNum type="arabicPeriod"/>
            </a:pPr>
            <a:r>
              <a:rPr lang="de-DE" b="1" dirty="0"/>
              <a:t>Sobald</a:t>
            </a:r>
            <a:r>
              <a:rPr lang="de-DE" dirty="0"/>
              <a:t> sie auftauchte, </a:t>
            </a:r>
            <a:br>
              <a:rPr lang="de-DE" dirty="0"/>
            </a:br>
            <a:r>
              <a:rPr lang="de-DE" dirty="0"/>
              <a:t>jubelten alle, 		(HS)</a:t>
            </a:r>
            <a:br>
              <a:rPr lang="de-DE" dirty="0"/>
            </a:br>
            <a:r>
              <a:rPr lang="de-DE" b="1" dirty="0"/>
              <a:t>weil</a:t>
            </a:r>
            <a:r>
              <a:rPr lang="de-DE" dirty="0"/>
              <a:t> sie die Erste war.</a:t>
            </a:r>
          </a:p>
        </p:txBody>
      </p:sp>
    </p:spTree>
    <p:extLst>
      <p:ext uri="{BB962C8B-B14F-4D97-AF65-F5344CB8AC3E}">
        <p14:creationId xmlns:p14="http://schemas.microsoft.com/office/powerpoint/2010/main" val="2139053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373CCD-80F5-F6DC-1F45-4EA2D001F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Und Tschüss!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5917D2-B2F8-F218-B591-96508426E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>
              <a:solidFill>
                <a:srgbClr val="90BB23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de-DE" dirty="0">
                <a:solidFill>
                  <a:srgbClr val="90BB23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micaela.grohe@lern-fair.de</a:t>
            </a:r>
            <a:r>
              <a:rPr lang="de-DE" dirty="0">
                <a:solidFill>
                  <a:srgbClr val="90BB23"/>
                </a:solidFill>
              </a:rPr>
              <a:t>   </a:t>
            </a:r>
            <a:r>
              <a:rPr lang="de-DE" dirty="0">
                <a:solidFill>
                  <a:srgbClr val="7030A0"/>
                </a:solidFill>
              </a:rPr>
              <a:t>(Mail-Adresse)</a:t>
            </a:r>
          </a:p>
          <a:p>
            <a:pPr marL="0" indent="0">
              <a:buNone/>
            </a:pPr>
            <a:r>
              <a:rPr lang="de-DE" dirty="0">
                <a:hlinkClick r:id="rId3"/>
              </a:rPr>
              <a:t>www.mgrohee.de</a:t>
            </a:r>
            <a:r>
              <a:rPr lang="de-DE" dirty="0"/>
              <a:t>	(Website)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Donnerstag nach Ostern geht es noch einmal um den Infinitivsatz.</a:t>
            </a:r>
          </a:p>
        </p:txBody>
      </p:sp>
    </p:spTree>
    <p:extLst>
      <p:ext uri="{BB962C8B-B14F-4D97-AF65-F5344CB8AC3E}">
        <p14:creationId xmlns:p14="http://schemas.microsoft.com/office/powerpoint/2010/main" val="585035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67E6B5-624E-6C30-0216-0515B3531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Wiederholung</a:t>
            </a:r>
            <a:br>
              <a:rPr lang="de-DE" dirty="0"/>
            </a:br>
            <a:r>
              <a:rPr lang="de-DE" dirty="0"/>
              <a:t>Hauptsatz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C5EBFCB6-66F4-4D11-525C-F80F23BD3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7712" y="866361"/>
            <a:ext cx="7271113" cy="51012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EF5655B5-DCF7-6654-EB55-0C66B75222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8317" y="2555461"/>
            <a:ext cx="1117600" cy="8636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80CD90EE-2E9F-D02E-2E24-A4CE225B78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4164" y="2498311"/>
            <a:ext cx="1485900" cy="9779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7A343FA7-4769-FB2E-163E-EC03EBD11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1198" y="4861420"/>
            <a:ext cx="3613840" cy="8636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2416F7E-CD8C-61D8-F564-9EDF6B8EA7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1342" y="4119218"/>
            <a:ext cx="1485900" cy="9779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A43807A3-E6EF-0DC6-5D4E-38247CB0B1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4658" y="4682711"/>
            <a:ext cx="2273300" cy="100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722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64E110-0A59-7C0C-B323-9B23BA5D3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Regeln Hauptsatz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CB48C6-2DE3-0ED5-CF5D-C29511F50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Ein Hauptsatz kann allein stehen.</a:t>
            </a:r>
          </a:p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Oft steht am Punkt am Ende.</a:t>
            </a:r>
          </a:p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Der einfachste Hauptsatz besteht aus 1.Subjekt + 2.Prädikat.</a:t>
            </a:r>
          </a:p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Beide Satzglieder können aus mehreren Wörtern bestehen.</a:t>
            </a:r>
          </a:p>
        </p:txBody>
      </p:sp>
    </p:spTree>
    <p:extLst>
      <p:ext uri="{BB962C8B-B14F-4D97-AF65-F5344CB8AC3E}">
        <p14:creationId xmlns:p14="http://schemas.microsoft.com/office/powerpoint/2010/main" val="1579402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17FE45-FB25-6D82-CC82-063675066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 Hauptsatz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5CE643A-B098-E533-72D4-75BC388BB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Verlängert gemeinsam diesen Hauptsatz durch möglichst viele Wörter.</a:t>
            </a:r>
          </a:p>
          <a:p>
            <a:pPr marL="0" indent="0">
              <a:buNone/>
            </a:pPr>
            <a:endParaRPr lang="de-DE" i="1" dirty="0"/>
          </a:p>
          <a:p>
            <a:pPr marL="0" indent="0">
              <a:buNone/>
            </a:pPr>
            <a:r>
              <a:rPr lang="de-DE" dirty="0" err="1"/>
              <a:t>AlaaEdin</a:t>
            </a:r>
            <a:r>
              <a:rPr lang="de-DE" dirty="0"/>
              <a:t> spielt.</a:t>
            </a:r>
          </a:p>
        </p:txBody>
      </p:sp>
    </p:spTree>
    <p:extLst>
      <p:ext uri="{BB962C8B-B14F-4D97-AF65-F5344CB8AC3E}">
        <p14:creationId xmlns:p14="http://schemas.microsoft.com/office/powerpoint/2010/main" val="4144973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5BC0E1-09A9-5186-EB60-B74A48A94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Wiederholung Nebensatz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AF6D9B-EAF8-3414-80C4-2CD446FC8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Welche Nebensätze kennt ihr?</a:t>
            </a:r>
          </a:p>
          <a:p>
            <a:pPr marL="0" indent="0">
              <a:buNone/>
            </a:pPr>
            <a:r>
              <a:rPr lang="de-DE" i="1" dirty="0"/>
              <a:t>Welche Konjunktionen können am Anfang eines Nebensatzes stehen?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02124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205FE-0200-4FB8-21C9-22BCBB718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Regeln </a:t>
            </a:r>
            <a:br>
              <a:rPr lang="de-DE" dirty="0"/>
            </a:br>
            <a:r>
              <a:rPr lang="de-DE" dirty="0"/>
              <a:t>Nebensatz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D3990E-DFBA-F45B-333E-0B706CE21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In Nebensätzen steht das Prädikat am Ende.</a:t>
            </a:r>
          </a:p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Nebensätze brauchen einen Hauptsatz.</a:t>
            </a:r>
          </a:p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Als Verbindung zwischen HS und NS dienen Konjunktionen.</a:t>
            </a:r>
          </a:p>
          <a:p>
            <a:pPr marL="0" indent="0">
              <a:buNone/>
            </a:pPr>
            <a:r>
              <a:rPr lang="de-DE" dirty="0">
                <a:solidFill>
                  <a:srgbClr val="C00000"/>
                </a:solidFill>
              </a:rPr>
              <a:t>Ausnahmen:</a:t>
            </a:r>
          </a:p>
          <a:p>
            <a:pPr>
              <a:buFontTx/>
              <a:buChar char="-"/>
            </a:pPr>
            <a:r>
              <a:rPr lang="de-DE" dirty="0">
                <a:solidFill>
                  <a:srgbClr val="C00000"/>
                </a:solidFill>
              </a:rPr>
              <a:t>Relativsatz</a:t>
            </a:r>
          </a:p>
          <a:p>
            <a:pPr>
              <a:buFontTx/>
              <a:buChar char="-"/>
            </a:pPr>
            <a:r>
              <a:rPr lang="de-DE" dirty="0">
                <a:solidFill>
                  <a:srgbClr val="C00000"/>
                </a:solidFill>
              </a:rPr>
              <a:t>indirekter Fragesatz</a:t>
            </a:r>
          </a:p>
          <a:p>
            <a:pPr>
              <a:buFontTx/>
              <a:buChar char="-"/>
            </a:pPr>
            <a:r>
              <a:rPr lang="de-DE" dirty="0">
                <a:solidFill>
                  <a:srgbClr val="C00000"/>
                </a:solidFill>
              </a:rPr>
              <a:t>Erweiterter Infinitiv</a:t>
            </a:r>
          </a:p>
        </p:txBody>
      </p:sp>
    </p:spTree>
    <p:extLst>
      <p:ext uri="{BB962C8B-B14F-4D97-AF65-F5344CB8AC3E}">
        <p14:creationId xmlns:p14="http://schemas.microsoft.com/office/powerpoint/2010/main" val="3012635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3E1FB4-B437-3A76-E639-A02E78AD7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Übung Nebensatz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EA85C0-C32E-2ECF-FC32-3AF87E51B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 dirty="0"/>
              <a:t>Erfinde möglichst viele Nebensätze zu diesem Hauptsatz.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err="1"/>
              <a:t>AlaaEdin</a:t>
            </a:r>
            <a:r>
              <a:rPr lang="de-DE" dirty="0"/>
              <a:t> spielt, </a:t>
            </a:r>
          </a:p>
        </p:txBody>
      </p:sp>
    </p:spTree>
    <p:extLst>
      <p:ext uri="{BB962C8B-B14F-4D97-AF65-F5344CB8AC3E}">
        <p14:creationId xmlns:p14="http://schemas.microsoft.com/office/powerpoint/2010/main" val="1439890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C1E47-E262-6A28-1660-3F8BF6D97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Infinitiv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A53C93-8F47-A760-FB91-4E1E62B44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Der </a:t>
            </a:r>
            <a:r>
              <a:rPr lang="de-DE" sz="2800" dirty="0">
                <a:solidFill>
                  <a:schemeClr val="accent1">
                    <a:lumMod val="75000"/>
                  </a:schemeClr>
                </a:solidFill>
              </a:rPr>
              <a:t>Infinitiv</a:t>
            </a:r>
            <a:r>
              <a:rPr lang="de-DE" dirty="0"/>
              <a:t> ist eine Form des Verbs: </a:t>
            </a:r>
          </a:p>
          <a:p>
            <a:pPr marL="0" indent="0" algn="ctr">
              <a:buNone/>
            </a:pPr>
            <a:r>
              <a:rPr lang="de-DE" dirty="0"/>
              <a:t>die Grundform mit der Endung –en</a:t>
            </a:r>
          </a:p>
          <a:p>
            <a:pPr marL="0" indent="0" algn="ctr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Beispiele: </a:t>
            </a:r>
          </a:p>
          <a:p>
            <a:pPr marL="0" indent="0">
              <a:buNone/>
            </a:pPr>
            <a:r>
              <a:rPr lang="de-DE" i="1" dirty="0"/>
              <a:t>lachen, laufen, lieben, mögen, fragen, schlafen</a:t>
            </a:r>
          </a:p>
        </p:txBody>
      </p:sp>
    </p:spTree>
    <p:extLst>
      <p:ext uri="{BB962C8B-B14F-4D97-AF65-F5344CB8AC3E}">
        <p14:creationId xmlns:p14="http://schemas.microsoft.com/office/powerpoint/2010/main" val="132421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F6663A-9998-26D1-B3C6-04CD37968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Infinitiv </a:t>
            </a:r>
            <a:br>
              <a:rPr lang="de-DE" dirty="0"/>
            </a:br>
            <a:r>
              <a:rPr lang="de-DE" dirty="0"/>
              <a:t>mit „zu“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AF283D-D03C-932E-3953-5152466E9D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Die Nebensatzart, um die es hier geht, enthält </a:t>
            </a:r>
          </a:p>
          <a:p>
            <a:pPr marL="0" indent="0">
              <a:buNone/>
            </a:pPr>
            <a:r>
              <a:rPr lang="de-DE" dirty="0"/>
              <a:t>vor dem Verb im </a:t>
            </a:r>
            <a:r>
              <a:rPr lang="de-DE" sz="2800" dirty="0" err="1">
                <a:solidFill>
                  <a:schemeClr val="accent1">
                    <a:lumMod val="75000"/>
                  </a:schemeClr>
                </a:solidFill>
              </a:rPr>
              <a:t>Inifinitiv</a:t>
            </a:r>
            <a:r>
              <a:rPr lang="de-DE" dirty="0"/>
              <a:t> die Präposition „</a:t>
            </a:r>
            <a:r>
              <a:rPr lang="de-DE" sz="2800" dirty="0">
                <a:solidFill>
                  <a:schemeClr val="accent1">
                    <a:lumMod val="75000"/>
                  </a:schemeClr>
                </a:solidFill>
              </a:rPr>
              <a:t>zu</a:t>
            </a:r>
            <a:r>
              <a:rPr lang="de-DE" dirty="0"/>
              <a:t>“.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i="1" dirty="0"/>
              <a:t>Beispiele:</a:t>
            </a:r>
          </a:p>
          <a:p>
            <a:pPr marL="0" indent="0">
              <a:buNone/>
            </a:pPr>
            <a:r>
              <a:rPr lang="de-DE" i="1" dirty="0"/>
              <a:t>zu schlafen, zu träumen, zu fahren, zu lärmen</a:t>
            </a:r>
          </a:p>
        </p:txBody>
      </p:sp>
    </p:spTree>
    <p:extLst>
      <p:ext uri="{BB962C8B-B14F-4D97-AF65-F5344CB8AC3E}">
        <p14:creationId xmlns:p14="http://schemas.microsoft.com/office/powerpoint/2010/main" val="4042086166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643</Words>
  <Application>Microsoft Macintosh PowerPoint</Application>
  <PresentationFormat>Breitbild</PresentationFormat>
  <Paragraphs>96</Paragraphs>
  <Slides>17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1" baseType="lpstr">
      <vt:lpstr>Corbel</vt:lpstr>
      <vt:lpstr>Wingdings</vt:lpstr>
      <vt:lpstr>Wingdings 2</vt:lpstr>
      <vt:lpstr>Rahmen</vt:lpstr>
      <vt:lpstr>Kommasetzung: Infinitivsatz 1</vt:lpstr>
      <vt:lpstr>Wiederholung Hauptsatz</vt:lpstr>
      <vt:lpstr>Regeln Hauptsatz</vt:lpstr>
      <vt:lpstr>Übung Hauptsatz</vt:lpstr>
      <vt:lpstr>Wiederholung Nebensatz</vt:lpstr>
      <vt:lpstr>Regeln  Nebensatz</vt:lpstr>
      <vt:lpstr>Übung Nebensatz</vt:lpstr>
      <vt:lpstr>Infinitiv</vt:lpstr>
      <vt:lpstr>Infinitiv  mit „zu“</vt:lpstr>
      <vt:lpstr>Erweiterter Infinitiv mit “zu“</vt:lpstr>
      <vt:lpstr>Übung Kommasetzung</vt:lpstr>
      <vt:lpstr>Lösung Kommasetzung</vt:lpstr>
      <vt:lpstr>Übung Herausforderung</vt:lpstr>
      <vt:lpstr>Lösung Herausforderung</vt:lpstr>
      <vt:lpstr>Ergebnis</vt:lpstr>
      <vt:lpstr>Diktat?</vt:lpstr>
      <vt:lpstr>Und Tschüss!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Micaela Grohe´</dc:creator>
  <cp:lastModifiedBy>Micaela Grohe´</cp:lastModifiedBy>
  <cp:revision>8</cp:revision>
  <dcterms:created xsi:type="dcterms:W3CDTF">2026-03-31T10:42:56Z</dcterms:created>
  <dcterms:modified xsi:type="dcterms:W3CDTF">2026-03-31T12:27:15Z</dcterms:modified>
</cp:coreProperties>
</file>