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1" r:id="rId6"/>
    <p:sldId id="262" r:id="rId7"/>
    <p:sldId id="265" r:id="rId8"/>
    <p:sldId id="263" r:id="rId9"/>
    <p:sldId id="264" r:id="rId10"/>
    <p:sldId id="267" r:id="rId11"/>
    <p:sldId id="266"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31"/>
    <p:restoredTop sz="94694"/>
  </p:normalViewPr>
  <p:slideViewPr>
    <p:cSldViewPr snapToGrid="0">
      <p:cViewPr varScale="1">
        <p:scale>
          <a:sx n="106" d="100"/>
          <a:sy n="106" d="100"/>
        </p:scale>
        <p:origin x="20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5586B75A-687E-405C-8A0B-8D00578BA2C3}" type="datetimeFigureOut">
              <a:rPr lang="en-US" dirty="0"/>
              <a:pPr/>
              <a:t>4/9/26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4/9/26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grohee.de/" TargetMode="External"/><Relationship Id="rId2" Type="http://schemas.openxmlformats.org/officeDocument/2006/relationships/hyperlink" Target="mailto:micaela.grohe@lern-fair.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D6969F-1D07-B141-8276-43D8724B2D63}"/>
              </a:ext>
            </a:extLst>
          </p:cNvPr>
          <p:cNvSpPr>
            <a:spLocks noGrp="1"/>
          </p:cNvSpPr>
          <p:nvPr>
            <p:ph type="ctrTitle"/>
          </p:nvPr>
        </p:nvSpPr>
        <p:spPr/>
        <p:txBody>
          <a:bodyPr/>
          <a:lstStyle/>
          <a:p>
            <a:r>
              <a:rPr lang="de-DE" dirty="0"/>
              <a:t>Kommasetzung:</a:t>
            </a:r>
            <a:br>
              <a:rPr lang="de-DE" dirty="0"/>
            </a:br>
            <a:r>
              <a:rPr lang="de-DE" dirty="0"/>
              <a:t>Infinitivsatz 2</a:t>
            </a:r>
          </a:p>
        </p:txBody>
      </p:sp>
      <p:sp>
        <p:nvSpPr>
          <p:cNvPr id="3" name="Untertitel 2">
            <a:extLst>
              <a:ext uri="{FF2B5EF4-FFF2-40B4-BE49-F238E27FC236}">
                <a16:creationId xmlns:a16="http://schemas.microsoft.com/office/drawing/2014/main" id="{F43870D3-93A8-0690-E2EA-DC894721D755}"/>
              </a:ext>
            </a:extLst>
          </p:cNvPr>
          <p:cNvSpPr>
            <a:spLocks noGrp="1"/>
          </p:cNvSpPr>
          <p:nvPr>
            <p:ph type="subTitle" idx="1"/>
          </p:nvPr>
        </p:nvSpPr>
        <p:spPr/>
        <p:txBody>
          <a:bodyPr/>
          <a:lstStyle/>
          <a:p>
            <a:r>
              <a:rPr lang="de-DE" dirty="0"/>
              <a:t>Micaela Grohé		Lern-Fair</a:t>
            </a:r>
          </a:p>
        </p:txBody>
      </p:sp>
    </p:spTree>
    <p:extLst>
      <p:ext uri="{BB962C8B-B14F-4D97-AF65-F5344CB8AC3E}">
        <p14:creationId xmlns:p14="http://schemas.microsoft.com/office/powerpoint/2010/main" val="780982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860B49-2460-3F13-9EFC-23E7EB6B21FF}"/>
              </a:ext>
            </a:extLst>
          </p:cNvPr>
          <p:cNvSpPr>
            <a:spLocks noGrp="1"/>
          </p:cNvSpPr>
          <p:nvPr>
            <p:ph type="title"/>
          </p:nvPr>
        </p:nvSpPr>
        <p:spPr/>
        <p:txBody>
          <a:bodyPr/>
          <a:lstStyle/>
          <a:p>
            <a:r>
              <a:rPr lang="de-DE" dirty="0"/>
              <a:t>Zusammen-fassung</a:t>
            </a:r>
          </a:p>
        </p:txBody>
      </p:sp>
      <p:sp>
        <p:nvSpPr>
          <p:cNvPr id="3" name="Inhaltsplatzhalter 2">
            <a:extLst>
              <a:ext uri="{FF2B5EF4-FFF2-40B4-BE49-F238E27FC236}">
                <a16:creationId xmlns:a16="http://schemas.microsoft.com/office/drawing/2014/main" id="{D74302CA-C3AF-4BD9-5AE6-1823F05C51DB}"/>
              </a:ext>
            </a:extLst>
          </p:cNvPr>
          <p:cNvSpPr>
            <a:spLocks noGrp="1"/>
          </p:cNvSpPr>
          <p:nvPr>
            <p:ph idx="1"/>
          </p:nvPr>
        </p:nvSpPr>
        <p:spPr/>
        <p:txBody>
          <a:bodyPr/>
          <a:lstStyle/>
          <a:p>
            <a:pPr marL="457200" indent="-457200">
              <a:buFont typeface="+mj-lt"/>
              <a:buAutoNum type="arabicPeriod"/>
            </a:pPr>
            <a:r>
              <a:rPr lang="de-DE" dirty="0">
                <a:solidFill>
                  <a:schemeClr val="tx1">
                    <a:lumMod val="85000"/>
                    <a:lumOff val="15000"/>
                  </a:schemeClr>
                </a:solidFill>
              </a:rPr>
              <a:t>Infinitivsätze enthalten das Wort „</a:t>
            </a:r>
            <a:r>
              <a:rPr lang="de-DE" dirty="0">
                <a:solidFill>
                  <a:schemeClr val="accent1">
                    <a:lumMod val="75000"/>
                  </a:schemeClr>
                </a:solidFill>
              </a:rPr>
              <a:t>zu</a:t>
            </a:r>
            <a:r>
              <a:rPr lang="de-DE" dirty="0">
                <a:solidFill>
                  <a:schemeClr val="tx1">
                    <a:lumMod val="85000"/>
                    <a:lumOff val="15000"/>
                  </a:schemeClr>
                </a:solidFill>
              </a:rPr>
              <a:t>“ + </a:t>
            </a:r>
            <a:r>
              <a:rPr lang="de-DE" dirty="0">
                <a:solidFill>
                  <a:schemeClr val="accent1">
                    <a:lumMod val="75000"/>
                  </a:schemeClr>
                </a:solidFill>
              </a:rPr>
              <a:t>Grundform</a:t>
            </a:r>
            <a:r>
              <a:rPr lang="de-DE" dirty="0">
                <a:solidFill>
                  <a:schemeClr val="tx1">
                    <a:lumMod val="85000"/>
                    <a:lumOff val="15000"/>
                  </a:schemeClr>
                </a:solidFill>
              </a:rPr>
              <a:t> eines Verbs.</a:t>
            </a:r>
          </a:p>
          <a:p>
            <a:pPr marL="457200" indent="-457200">
              <a:buFont typeface="+mj-lt"/>
              <a:buAutoNum type="arabicPeriod"/>
            </a:pPr>
            <a:r>
              <a:rPr lang="de-DE" dirty="0">
                <a:solidFill>
                  <a:srgbClr val="00B050"/>
                </a:solidFill>
              </a:rPr>
              <a:t>Kein Komma</a:t>
            </a:r>
            <a:r>
              <a:rPr lang="de-DE" dirty="0">
                <a:solidFill>
                  <a:schemeClr val="tx1"/>
                </a:solidFill>
              </a:rPr>
              <a:t>: </a:t>
            </a:r>
          </a:p>
          <a:p>
            <a:pPr lvl="1"/>
            <a:r>
              <a:rPr lang="de-DE" dirty="0">
                <a:solidFill>
                  <a:schemeClr val="tx1"/>
                </a:solidFill>
              </a:rPr>
              <a:t>keine Erweiterung</a:t>
            </a:r>
          </a:p>
          <a:p>
            <a:pPr lvl="1"/>
            <a:r>
              <a:rPr lang="de-DE" dirty="0">
                <a:solidFill>
                  <a:schemeClr val="tx1"/>
                </a:solidFill>
              </a:rPr>
              <a:t>Infinitivsatz als (einziges) Subjekt am Anfang des Satzes</a:t>
            </a:r>
          </a:p>
          <a:p>
            <a:pPr marL="457200" indent="-457200">
              <a:buFont typeface="+mj-lt"/>
              <a:buAutoNum type="arabicPeriod"/>
            </a:pPr>
            <a:r>
              <a:rPr lang="de-DE" dirty="0">
                <a:solidFill>
                  <a:srgbClr val="FF0000"/>
                </a:solidFill>
              </a:rPr>
              <a:t>Komma setzen</a:t>
            </a:r>
            <a:r>
              <a:rPr lang="de-DE" dirty="0">
                <a:solidFill>
                  <a:schemeClr val="tx1"/>
                </a:solidFill>
              </a:rPr>
              <a:t>:</a:t>
            </a:r>
          </a:p>
          <a:p>
            <a:pPr lvl="1"/>
            <a:r>
              <a:rPr lang="de-DE" dirty="0">
                <a:solidFill>
                  <a:schemeClr val="tx1">
                    <a:lumMod val="85000"/>
                    <a:lumOff val="15000"/>
                  </a:schemeClr>
                </a:solidFill>
              </a:rPr>
              <a:t>Erweiterter Infinitiv bezieht sich auf Nomen</a:t>
            </a:r>
          </a:p>
          <a:p>
            <a:pPr lvl="1"/>
            <a:r>
              <a:rPr lang="de-DE" dirty="0">
                <a:solidFill>
                  <a:schemeClr val="tx1">
                    <a:lumMod val="85000"/>
                    <a:lumOff val="15000"/>
                  </a:schemeClr>
                </a:solidFill>
              </a:rPr>
              <a:t>„es“ oder „da“-Wort im Hauptsatz (Subjekt)</a:t>
            </a:r>
          </a:p>
          <a:p>
            <a:pPr lvl="1"/>
            <a:r>
              <a:rPr lang="de-DE" dirty="0">
                <a:solidFill>
                  <a:schemeClr val="tx1">
                    <a:lumMod val="85000"/>
                    <a:lumOff val="15000"/>
                  </a:schemeClr>
                </a:solidFill>
              </a:rPr>
              <a:t>Infinitivsätze mit „um...zu“, „ohne...zu“, „anstatt...zu“</a:t>
            </a:r>
          </a:p>
          <a:p>
            <a:pPr marL="457200" indent="-457200">
              <a:buFont typeface="+mj-lt"/>
              <a:buAutoNum type="arabicPeriod"/>
            </a:pPr>
            <a:r>
              <a:rPr lang="de-DE" dirty="0">
                <a:solidFill>
                  <a:schemeClr val="tx1">
                    <a:lumMod val="85000"/>
                    <a:lumOff val="15000"/>
                  </a:schemeClr>
                </a:solidFill>
              </a:rPr>
              <a:t>In allen anderen Fällen </a:t>
            </a:r>
            <a:r>
              <a:rPr lang="de-DE" i="1" dirty="0">
                <a:solidFill>
                  <a:schemeClr val="tx1">
                    <a:lumMod val="85000"/>
                    <a:lumOff val="15000"/>
                  </a:schemeClr>
                </a:solidFill>
              </a:rPr>
              <a:t>kann</a:t>
            </a:r>
            <a:r>
              <a:rPr lang="de-DE" dirty="0">
                <a:solidFill>
                  <a:schemeClr val="tx1">
                    <a:lumMod val="85000"/>
                    <a:lumOff val="15000"/>
                  </a:schemeClr>
                </a:solidFill>
              </a:rPr>
              <a:t> ein Komma gesetzt werden.</a:t>
            </a:r>
          </a:p>
        </p:txBody>
      </p:sp>
    </p:spTree>
    <p:extLst>
      <p:ext uri="{BB962C8B-B14F-4D97-AF65-F5344CB8AC3E}">
        <p14:creationId xmlns:p14="http://schemas.microsoft.com/office/powerpoint/2010/main" val="44705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F25AE9-945D-88D2-0B70-52350C7C3362}"/>
              </a:ext>
            </a:extLst>
          </p:cNvPr>
          <p:cNvSpPr>
            <a:spLocks noGrp="1"/>
          </p:cNvSpPr>
          <p:nvPr>
            <p:ph type="title"/>
          </p:nvPr>
        </p:nvSpPr>
        <p:spPr/>
        <p:txBody>
          <a:bodyPr/>
          <a:lstStyle/>
          <a:p>
            <a:r>
              <a:rPr lang="de-DE" dirty="0"/>
              <a:t>Übung</a:t>
            </a:r>
          </a:p>
        </p:txBody>
      </p:sp>
      <p:sp>
        <p:nvSpPr>
          <p:cNvPr id="3" name="Inhaltsplatzhalter 2">
            <a:extLst>
              <a:ext uri="{FF2B5EF4-FFF2-40B4-BE49-F238E27FC236}">
                <a16:creationId xmlns:a16="http://schemas.microsoft.com/office/drawing/2014/main" id="{115D26F9-F9C2-6BE0-D3F7-9058DCFC3D91}"/>
              </a:ext>
            </a:extLst>
          </p:cNvPr>
          <p:cNvSpPr>
            <a:spLocks noGrp="1"/>
          </p:cNvSpPr>
          <p:nvPr>
            <p:ph idx="1"/>
          </p:nvPr>
        </p:nvSpPr>
        <p:spPr/>
        <p:txBody>
          <a:bodyPr>
            <a:normAutofit fontScale="92500" lnSpcReduction="10000"/>
          </a:bodyPr>
          <a:lstStyle/>
          <a:p>
            <a:pPr marL="0" indent="0">
              <a:buNone/>
            </a:pPr>
            <a:r>
              <a:rPr lang="de-DE" b="1" dirty="0"/>
              <a:t>Parkplatz</a:t>
            </a:r>
            <a:endParaRPr lang="de-DE" dirty="0"/>
          </a:p>
          <a:p>
            <a:pPr marL="457200" indent="-457200">
              <a:buFont typeface="+mj-lt"/>
              <a:buAutoNum type="arabicPeriod"/>
            </a:pPr>
            <a:r>
              <a:rPr lang="de-DE" dirty="0"/>
              <a:t>Eines Abends kam er mit dem Wagen vom Büro und bemühte sich vergeblich irgendwo eine Parklücke zu finden.</a:t>
            </a:r>
          </a:p>
          <a:p>
            <a:pPr marL="457200" indent="-457200">
              <a:buFont typeface="+mj-lt"/>
              <a:buAutoNum type="arabicPeriod"/>
            </a:pPr>
            <a:r>
              <a:rPr lang="de-DE" dirty="0"/>
              <a:t>Während er suchend durch die Straßen fuhr geriet er wieder in den dichten Verkehrsstrom sodass er gar nicht mehr hätte anhalten können wenn es ihm gelungen wäre einen Parkplatz zu finden. </a:t>
            </a:r>
          </a:p>
          <a:p>
            <a:pPr marL="457200" indent="-457200">
              <a:buFont typeface="+mj-lt"/>
              <a:buAutoNum type="arabicPeriod"/>
            </a:pPr>
            <a:r>
              <a:rPr lang="de-DE" dirty="0"/>
              <a:t>Resigniert beschloss er nach Hause zurückzufahren.</a:t>
            </a:r>
          </a:p>
          <a:p>
            <a:pPr marL="457200" indent="-457200">
              <a:buFont typeface="+mj-lt"/>
              <a:buAutoNum type="arabicPeriod"/>
            </a:pPr>
            <a:r>
              <a:rPr lang="de-DE" dirty="0"/>
              <a:t>Um heimzukommen hätte er aber nach links abbiegen müssen aber das war bei dem starken Gegenverkehr nicht möglich. </a:t>
            </a:r>
          </a:p>
          <a:p>
            <a:pPr marL="457200" indent="-457200">
              <a:buFont typeface="+mj-lt"/>
              <a:buAutoNum type="arabicPeriod"/>
            </a:pPr>
            <a:r>
              <a:rPr lang="de-DE" dirty="0"/>
              <a:t>So entschloss er sich seinen Weg über Italien zu nehmen um dann über den Vorderen Orient nach Hamburg vorzustoßen.</a:t>
            </a:r>
          </a:p>
          <a:p>
            <a:pPr marL="457200" indent="-457200">
              <a:buFont typeface="+mj-lt"/>
              <a:buAutoNum type="arabicPeriod"/>
            </a:pPr>
            <a:r>
              <a:rPr lang="de-DE" dirty="0"/>
              <a:t>So fuhr er statt zum Abendessen nach Hause zu kommen durch Europa. </a:t>
            </a:r>
          </a:p>
          <a:p>
            <a:pPr marL="457200" indent="-457200">
              <a:buFont typeface="+mj-lt"/>
              <a:buAutoNum type="arabicPeriod"/>
            </a:pPr>
            <a:r>
              <a:rPr lang="de-DE" dirty="0"/>
              <a:t>Erst nach vier Monaten kam er wieder in Hamburg an und war froh zu sehen dass inzwischen gerade vor seinem Grundstück eine Parklücke entstanden war in der er ohne zu zögern seinen Wagen abstellte. </a:t>
            </a:r>
          </a:p>
        </p:txBody>
      </p:sp>
    </p:spTree>
    <p:extLst>
      <p:ext uri="{BB962C8B-B14F-4D97-AF65-F5344CB8AC3E}">
        <p14:creationId xmlns:p14="http://schemas.microsoft.com/office/powerpoint/2010/main" val="291042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936E5-923E-CF03-24A9-66C6BE69FF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0327A5C-3385-32AB-5FE8-E07E2319FED0}"/>
              </a:ext>
            </a:extLst>
          </p:cNvPr>
          <p:cNvSpPr>
            <a:spLocks noGrp="1"/>
          </p:cNvSpPr>
          <p:nvPr>
            <p:ph type="title"/>
          </p:nvPr>
        </p:nvSpPr>
        <p:spPr/>
        <p:txBody>
          <a:bodyPr/>
          <a:lstStyle/>
          <a:p>
            <a:r>
              <a:rPr lang="de-DE" dirty="0"/>
              <a:t>Übung</a:t>
            </a:r>
            <a:br>
              <a:rPr lang="de-DE" dirty="0"/>
            </a:br>
            <a:r>
              <a:rPr lang="de-DE" dirty="0"/>
              <a:t>Lösung</a:t>
            </a:r>
          </a:p>
        </p:txBody>
      </p:sp>
      <p:sp>
        <p:nvSpPr>
          <p:cNvPr id="3" name="Inhaltsplatzhalter 2">
            <a:extLst>
              <a:ext uri="{FF2B5EF4-FFF2-40B4-BE49-F238E27FC236}">
                <a16:creationId xmlns:a16="http://schemas.microsoft.com/office/drawing/2014/main" id="{379CFF8F-3326-F9FC-6400-7C4BA5527610}"/>
              </a:ext>
            </a:extLst>
          </p:cNvPr>
          <p:cNvSpPr>
            <a:spLocks noGrp="1"/>
          </p:cNvSpPr>
          <p:nvPr>
            <p:ph idx="1"/>
          </p:nvPr>
        </p:nvSpPr>
        <p:spPr/>
        <p:txBody>
          <a:bodyPr>
            <a:normAutofit fontScale="92500" lnSpcReduction="10000"/>
          </a:bodyPr>
          <a:lstStyle/>
          <a:p>
            <a:pPr marL="0" indent="0">
              <a:buNone/>
            </a:pPr>
            <a:r>
              <a:rPr lang="de-DE" b="1" dirty="0"/>
              <a:t>Parkplatz</a:t>
            </a:r>
            <a:endParaRPr lang="de-DE" dirty="0"/>
          </a:p>
          <a:p>
            <a:pPr marL="457200" indent="-457200">
              <a:buFont typeface="+mj-lt"/>
              <a:buAutoNum type="arabicPeriod"/>
            </a:pPr>
            <a:r>
              <a:rPr lang="de-DE" dirty="0"/>
              <a:t>Eines Abends kam er mit dem Wagen vom Büro und bemühte sich vergeblich</a:t>
            </a:r>
            <a:r>
              <a:rPr lang="de-DE" dirty="0">
                <a:solidFill>
                  <a:srgbClr val="7030A0"/>
                </a:solidFill>
              </a:rPr>
              <a:t> </a:t>
            </a:r>
            <a:r>
              <a:rPr lang="de-DE" dirty="0">
                <a:solidFill>
                  <a:schemeClr val="tx1">
                    <a:lumMod val="85000"/>
                    <a:lumOff val="15000"/>
                  </a:schemeClr>
                </a:solidFill>
              </a:rPr>
              <a:t>(</a:t>
            </a:r>
            <a:r>
              <a:rPr lang="de-DE" b="1" dirty="0">
                <a:solidFill>
                  <a:srgbClr val="FF0000"/>
                </a:solidFill>
              </a:rPr>
              <a:t>,</a:t>
            </a:r>
            <a:r>
              <a:rPr lang="de-DE" dirty="0">
                <a:solidFill>
                  <a:schemeClr val="tx1">
                    <a:lumMod val="85000"/>
                    <a:lumOff val="15000"/>
                  </a:schemeClr>
                </a:solidFill>
              </a:rPr>
              <a:t>)</a:t>
            </a:r>
            <a:r>
              <a:rPr lang="de-DE" dirty="0"/>
              <a:t> </a:t>
            </a:r>
            <a:r>
              <a:rPr lang="de-DE" dirty="0">
                <a:solidFill>
                  <a:srgbClr val="7030A0"/>
                </a:solidFill>
              </a:rPr>
              <a:t>irgendwo eine Parklücke </a:t>
            </a:r>
            <a:r>
              <a:rPr lang="de-DE" dirty="0">
                <a:solidFill>
                  <a:schemeClr val="accent1">
                    <a:lumMod val="75000"/>
                  </a:schemeClr>
                </a:solidFill>
              </a:rPr>
              <a:t>zu finden</a:t>
            </a:r>
            <a:r>
              <a:rPr lang="de-DE" dirty="0"/>
              <a:t>.</a:t>
            </a:r>
          </a:p>
          <a:p>
            <a:pPr marL="457200" indent="-457200">
              <a:buFont typeface="+mj-lt"/>
              <a:buAutoNum type="arabicPeriod"/>
            </a:pPr>
            <a:r>
              <a:rPr lang="de-DE" dirty="0">
                <a:solidFill>
                  <a:srgbClr val="00B050"/>
                </a:solidFill>
              </a:rPr>
              <a:t>Während</a:t>
            </a:r>
            <a:r>
              <a:rPr lang="de-DE" dirty="0"/>
              <a:t> er suchend durch die Straßen fuhr</a:t>
            </a:r>
            <a:r>
              <a:rPr lang="de-DE" b="1" dirty="0">
                <a:solidFill>
                  <a:srgbClr val="FF0000"/>
                </a:solidFill>
              </a:rPr>
              <a:t>,</a:t>
            </a:r>
            <a:r>
              <a:rPr lang="de-DE" dirty="0"/>
              <a:t> geriet er wieder in den dichten Verkehrsstrom</a:t>
            </a:r>
            <a:r>
              <a:rPr lang="de-DE" b="1" dirty="0">
                <a:solidFill>
                  <a:srgbClr val="FF0000"/>
                </a:solidFill>
              </a:rPr>
              <a:t>,</a:t>
            </a:r>
            <a:r>
              <a:rPr lang="de-DE" dirty="0">
                <a:solidFill>
                  <a:srgbClr val="00B050"/>
                </a:solidFill>
              </a:rPr>
              <a:t> sodass </a:t>
            </a:r>
            <a:r>
              <a:rPr lang="de-DE" dirty="0"/>
              <a:t>er gar nicht mehr hätte anhalten können</a:t>
            </a:r>
            <a:r>
              <a:rPr lang="de-DE" b="1" dirty="0">
                <a:solidFill>
                  <a:srgbClr val="FF0000"/>
                </a:solidFill>
              </a:rPr>
              <a:t>,</a:t>
            </a:r>
            <a:r>
              <a:rPr lang="de-DE" dirty="0"/>
              <a:t> </a:t>
            </a:r>
            <a:r>
              <a:rPr lang="de-DE" dirty="0">
                <a:solidFill>
                  <a:srgbClr val="00B050"/>
                </a:solidFill>
              </a:rPr>
              <a:t>wenn</a:t>
            </a:r>
            <a:r>
              <a:rPr lang="de-DE" dirty="0"/>
              <a:t> es ihm gelungen wäre</a:t>
            </a:r>
            <a:r>
              <a:rPr lang="de-DE" b="1" dirty="0">
                <a:solidFill>
                  <a:srgbClr val="FF0000"/>
                </a:solidFill>
              </a:rPr>
              <a:t>,</a:t>
            </a:r>
            <a:r>
              <a:rPr lang="de-DE" dirty="0"/>
              <a:t> </a:t>
            </a:r>
            <a:r>
              <a:rPr lang="de-DE" dirty="0">
                <a:solidFill>
                  <a:srgbClr val="7030A0"/>
                </a:solidFill>
              </a:rPr>
              <a:t>einen Parkplatz </a:t>
            </a:r>
            <a:r>
              <a:rPr lang="de-DE" dirty="0">
                <a:solidFill>
                  <a:schemeClr val="accent1">
                    <a:lumMod val="75000"/>
                  </a:schemeClr>
                </a:solidFill>
              </a:rPr>
              <a:t>zu finden</a:t>
            </a:r>
            <a:r>
              <a:rPr lang="de-DE" dirty="0"/>
              <a:t>. </a:t>
            </a:r>
          </a:p>
          <a:p>
            <a:pPr marL="457200" indent="-457200">
              <a:buFont typeface="+mj-lt"/>
              <a:buAutoNum type="arabicPeriod"/>
            </a:pPr>
            <a:r>
              <a:rPr lang="de-DE" dirty="0"/>
              <a:t>Resigniert beschloss er </a:t>
            </a:r>
            <a:r>
              <a:rPr lang="de-DE" dirty="0">
                <a:solidFill>
                  <a:schemeClr val="tx1">
                    <a:lumMod val="85000"/>
                    <a:lumOff val="15000"/>
                  </a:schemeClr>
                </a:solidFill>
              </a:rPr>
              <a:t>(</a:t>
            </a:r>
            <a:r>
              <a:rPr lang="de-DE" b="1" dirty="0">
                <a:solidFill>
                  <a:srgbClr val="FF0000"/>
                </a:solidFill>
              </a:rPr>
              <a:t>,</a:t>
            </a:r>
            <a:r>
              <a:rPr lang="de-DE" dirty="0">
                <a:solidFill>
                  <a:schemeClr val="tx1">
                    <a:lumMod val="85000"/>
                    <a:lumOff val="15000"/>
                  </a:schemeClr>
                </a:solidFill>
              </a:rPr>
              <a:t>)</a:t>
            </a:r>
            <a:r>
              <a:rPr lang="de-DE" dirty="0"/>
              <a:t> </a:t>
            </a:r>
            <a:r>
              <a:rPr lang="de-DE" dirty="0">
                <a:solidFill>
                  <a:srgbClr val="7030A0"/>
                </a:solidFill>
              </a:rPr>
              <a:t>nach Hause </a:t>
            </a:r>
            <a:r>
              <a:rPr lang="de-DE" dirty="0">
                <a:solidFill>
                  <a:schemeClr val="accent1">
                    <a:lumMod val="75000"/>
                  </a:schemeClr>
                </a:solidFill>
              </a:rPr>
              <a:t>zurückzufahren</a:t>
            </a:r>
            <a:r>
              <a:rPr lang="de-DE" dirty="0"/>
              <a:t>.</a:t>
            </a:r>
          </a:p>
          <a:p>
            <a:pPr marL="457200" indent="-457200">
              <a:buFont typeface="+mj-lt"/>
              <a:buAutoNum type="arabicPeriod"/>
            </a:pPr>
            <a:r>
              <a:rPr lang="de-DE" dirty="0">
                <a:solidFill>
                  <a:srgbClr val="C00000"/>
                </a:solidFill>
              </a:rPr>
              <a:t>Um</a:t>
            </a:r>
            <a:r>
              <a:rPr lang="de-DE" dirty="0"/>
              <a:t> </a:t>
            </a:r>
            <a:r>
              <a:rPr lang="de-DE" dirty="0">
                <a:solidFill>
                  <a:schemeClr val="accent1">
                    <a:lumMod val="75000"/>
                  </a:schemeClr>
                </a:solidFill>
              </a:rPr>
              <a:t>heim</a:t>
            </a:r>
            <a:r>
              <a:rPr lang="de-DE" dirty="0">
                <a:solidFill>
                  <a:srgbClr val="C00000"/>
                </a:solidFill>
              </a:rPr>
              <a:t>zu</a:t>
            </a:r>
            <a:r>
              <a:rPr lang="de-DE" dirty="0">
                <a:solidFill>
                  <a:schemeClr val="accent1">
                    <a:lumMod val="75000"/>
                  </a:schemeClr>
                </a:solidFill>
              </a:rPr>
              <a:t>kommen</a:t>
            </a:r>
            <a:r>
              <a:rPr lang="de-DE" b="1" dirty="0">
                <a:solidFill>
                  <a:srgbClr val="FF0000"/>
                </a:solidFill>
              </a:rPr>
              <a:t>,</a:t>
            </a:r>
            <a:r>
              <a:rPr lang="de-DE" dirty="0"/>
              <a:t> hätte er aber nach links abbiegen müssen</a:t>
            </a:r>
            <a:r>
              <a:rPr lang="de-DE" b="1" dirty="0">
                <a:solidFill>
                  <a:srgbClr val="FF0000"/>
                </a:solidFill>
              </a:rPr>
              <a:t>,</a:t>
            </a:r>
            <a:r>
              <a:rPr lang="de-DE" dirty="0"/>
              <a:t> </a:t>
            </a:r>
            <a:r>
              <a:rPr lang="de-DE" dirty="0">
                <a:solidFill>
                  <a:srgbClr val="00B050"/>
                </a:solidFill>
              </a:rPr>
              <a:t>aber</a:t>
            </a:r>
            <a:r>
              <a:rPr lang="de-DE" dirty="0"/>
              <a:t> das war bei dem starken Gegenverkehr nicht möglich. </a:t>
            </a:r>
          </a:p>
          <a:p>
            <a:pPr marL="457200" indent="-457200">
              <a:buFont typeface="+mj-lt"/>
              <a:buAutoNum type="arabicPeriod"/>
            </a:pPr>
            <a:r>
              <a:rPr lang="de-DE" dirty="0"/>
              <a:t>So entschloss er sich </a:t>
            </a:r>
            <a:r>
              <a:rPr lang="de-DE" dirty="0">
                <a:solidFill>
                  <a:srgbClr val="C00000"/>
                </a:solidFill>
              </a:rPr>
              <a:t>dazu</a:t>
            </a:r>
            <a:r>
              <a:rPr lang="de-DE" b="1" dirty="0">
                <a:solidFill>
                  <a:srgbClr val="FF0000"/>
                </a:solidFill>
              </a:rPr>
              <a:t>,</a:t>
            </a:r>
            <a:r>
              <a:rPr lang="de-DE" dirty="0"/>
              <a:t> seinen Weg über Italien zu nehmen</a:t>
            </a:r>
            <a:r>
              <a:rPr lang="de-DE" b="1" dirty="0">
                <a:solidFill>
                  <a:srgbClr val="FF0000"/>
                </a:solidFill>
              </a:rPr>
              <a:t>,</a:t>
            </a:r>
            <a:r>
              <a:rPr lang="de-DE" dirty="0"/>
              <a:t> </a:t>
            </a:r>
            <a:r>
              <a:rPr lang="de-DE" dirty="0">
                <a:solidFill>
                  <a:srgbClr val="C00000"/>
                </a:solidFill>
              </a:rPr>
              <a:t>um</a:t>
            </a:r>
            <a:r>
              <a:rPr lang="de-DE" dirty="0"/>
              <a:t> dann über den Vorderen Orient nach Hamburg </a:t>
            </a:r>
            <a:r>
              <a:rPr lang="de-DE" dirty="0">
                <a:solidFill>
                  <a:schemeClr val="accent1">
                    <a:lumMod val="75000"/>
                  </a:schemeClr>
                </a:solidFill>
              </a:rPr>
              <a:t>vor</a:t>
            </a:r>
            <a:r>
              <a:rPr lang="de-DE" dirty="0">
                <a:solidFill>
                  <a:srgbClr val="C00000"/>
                </a:solidFill>
              </a:rPr>
              <a:t>zu</a:t>
            </a:r>
            <a:r>
              <a:rPr lang="de-DE" dirty="0">
                <a:solidFill>
                  <a:schemeClr val="accent1">
                    <a:lumMod val="75000"/>
                  </a:schemeClr>
                </a:solidFill>
              </a:rPr>
              <a:t>stoßen</a:t>
            </a:r>
            <a:r>
              <a:rPr lang="de-DE" dirty="0"/>
              <a:t>.</a:t>
            </a:r>
          </a:p>
          <a:p>
            <a:pPr marL="457200" indent="-457200">
              <a:buFont typeface="+mj-lt"/>
              <a:buAutoNum type="arabicPeriod"/>
            </a:pPr>
            <a:r>
              <a:rPr lang="de-DE" dirty="0"/>
              <a:t>So fuhr er</a:t>
            </a:r>
            <a:r>
              <a:rPr lang="de-DE" b="1" dirty="0">
                <a:solidFill>
                  <a:srgbClr val="FF0000"/>
                </a:solidFill>
              </a:rPr>
              <a:t>,</a:t>
            </a:r>
            <a:r>
              <a:rPr lang="de-DE" dirty="0"/>
              <a:t> </a:t>
            </a:r>
            <a:r>
              <a:rPr lang="de-DE" dirty="0">
                <a:solidFill>
                  <a:srgbClr val="C00000"/>
                </a:solidFill>
              </a:rPr>
              <a:t>anstatt</a:t>
            </a:r>
            <a:r>
              <a:rPr lang="de-DE" dirty="0"/>
              <a:t> zum Abendessen nach Hause </a:t>
            </a:r>
            <a:r>
              <a:rPr lang="de-DE" dirty="0">
                <a:solidFill>
                  <a:srgbClr val="C00000"/>
                </a:solidFill>
              </a:rPr>
              <a:t>zu</a:t>
            </a:r>
            <a:r>
              <a:rPr lang="de-DE" dirty="0"/>
              <a:t> </a:t>
            </a:r>
            <a:r>
              <a:rPr lang="de-DE" dirty="0">
                <a:solidFill>
                  <a:schemeClr val="accent1">
                    <a:lumMod val="75000"/>
                  </a:schemeClr>
                </a:solidFill>
              </a:rPr>
              <a:t>kommen</a:t>
            </a:r>
            <a:r>
              <a:rPr lang="de-DE" b="1" dirty="0">
                <a:solidFill>
                  <a:srgbClr val="FF0000"/>
                </a:solidFill>
              </a:rPr>
              <a:t>,</a:t>
            </a:r>
            <a:r>
              <a:rPr lang="de-DE" dirty="0"/>
              <a:t> durch Europa. </a:t>
            </a:r>
          </a:p>
          <a:p>
            <a:pPr marL="457200" indent="-457200">
              <a:buFont typeface="+mj-lt"/>
              <a:buAutoNum type="arabicPeriod"/>
            </a:pPr>
            <a:r>
              <a:rPr lang="de-DE" dirty="0"/>
              <a:t>Erst nach vier Monaten kam er wieder in Hamburg an und war froh zu sehen</a:t>
            </a:r>
            <a:r>
              <a:rPr lang="de-DE" b="1" dirty="0">
                <a:solidFill>
                  <a:srgbClr val="FF0000"/>
                </a:solidFill>
              </a:rPr>
              <a:t>,</a:t>
            </a:r>
            <a:r>
              <a:rPr lang="de-DE" dirty="0"/>
              <a:t> </a:t>
            </a:r>
            <a:r>
              <a:rPr lang="de-DE" dirty="0">
                <a:solidFill>
                  <a:srgbClr val="00B050"/>
                </a:solidFill>
              </a:rPr>
              <a:t>dass</a:t>
            </a:r>
            <a:r>
              <a:rPr lang="de-DE" dirty="0"/>
              <a:t> inzwischen gerade vor seinem Grundstück eine Parklücke entstanden war</a:t>
            </a:r>
            <a:r>
              <a:rPr lang="de-DE" b="1" dirty="0">
                <a:solidFill>
                  <a:srgbClr val="FF0000"/>
                </a:solidFill>
              </a:rPr>
              <a:t>,</a:t>
            </a:r>
            <a:r>
              <a:rPr lang="de-DE" dirty="0"/>
              <a:t> in welcher er</a:t>
            </a:r>
            <a:r>
              <a:rPr lang="de-DE" b="1" dirty="0">
                <a:solidFill>
                  <a:srgbClr val="FF0000"/>
                </a:solidFill>
              </a:rPr>
              <a:t>,</a:t>
            </a:r>
            <a:r>
              <a:rPr lang="de-DE" dirty="0"/>
              <a:t> </a:t>
            </a:r>
            <a:r>
              <a:rPr lang="de-DE" dirty="0">
                <a:solidFill>
                  <a:srgbClr val="C00000"/>
                </a:solidFill>
              </a:rPr>
              <a:t>ohne</a:t>
            </a:r>
            <a:r>
              <a:rPr lang="de-DE" dirty="0"/>
              <a:t> </a:t>
            </a:r>
            <a:r>
              <a:rPr lang="de-DE" dirty="0">
                <a:solidFill>
                  <a:srgbClr val="C00000"/>
                </a:solidFill>
              </a:rPr>
              <a:t>zu</a:t>
            </a:r>
            <a:r>
              <a:rPr lang="de-DE" dirty="0"/>
              <a:t> </a:t>
            </a:r>
            <a:r>
              <a:rPr lang="de-DE" dirty="0">
                <a:solidFill>
                  <a:schemeClr val="accent1">
                    <a:lumMod val="75000"/>
                  </a:schemeClr>
                </a:solidFill>
              </a:rPr>
              <a:t>zögern</a:t>
            </a:r>
            <a:r>
              <a:rPr lang="de-DE" b="1" dirty="0">
                <a:solidFill>
                  <a:srgbClr val="FF0000"/>
                </a:solidFill>
              </a:rPr>
              <a:t>,</a:t>
            </a:r>
            <a:r>
              <a:rPr lang="de-DE" dirty="0"/>
              <a:t> seinen Wagen abstellte. </a:t>
            </a:r>
          </a:p>
        </p:txBody>
      </p:sp>
    </p:spTree>
    <p:extLst>
      <p:ext uri="{BB962C8B-B14F-4D97-AF65-F5344CB8AC3E}">
        <p14:creationId xmlns:p14="http://schemas.microsoft.com/office/powerpoint/2010/main" val="3899865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5DBAEB-9A5D-4CB9-6122-4A72D2C05AB1}"/>
              </a:ext>
            </a:extLst>
          </p:cNvPr>
          <p:cNvSpPr>
            <a:spLocks noGrp="1"/>
          </p:cNvSpPr>
          <p:nvPr>
            <p:ph type="title"/>
          </p:nvPr>
        </p:nvSpPr>
        <p:spPr/>
        <p:txBody>
          <a:bodyPr/>
          <a:lstStyle/>
          <a:p>
            <a:r>
              <a:rPr lang="de-DE" dirty="0"/>
              <a:t>Auf Wiedersehen!</a:t>
            </a:r>
          </a:p>
        </p:txBody>
      </p:sp>
      <p:sp>
        <p:nvSpPr>
          <p:cNvPr id="3" name="Inhaltsplatzhalter 2">
            <a:extLst>
              <a:ext uri="{FF2B5EF4-FFF2-40B4-BE49-F238E27FC236}">
                <a16:creationId xmlns:a16="http://schemas.microsoft.com/office/drawing/2014/main" id="{F343BBC9-56D4-C2CD-6594-E742B1B38030}"/>
              </a:ext>
            </a:extLst>
          </p:cNvPr>
          <p:cNvSpPr>
            <a:spLocks noGrp="1"/>
          </p:cNvSpPr>
          <p:nvPr>
            <p:ph idx="1"/>
          </p:nvPr>
        </p:nvSpPr>
        <p:spPr/>
        <p:txBody>
          <a:bodyPr/>
          <a:lstStyle/>
          <a:p>
            <a:pPr marL="0" indent="0">
              <a:buNone/>
            </a:pPr>
            <a:r>
              <a:rPr lang="de-DE" dirty="0">
                <a:hlinkClick r:id="rId2"/>
              </a:rPr>
              <a:t>micaela.grohe@lern-fair.de</a:t>
            </a:r>
            <a:endParaRPr lang="de-DE" dirty="0"/>
          </a:p>
          <a:p>
            <a:pPr marL="0" indent="0">
              <a:buNone/>
            </a:pPr>
            <a:endParaRPr lang="de-DE" dirty="0"/>
          </a:p>
          <a:p>
            <a:pPr marL="0" indent="0">
              <a:buNone/>
            </a:pPr>
            <a:r>
              <a:rPr lang="de-DE" dirty="0">
                <a:hlinkClick r:id="rId3"/>
              </a:rPr>
              <a:t>www.mgrohee.de</a:t>
            </a:r>
            <a:endParaRPr lang="de-DE" dirty="0"/>
          </a:p>
          <a:p>
            <a:pPr marL="0" indent="0">
              <a:buNone/>
            </a:pPr>
            <a:endParaRPr lang="de-DE" dirty="0"/>
          </a:p>
          <a:p>
            <a:pPr marL="0" indent="0">
              <a:buNone/>
            </a:pPr>
            <a:r>
              <a:rPr lang="de-DE" dirty="0"/>
              <a:t>Voraussichtlich 23.4.26  	Zeichensetzung in der </a:t>
            </a:r>
            <a:r>
              <a:rPr lang="de-DE"/>
              <a:t>Wörtlichen Rede</a:t>
            </a:r>
          </a:p>
        </p:txBody>
      </p:sp>
    </p:spTree>
    <p:extLst>
      <p:ext uri="{BB962C8B-B14F-4D97-AF65-F5344CB8AC3E}">
        <p14:creationId xmlns:p14="http://schemas.microsoft.com/office/powerpoint/2010/main" val="4278658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24BBBB-1D3A-ACBE-5C13-5F3B24AEDC11}"/>
              </a:ext>
            </a:extLst>
          </p:cNvPr>
          <p:cNvSpPr>
            <a:spLocks noGrp="1"/>
          </p:cNvSpPr>
          <p:nvPr>
            <p:ph type="title"/>
          </p:nvPr>
        </p:nvSpPr>
        <p:spPr/>
        <p:txBody>
          <a:bodyPr/>
          <a:lstStyle/>
          <a:p>
            <a:r>
              <a:rPr lang="de-DE" dirty="0"/>
              <a:t>Wiederholung</a:t>
            </a:r>
          </a:p>
        </p:txBody>
      </p:sp>
      <p:sp>
        <p:nvSpPr>
          <p:cNvPr id="3" name="Inhaltsplatzhalter 2">
            <a:extLst>
              <a:ext uri="{FF2B5EF4-FFF2-40B4-BE49-F238E27FC236}">
                <a16:creationId xmlns:a16="http://schemas.microsoft.com/office/drawing/2014/main" id="{3E83DDB9-1012-463A-4AE8-7CD606EF10F7}"/>
              </a:ext>
            </a:extLst>
          </p:cNvPr>
          <p:cNvSpPr>
            <a:spLocks noGrp="1"/>
          </p:cNvSpPr>
          <p:nvPr>
            <p:ph idx="1"/>
          </p:nvPr>
        </p:nvSpPr>
        <p:spPr/>
        <p:txBody>
          <a:bodyPr/>
          <a:lstStyle/>
          <a:p>
            <a:pPr marL="457200" indent="-457200">
              <a:buFont typeface="+mj-lt"/>
              <a:buAutoNum type="arabicPeriod"/>
            </a:pPr>
            <a:r>
              <a:rPr lang="de-DE" dirty="0"/>
              <a:t>Infinitiv = Grundform des Verbs, z.B. gehen, weinen, haben</a:t>
            </a:r>
          </a:p>
          <a:p>
            <a:pPr marL="457200" indent="-457200">
              <a:buFont typeface="+mj-lt"/>
              <a:buAutoNum type="arabicPeriod"/>
            </a:pPr>
            <a:r>
              <a:rPr lang="de-DE" dirty="0"/>
              <a:t>Infinitiv + zu + Erweiterung </a:t>
            </a:r>
            <a:r>
              <a:rPr lang="de-DE" dirty="0">
                <a:sym typeface="Wingdings" pitchFamily="2" charset="2"/>
              </a:rPr>
              <a:t> Komma davor</a:t>
            </a:r>
          </a:p>
          <a:p>
            <a:pPr marL="457200" indent="-457200">
              <a:buFont typeface="+mj-lt"/>
              <a:buAutoNum type="arabicPeriod"/>
            </a:pPr>
            <a:r>
              <a:rPr lang="de-DE" dirty="0">
                <a:sym typeface="Wingdings" pitchFamily="2" charset="2"/>
              </a:rPr>
              <a:t>Die Erweiterung kann ein Objekt sein oder eine Adverbiale Bestimmung (Zeit, Ort, Richtung, Grund, Art und Weise).</a:t>
            </a:r>
          </a:p>
          <a:p>
            <a:pPr marL="457200" indent="-457200">
              <a:buFont typeface="+mj-lt"/>
              <a:buAutoNum type="arabicPeriod"/>
            </a:pPr>
            <a:endParaRPr lang="de-DE" dirty="0">
              <a:sym typeface="Wingdings" pitchFamily="2" charset="2"/>
            </a:endParaRPr>
          </a:p>
          <a:p>
            <a:pPr marL="0" indent="0">
              <a:buNone/>
            </a:pPr>
            <a:r>
              <a:rPr lang="de-DE" i="1" dirty="0">
                <a:sym typeface="Wingdings" pitchFamily="2" charset="2"/>
              </a:rPr>
              <a:t>Beispiel:</a:t>
            </a:r>
          </a:p>
          <a:p>
            <a:pPr marL="0" indent="0">
              <a:buNone/>
            </a:pPr>
            <a:endParaRPr lang="de-DE" i="1" dirty="0">
              <a:sym typeface="Wingdings" pitchFamily="2" charset="2"/>
            </a:endParaRPr>
          </a:p>
          <a:p>
            <a:pPr marL="0" indent="0">
              <a:buNone/>
            </a:pPr>
            <a:endParaRPr lang="de-DE" i="1" dirty="0">
              <a:sym typeface="Wingdings" pitchFamily="2" charset="2"/>
            </a:endParaRPr>
          </a:p>
          <a:p>
            <a:pPr marL="0" indent="0">
              <a:buNone/>
            </a:pPr>
            <a:endParaRPr lang="de-DE" i="1" dirty="0">
              <a:sym typeface="Wingdings" pitchFamily="2" charset="2"/>
            </a:endParaRPr>
          </a:p>
          <a:p>
            <a:pPr marL="0" indent="0">
              <a:buNone/>
            </a:pPr>
            <a:endParaRPr lang="de-DE" i="1" dirty="0">
              <a:sym typeface="Wingdings" pitchFamily="2" charset="2"/>
            </a:endParaRPr>
          </a:p>
        </p:txBody>
      </p:sp>
      <p:graphicFrame>
        <p:nvGraphicFramePr>
          <p:cNvPr id="4" name="Tabelle 3">
            <a:extLst>
              <a:ext uri="{FF2B5EF4-FFF2-40B4-BE49-F238E27FC236}">
                <a16:creationId xmlns:a16="http://schemas.microsoft.com/office/drawing/2014/main" id="{D50C56A2-60A1-B4DA-4CF2-304DEDEA1330}"/>
              </a:ext>
            </a:extLst>
          </p:cNvPr>
          <p:cNvGraphicFramePr>
            <a:graphicFrameLocks noGrp="1"/>
          </p:cNvGraphicFramePr>
          <p:nvPr>
            <p:extLst>
              <p:ext uri="{D42A27DB-BD31-4B8C-83A1-F6EECF244321}">
                <p14:modId xmlns:p14="http://schemas.microsoft.com/office/powerpoint/2010/main" val="2580857024"/>
              </p:ext>
            </p:extLst>
          </p:nvPr>
        </p:nvGraphicFramePr>
        <p:xfrm>
          <a:off x="3811079" y="3923719"/>
          <a:ext cx="7658109" cy="1381760"/>
        </p:xfrm>
        <a:graphic>
          <a:graphicData uri="http://schemas.openxmlformats.org/drawingml/2006/table">
            <a:tbl>
              <a:tblPr firstRow="1" bandRow="1">
                <a:tableStyleId>{5C22544A-7EE6-4342-B048-85BDC9FD1C3A}</a:tableStyleId>
              </a:tblPr>
              <a:tblGrid>
                <a:gridCol w="917675">
                  <a:extLst>
                    <a:ext uri="{9D8B030D-6E8A-4147-A177-3AD203B41FA5}">
                      <a16:colId xmlns:a16="http://schemas.microsoft.com/office/drawing/2014/main" val="4049796177"/>
                    </a:ext>
                  </a:extLst>
                </a:gridCol>
                <a:gridCol w="1162595">
                  <a:extLst>
                    <a:ext uri="{9D8B030D-6E8A-4147-A177-3AD203B41FA5}">
                      <a16:colId xmlns:a16="http://schemas.microsoft.com/office/drawing/2014/main" val="3249753139"/>
                    </a:ext>
                  </a:extLst>
                </a:gridCol>
                <a:gridCol w="1045028">
                  <a:extLst>
                    <a:ext uri="{9D8B030D-6E8A-4147-A177-3AD203B41FA5}">
                      <a16:colId xmlns:a16="http://schemas.microsoft.com/office/drawing/2014/main" val="2677791733"/>
                    </a:ext>
                  </a:extLst>
                </a:gridCol>
                <a:gridCol w="1306286">
                  <a:extLst>
                    <a:ext uri="{9D8B030D-6E8A-4147-A177-3AD203B41FA5}">
                      <a16:colId xmlns:a16="http://schemas.microsoft.com/office/drawing/2014/main" val="1724837334"/>
                    </a:ext>
                  </a:extLst>
                </a:gridCol>
                <a:gridCol w="1371600">
                  <a:extLst>
                    <a:ext uri="{9D8B030D-6E8A-4147-A177-3AD203B41FA5}">
                      <a16:colId xmlns:a16="http://schemas.microsoft.com/office/drawing/2014/main" val="3560261914"/>
                    </a:ext>
                  </a:extLst>
                </a:gridCol>
                <a:gridCol w="1854925">
                  <a:extLst>
                    <a:ext uri="{9D8B030D-6E8A-4147-A177-3AD203B41FA5}">
                      <a16:colId xmlns:a16="http://schemas.microsoft.com/office/drawing/2014/main" val="504307927"/>
                    </a:ext>
                  </a:extLst>
                </a:gridCol>
              </a:tblGrid>
              <a:tr h="370840">
                <a:tc>
                  <a:txBody>
                    <a:bodyPr/>
                    <a:lstStyle/>
                    <a:p>
                      <a:r>
                        <a:rPr lang="de-DE" i="1" dirty="0">
                          <a:sym typeface="Wingdings" pitchFamily="2" charset="2"/>
                        </a:rPr>
                        <a:t>Meine Familie </a:t>
                      </a:r>
                      <a:endParaRPr lang="de-DE" dirty="0"/>
                    </a:p>
                  </a:txBody>
                  <a:tcPr/>
                </a:tc>
                <a:tc>
                  <a:txBody>
                    <a:bodyPr/>
                    <a:lstStyle/>
                    <a:p>
                      <a:r>
                        <a:rPr lang="de-DE" i="1" dirty="0">
                          <a:sym typeface="Wingdings" pitchFamily="2" charset="2"/>
                        </a:rPr>
                        <a:t>beschloss</a:t>
                      </a:r>
                      <a:endParaRPr lang="de-DE" dirty="0"/>
                    </a:p>
                  </a:txBody>
                  <a:tcPr/>
                </a:tc>
                <a:tc>
                  <a:txBody>
                    <a:bodyPr/>
                    <a:lstStyle/>
                    <a:p>
                      <a:pPr algn="ctr"/>
                      <a:r>
                        <a:rPr lang="de-DE" sz="3600" b="0" dirty="0">
                          <a:solidFill>
                            <a:srgbClr val="FF0000"/>
                          </a:solidFill>
                        </a:rPr>
                        <a:t>,</a:t>
                      </a:r>
                    </a:p>
                  </a:txBody>
                  <a:tcPr/>
                </a:tc>
                <a:tc>
                  <a:txBody>
                    <a:bodyPr/>
                    <a:lstStyle/>
                    <a:p>
                      <a:r>
                        <a:rPr lang="de-DE" i="1" dirty="0">
                          <a:sym typeface="Wingdings" pitchFamily="2" charset="2"/>
                        </a:rPr>
                        <a:t>am Sonntag </a:t>
                      </a:r>
                      <a:endParaRPr lang="de-DE" dirty="0"/>
                    </a:p>
                  </a:txBody>
                  <a:tcPr/>
                </a:tc>
                <a:tc>
                  <a:txBody>
                    <a:bodyPr/>
                    <a:lstStyle/>
                    <a:p>
                      <a:r>
                        <a:rPr lang="de-DE" i="1" dirty="0">
                          <a:sym typeface="Wingdings" pitchFamily="2" charset="2"/>
                        </a:rPr>
                        <a:t>ein Picknick </a:t>
                      </a:r>
                      <a:endParaRPr lang="de-DE" dirty="0"/>
                    </a:p>
                  </a:txBody>
                  <a:tcPr/>
                </a:tc>
                <a:tc>
                  <a:txBody>
                    <a:bodyPr/>
                    <a:lstStyle/>
                    <a:p>
                      <a:r>
                        <a:rPr lang="de-DE" i="1" dirty="0">
                          <a:sym typeface="Wingdings" pitchFamily="2" charset="2"/>
                        </a:rPr>
                        <a:t>zu organisieren.</a:t>
                      </a:r>
                      <a:endParaRPr lang="de-DE" dirty="0"/>
                    </a:p>
                  </a:txBody>
                  <a:tcPr/>
                </a:tc>
                <a:extLst>
                  <a:ext uri="{0D108BD9-81ED-4DB2-BD59-A6C34878D82A}">
                    <a16:rowId xmlns:a16="http://schemas.microsoft.com/office/drawing/2014/main" val="4067771883"/>
                  </a:ext>
                </a:extLst>
              </a:tr>
              <a:tr h="370840">
                <a:tc>
                  <a:txBody>
                    <a:bodyPr/>
                    <a:lstStyle/>
                    <a:p>
                      <a:r>
                        <a:rPr lang="de-DE" dirty="0"/>
                        <a:t>Subjekt</a:t>
                      </a:r>
                    </a:p>
                  </a:txBody>
                  <a:tcPr/>
                </a:tc>
                <a:tc>
                  <a:txBody>
                    <a:bodyPr/>
                    <a:lstStyle/>
                    <a:p>
                      <a:r>
                        <a:rPr lang="de-DE" dirty="0"/>
                        <a:t>Prädikat</a:t>
                      </a:r>
                    </a:p>
                  </a:txBody>
                  <a:tcPr/>
                </a:tc>
                <a:tc>
                  <a:txBody>
                    <a:bodyPr/>
                    <a:lstStyle/>
                    <a:p>
                      <a:r>
                        <a:rPr lang="de-DE" dirty="0">
                          <a:solidFill>
                            <a:srgbClr val="FF0000"/>
                          </a:solidFill>
                        </a:rPr>
                        <a:t>Komma</a:t>
                      </a:r>
                    </a:p>
                  </a:txBody>
                  <a:tcPr/>
                </a:tc>
                <a:tc>
                  <a:txBody>
                    <a:bodyPr/>
                    <a:lstStyle/>
                    <a:p>
                      <a:r>
                        <a:rPr lang="de-DE" dirty="0"/>
                        <a:t>Adv. Zeit</a:t>
                      </a:r>
                    </a:p>
                  </a:txBody>
                  <a:tcPr/>
                </a:tc>
                <a:tc>
                  <a:txBody>
                    <a:bodyPr/>
                    <a:lstStyle/>
                    <a:p>
                      <a:r>
                        <a:rPr lang="de-DE" dirty="0"/>
                        <a:t>Objekt</a:t>
                      </a:r>
                    </a:p>
                  </a:txBody>
                  <a:tcPr/>
                </a:tc>
                <a:tc>
                  <a:txBody>
                    <a:bodyPr/>
                    <a:lstStyle/>
                    <a:p>
                      <a:r>
                        <a:rPr lang="de-DE" dirty="0"/>
                        <a:t>Infinitiv mit „zu“</a:t>
                      </a:r>
                    </a:p>
                  </a:txBody>
                  <a:tcPr/>
                </a:tc>
                <a:extLst>
                  <a:ext uri="{0D108BD9-81ED-4DB2-BD59-A6C34878D82A}">
                    <a16:rowId xmlns:a16="http://schemas.microsoft.com/office/drawing/2014/main" val="648418229"/>
                  </a:ext>
                </a:extLst>
              </a:tr>
              <a:tr h="370840">
                <a:tc gridSpan="2">
                  <a:txBody>
                    <a:bodyPr/>
                    <a:lstStyle/>
                    <a:p>
                      <a:r>
                        <a:rPr lang="de-DE" dirty="0"/>
                        <a:t>Hauptsatz</a:t>
                      </a:r>
                    </a:p>
                  </a:txBody>
                  <a:tcPr/>
                </a:tc>
                <a:tc hMerge="1">
                  <a:txBody>
                    <a:bodyPr/>
                    <a:lstStyle/>
                    <a:p>
                      <a:endParaRPr lang="de-DE"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dirty="0">
                          <a:solidFill>
                            <a:srgbClr val="FF0000"/>
                          </a:solidFill>
                        </a:rPr>
                        <a:t>,</a:t>
                      </a:r>
                    </a:p>
                  </a:txBody>
                  <a:tcPr/>
                </a:tc>
                <a:tc gridSpan="3">
                  <a:txBody>
                    <a:bodyPr/>
                    <a:lstStyle/>
                    <a:p>
                      <a:r>
                        <a:rPr lang="de-DE" dirty="0"/>
                        <a:t>Nebensatz: Erweiterter Infinitiv</a:t>
                      </a:r>
                    </a:p>
                  </a:txBody>
                  <a:tcPr/>
                </a:tc>
                <a:tc hMerge="1">
                  <a:txBody>
                    <a:bodyPr/>
                    <a:lstStyle/>
                    <a:p>
                      <a:endParaRPr lang="de-DE" dirty="0"/>
                    </a:p>
                  </a:txBody>
                  <a:tcPr/>
                </a:tc>
                <a:tc hMerge="1">
                  <a:txBody>
                    <a:bodyPr/>
                    <a:lstStyle/>
                    <a:p>
                      <a:endParaRPr lang="de-DE" dirty="0"/>
                    </a:p>
                  </a:txBody>
                  <a:tcPr/>
                </a:tc>
                <a:extLst>
                  <a:ext uri="{0D108BD9-81ED-4DB2-BD59-A6C34878D82A}">
                    <a16:rowId xmlns:a16="http://schemas.microsoft.com/office/drawing/2014/main" val="2372241202"/>
                  </a:ext>
                </a:extLst>
              </a:tr>
            </a:tbl>
          </a:graphicData>
        </a:graphic>
      </p:graphicFrame>
    </p:spTree>
    <p:extLst>
      <p:ext uri="{BB962C8B-B14F-4D97-AF65-F5344CB8AC3E}">
        <p14:creationId xmlns:p14="http://schemas.microsoft.com/office/powerpoint/2010/main" val="3942465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92FF46-30D8-ECF7-B95F-7EFDF9F49460}"/>
              </a:ext>
            </a:extLst>
          </p:cNvPr>
          <p:cNvSpPr>
            <a:spLocks noGrp="1"/>
          </p:cNvSpPr>
          <p:nvPr>
            <p:ph type="title"/>
          </p:nvPr>
        </p:nvSpPr>
        <p:spPr/>
        <p:txBody>
          <a:bodyPr/>
          <a:lstStyle/>
          <a:p>
            <a:r>
              <a:rPr lang="de-DE" dirty="0"/>
              <a:t>Nebensatz am Anfang</a:t>
            </a:r>
          </a:p>
        </p:txBody>
      </p:sp>
      <p:sp>
        <p:nvSpPr>
          <p:cNvPr id="3" name="Inhaltsplatzhalter 2">
            <a:extLst>
              <a:ext uri="{FF2B5EF4-FFF2-40B4-BE49-F238E27FC236}">
                <a16:creationId xmlns:a16="http://schemas.microsoft.com/office/drawing/2014/main" id="{8C9E95C9-C3A7-C7DD-39BF-A204D559103C}"/>
              </a:ext>
            </a:extLst>
          </p:cNvPr>
          <p:cNvSpPr>
            <a:spLocks noGrp="1"/>
          </p:cNvSpPr>
          <p:nvPr>
            <p:ph idx="1"/>
          </p:nvPr>
        </p:nvSpPr>
        <p:spPr/>
        <p:txBody>
          <a:bodyPr/>
          <a:lstStyle/>
          <a:p>
            <a:pPr marL="0" indent="0">
              <a:buNone/>
            </a:pPr>
            <a:r>
              <a:rPr lang="de-DE" dirty="0"/>
              <a:t>Beginnt ein Satzgefüge mit einem Nebensatz und es folgt ein Hauptsatz, dann steht das </a:t>
            </a:r>
            <a:r>
              <a:rPr lang="de-DE" dirty="0">
                <a:solidFill>
                  <a:srgbClr val="FF0000"/>
                </a:solidFill>
              </a:rPr>
              <a:t>Komma</a:t>
            </a:r>
            <a:r>
              <a:rPr lang="de-DE" dirty="0"/>
              <a:t> zwischen zwei Prädikaten:</a:t>
            </a:r>
          </a:p>
          <a:p>
            <a:pPr marL="0" indent="0">
              <a:buNone/>
            </a:pPr>
            <a:r>
              <a:rPr lang="de-DE" b="1" i="1" dirty="0">
                <a:solidFill>
                  <a:srgbClr val="00B050"/>
                </a:solidFill>
              </a:rPr>
              <a:t>Als</a:t>
            </a:r>
            <a:r>
              <a:rPr lang="de-DE" i="1" dirty="0"/>
              <a:t> es dunkel geworden </a:t>
            </a:r>
            <a:r>
              <a:rPr lang="de-DE" b="1" i="1" u="sng" dirty="0"/>
              <a:t>war</a:t>
            </a:r>
            <a:r>
              <a:rPr lang="de-DE" b="1" i="1" u="sng" dirty="0">
                <a:solidFill>
                  <a:srgbClr val="FF0000"/>
                </a:solidFill>
              </a:rPr>
              <a:t>, </a:t>
            </a:r>
            <a:r>
              <a:rPr lang="de-DE" b="1" i="1" u="sng" dirty="0"/>
              <a:t>zündeten</a:t>
            </a:r>
            <a:r>
              <a:rPr lang="de-DE" i="1" dirty="0"/>
              <a:t> wir ein Feuer an.</a:t>
            </a:r>
          </a:p>
        </p:txBody>
      </p:sp>
    </p:spTree>
    <p:extLst>
      <p:ext uri="{BB962C8B-B14F-4D97-AF65-F5344CB8AC3E}">
        <p14:creationId xmlns:p14="http://schemas.microsoft.com/office/powerpoint/2010/main" val="309344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6A197F-46D6-BFB2-55D2-C6AF3F46C5E5}"/>
              </a:ext>
            </a:extLst>
          </p:cNvPr>
          <p:cNvSpPr>
            <a:spLocks noGrp="1"/>
          </p:cNvSpPr>
          <p:nvPr>
            <p:ph type="title"/>
          </p:nvPr>
        </p:nvSpPr>
        <p:spPr/>
        <p:txBody>
          <a:bodyPr/>
          <a:lstStyle/>
          <a:p>
            <a:r>
              <a:rPr lang="de-DE" dirty="0"/>
              <a:t>Regel</a:t>
            </a:r>
            <a:br>
              <a:rPr lang="de-DE" dirty="0"/>
            </a:br>
            <a:r>
              <a:rPr lang="de-DE" dirty="0"/>
              <a:t>Infinitivsatz </a:t>
            </a:r>
            <a:br>
              <a:rPr lang="de-DE" dirty="0"/>
            </a:br>
            <a:r>
              <a:rPr lang="de-DE" dirty="0"/>
              <a:t>als Subjekt</a:t>
            </a:r>
          </a:p>
        </p:txBody>
      </p:sp>
      <p:sp>
        <p:nvSpPr>
          <p:cNvPr id="3" name="Inhaltsplatzhalter 2">
            <a:extLst>
              <a:ext uri="{FF2B5EF4-FFF2-40B4-BE49-F238E27FC236}">
                <a16:creationId xmlns:a16="http://schemas.microsoft.com/office/drawing/2014/main" id="{863C6873-7AD6-BD23-27D9-85A336F6C4A1}"/>
              </a:ext>
            </a:extLst>
          </p:cNvPr>
          <p:cNvSpPr>
            <a:spLocks noGrp="1"/>
          </p:cNvSpPr>
          <p:nvPr>
            <p:ph idx="1"/>
          </p:nvPr>
        </p:nvSpPr>
        <p:spPr/>
        <p:txBody>
          <a:bodyPr/>
          <a:lstStyle/>
          <a:p>
            <a:pPr marL="0" indent="0">
              <a:buNone/>
            </a:pPr>
            <a:r>
              <a:rPr lang="de-DE" dirty="0"/>
              <a:t>Beginnt ein Satzgefüge mit einem Infinitivsatz,</a:t>
            </a:r>
          </a:p>
          <a:p>
            <a:pPr marL="0" indent="0">
              <a:buNone/>
            </a:pPr>
            <a:r>
              <a:rPr lang="de-DE" dirty="0"/>
              <a:t>wird kein Komma gesetzt, wenn er das Subjekt vertritt.</a:t>
            </a:r>
          </a:p>
          <a:p>
            <a:pPr marL="0" indent="0">
              <a:buNone/>
            </a:pPr>
            <a:endParaRPr lang="de-DE" dirty="0"/>
          </a:p>
          <a:p>
            <a:pPr marL="0" indent="0">
              <a:buNone/>
            </a:pPr>
            <a:endParaRPr lang="de-DE" dirty="0"/>
          </a:p>
          <a:p>
            <a:pPr marL="0" indent="0">
              <a:buNone/>
            </a:pPr>
            <a:r>
              <a:rPr lang="de-DE" i="1" dirty="0"/>
              <a:t>Beispiel:</a:t>
            </a:r>
          </a:p>
          <a:p>
            <a:pPr marL="0" indent="0">
              <a:buNone/>
            </a:pPr>
            <a:endParaRPr lang="de-DE" dirty="0"/>
          </a:p>
          <a:p>
            <a:pPr marL="0" indent="0">
              <a:buNone/>
            </a:pPr>
            <a:endParaRPr lang="de-DE" i="1" dirty="0"/>
          </a:p>
          <a:p>
            <a:pPr marL="0" indent="0">
              <a:buNone/>
            </a:pPr>
            <a:r>
              <a:rPr lang="de-DE" i="1" dirty="0"/>
              <a:t>. </a:t>
            </a:r>
          </a:p>
        </p:txBody>
      </p:sp>
      <p:graphicFrame>
        <p:nvGraphicFramePr>
          <p:cNvPr id="4" name="Tabelle 3">
            <a:extLst>
              <a:ext uri="{FF2B5EF4-FFF2-40B4-BE49-F238E27FC236}">
                <a16:creationId xmlns:a16="http://schemas.microsoft.com/office/drawing/2014/main" id="{1B3A3A1B-6B99-1AFA-6B95-194DB2E5DD27}"/>
              </a:ext>
            </a:extLst>
          </p:cNvPr>
          <p:cNvGraphicFramePr>
            <a:graphicFrameLocks noGrp="1"/>
          </p:cNvGraphicFramePr>
          <p:nvPr>
            <p:extLst>
              <p:ext uri="{D42A27DB-BD31-4B8C-83A1-F6EECF244321}">
                <p14:modId xmlns:p14="http://schemas.microsoft.com/office/powerpoint/2010/main" val="487151880"/>
              </p:ext>
            </p:extLst>
          </p:nvPr>
        </p:nvGraphicFramePr>
        <p:xfrm>
          <a:off x="3818347" y="4073652"/>
          <a:ext cx="7417042" cy="1651000"/>
        </p:xfrm>
        <a:graphic>
          <a:graphicData uri="http://schemas.openxmlformats.org/drawingml/2006/table">
            <a:tbl>
              <a:tblPr firstRow="1" bandRow="1">
                <a:tableStyleId>{5C22544A-7EE6-4342-B048-85BDC9FD1C3A}</a:tableStyleId>
              </a:tblPr>
              <a:tblGrid>
                <a:gridCol w="1059578">
                  <a:extLst>
                    <a:ext uri="{9D8B030D-6E8A-4147-A177-3AD203B41FA5}">
                      <a16:colId xmlns:a16="http://schemas.microsoft.com/office/drawing/2014/main" val="123417006"/>
                    </a:ext>
                  </a:extLst>
                </a:gridCol>
                <a:gridCol w="1059578">
                  <a:extLst>
                    <a:ext uri="{9D8B030D-6E8A-4147-A177-3AD203B41FA5}">
                      <a16:colId xmlns:a16="http://schemas.microsoft.com/office/drawing/2014/main" val="703922787"/>
                    </a:ext>
                  </a:extLst>
                </a:gridCol>
                <a:gridCol w="1059578">
                  <a:extLst>
                    <a:ext uri="{9D8B030D-6E8A-4147-A177-3AD203B41FA5}">
                      <a16:colId xmlns:a16="http://schemas.microsoft.com/office/drawing/2014/main" val="3972819955"/>
                    </a:ext>
                  </a:extLst>
                </a:gridCol>
                <a:gridCol w="295356">
                  <a:extLst>
                    <a:ext uri="{9D8B030D-6E8A-4147-A177-3AD203B41FA5}">
                      <a16:colId xmlns:a16="http://schemas.microsoft.com/office/drawing/2014/main" val="2143950966"/>
                    </a:ext>
                  </a:extLst>
                </a:gridCol>
                <a:gridCol w="1212814">
                  <a:extLst>
                    <a:ext uri="{9D8B030D-6E8A-4147-A177-3AD203B41FA5}">
                      <a16:colId xmlns:a16="http://schemas.microsoft.com/office/drawing/2014/main" val="3798287403"/>
                    </a:ext>
                  </a:extLst>
                </a:gridCol>
                <a:gridCol w="1018903">
                  <a:extLst>
                    <a:ext uri="{9D8B030D-6E8A-4147-A177-3AD203B41FA5}">
                      <a16:colId xmlns:a16="http://schemas.microsoft.com/office/drawing/2014/main" val="805071934"/>
                    </a:ext>
                  </a:extLst>
                </a:gridCol>
                <a:gridCol w="1711235">
                  <a:extLst>
                    <a:ext uri="{9D8B030D-6E8A-4147-A177-3AD203B41FA5}">
                      <a16:colId xmlns:a16="http://schemas.microsoft.com/office/drawing/2014/main" val="3878091432"/>
                    </a:ext>
                  </a:extLst>
                </a:gridCol>
              </a:tblGrid>
              <a:tr h="370840">
                <a:tc>
                  <a:txBody>
                    <a:bodyPr/>
                    <a:lstStyle/>
                    <a:p>
                      <a:r>
                        <a:rPr lang="de-DE" i="1" dirty="0"/>
                        <a:t>Morgens</a:t>
                      </a:r>
                      <a:endParaRPr lang="de-DE" dirty="0"/>
                    </a:p>
                  </a:txBody>
                  <a:tcPr/>
                </a:tc>
                <a:tc>
                  <a:txBody>
                    <a:bodyPr/>
                    <a:lstStyle/>
                    <a:p>
                      <a:r>
                        <a:rPr lang="de-DE" i="1" dirty="0"/>
                        <a:t>genug Ruhe </a:t>
                      </a:r>
                      <a:endParaRPr lang="de-DE" dirty="0"/>
                    </a:p>
                  </a:txBody>
                  <a:tcPr/>
                </a:tc>
                <a:tc>
                  <a:txBody>
                    <a:bodyPr/>
                    <a:lstStyle/>
                    <a:p>
                      <a:r>
                        <a:rPr lang="de-DE" i="1" dirty="0"/>
                        <a:t> zu haben</a:t>
                      </a:r>
                      <a:endParaRPr lang="de-DE" dirty="0"/>
                    </a:p>
                  </a:txBody>
                  <a:tcPr/>
                </a:tc>
                <a:tc>
                  <a:txBody>
                    <a:bodyPr/>
                    <a:lstStyle/>
                    <a:p>
                      <a:endParaRPr lang="de-DE" dirty="0"/>
                    </a:p>
                  </a:txBody>
                  <a:tcPr/>
                </a:tc>
                <a:tc>
                  <a:txBody>
                    <a:bodyPr/>
                    <a:lstStyle/>
                    <a:p>
                      <a:r>
                        <a:rPr lang="de-DE" i="1" dirty="0"/>
                        <a:t>ist</a:t>
                      </a:r>
                      <a:endParaRPr lang="de-DE" dirty="0"/>
                    </a:p>
                  </a:txBody>
                  <a:tcPr/>
                </a:tc>
                <a:tc>
                  <a:txBody>
                    <a:bodyPr/>
                    <a:lstStyle/>
                    <a:p>
                      <a:r>
                        <a:rPr lang="de-DE" i="1" dirty="0" err="1"/>
                        <a:t>Vova</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i="1" dirty="0"/>
                        <a:t>wichtig.</a:t>
                      </a:r>
                      <a:endParaRPr lang="de-DE" dirty="0"/>
                    </a:p>
                    <a:p>
                      <a:endParaRPr lang="de-DE" dirty="0"/>
                    </a:p>
                  </a:txBody>
                  <a:tcPr/>
                </a:tc>
                <a:extLst>
                  <a:ext uri="{0D108BD9-81ED-4DB2-BD59-A6C34878D82A}">
                    <a16:rowId xmlns:a16="http://schemas.microsoft.com/office/drawing/2014/main" val="3448786135"/>
                  </a:ext>
                </a:extLst>
              </a:tr>
              <a:tr h="370840">
                <a:tc>
                  <a:txBody>
                    <a:bodyPr/>
                    <a:lstStyle/>
                    <a:p>
                      <a:r>
                        <a:rPr lang="de-DE" dirty="0"/>
                        <a:t>Adv. Zeit</a:t>
                      </a:r>
                    </a:p>
                  </a:txBody>
                  <a:tcPr/>
                </a:tc>
                <a:tc>
                  <a:txBody>
                    <a:bodyPr/>
                    <a:lstStyle/>
                    <a:p>
                      <a:r>
                        <a:rPr lang="de-DE" dirty="0"/>
                        <a:t>Objekt</a:t>
                      </a:r>
                    </a:p>
                  </a:txBody>
                  <a:tcPr/>
                </a:tc>
                <a:tc>
                  <a:txBody>
                    <a:bodyPr/>
                    <a:lstStyle/>
                    <a:p>
                      <a:r>
                        <a:rPr lang="de-DE" dirty="0"/>
                        <a:t>Infinitiv</a:t>
                      </a:r>
                    </a:p>
                  </a:txBody>
                  <a:tcPr/>
                </a:tc>
                <a:tc>
                  <a:txBody>
                    <a:bodyPr/>
                    <a:lstStyle/>
                    <a:p>
                      <a:endParaRPr lang="de-DE" dirty="0"/>
                    </a:p>
                  </a:txBody>
                  <a:tcPr/>
                </a:tc>
                <a:tc>
                  <a:txBody>
                    <a:bodyPr/>
                    <a:lstStyle/>
                    <a:p>
                      <a:endParaRPr lang="de-DE" dirty="0"/>
                    </a:p>
                  </a:txBody>
                  <a:tcPr/>
                </a:tc>
                <a:tc>
                  <a:txBody>
                    <a:bodyPr/>
                    <a:lstStyle/>
                    <a:p>
                      <a:endParaRPr lang="de-DE" dirty="0"/>
                    </a:p>
                  </a:txBody>
                  <a:tcPr/>
                </a:tc>
                <a:tc>
                  <a:txBody>
                    <a:bodyPr/>
                    <a:lstStyle/>
                    <a:p>
                      <a:endParaRPr lang="de-DE" dirty="0"/>
                    </a:p>
                  </a:txBody>
                  <a:tcPr/>
                </a:tc>
                <a:extLst>
                  <a:ext uri="{0D108BD9-81ED-4DB2-BD59-A6C34878D82A}">
                    <a16:rowId xmlns:a16="http://schemas.microsoft.com/office/drawing/2014/main" val="3698665989"/>
                  </a:ext>
                </a:extLst>
              </a:tr>
              <a:tr h="370840">
                <a:tc gridSpan="3">
                  <a:txBody>
                    <a:bodyPr/>
                    <a:lstStyle/>
                    <a:p>
                      <a:pPr algn="ctr"/>
                      <a:r>
                        <a:rPr lang="de-DE" dirty="0"/>
                        <a:t>Subjekt </a:t>
                      </a:r>
                    </a:p>
                    <a:p>
                      <a:pPr algn="ctr"/>
                      <a:r>
                        <a:rPr lang="de-DE" dirty="0"/>
                        <a:t>(Wer? Was?)</a:t>
                      </a:r>
                    </a:p>
                  </a:txBody>
                  <a:tcPr/>
                </a:tc>
                <a:tc hMerge="1">
                  <a:txBody>
                    <a:bodyPr/>
                    <a:lstStyle/>
                    <a:p>
                      <a:endParaRPr lang="de-DE"/>
                    </a:p>
                  </a:txBody>
                  <a:tcPr/>
                </a:tc>
                <a:tc hMerge="1">
                  <a:txBody>
                    <a:bodyPr/>
                    <a:lstStyle/>
                    <a:p>
                      <a:endParaRPr lang="de-DE" dirty="0"/>
                    </a:p>
                  </a:txBody>
                  <a:tcPr/>
                </a:tc>
                <a:tc>
                  <a:txBody>
                    <a:bodyPr/>
                    <a:lstStyle/>
                    <a:p>
                      <a:endParaRPr lang="de-DE" dirty="0"/>
                    </a:p>
                  </a:txBody>
                  <a:tcPr/>
                </a:tc>
                <a:tc>
                  <a:txBody>
                    <a:bodyPr/>
                    <a:lstStyle/>
                    <a:p>
                      <a:r>
                        <a:rPr lang="de-DE" dirty="0"/>
                        <a:t>Prädikat</a:t>
                      </a:r>
                    </a:p>
                  </a:txBody>
                  <a:tcPr/>
                </a:tc>
                <a:tc>
                  <a:txBody>
                    <a:bodyPr/>
                    <a:lstStyle/>
                    <a:p>
                      <a:r>
                        <a:rPr lang="de-DE" dirty="0"/>
                        <a:t>Objekt</a:t>
                      </a:r>
                    </a:p>
                  </a:txBody>
                  <a:tcPr/>
                </a:tc>
                <a:tc>
                  <a:txBody>
                    <a:bodyPr/>
                    <a:lstStyle/>
                    <a:p>
                      <a:r>
                        <a:rPr lang="de-DE" dirty="0"/>
                        <a:t>Prädiakatsteil </a:t>
                      </a:r>
                    </a:p>
                  </a:txBody>
                  <a:tcPr/>
                </a:tc>
                <a:extLst>
                  <a:ext uri="{0D108BD9-81ED-4DB2-BD59-A6C34878D82A}">
                    <a16:rowId xmlns:a16="http://schemas.microsoft.com/office/drawing/2014/main" val="3597248611"/>
                  </a:ext>
                </a:extLst>
              </a:tr>
            </a:tbl>
          </a:graphicData>
        </a:graphic>
      </p:graphicFrame>
    </p:spTree>
    <p:extLst>
      <p:ext uri="{BB962C8B-B14F-4D97-AF65-F5344CB8AC3E}">
        <p14:creationId xmlns:p14="http://schemas.microsoft.com/office/powerpoint/2010/main" val="1639302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A58D0-493B-3B94-DCDD-E542AD695C7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4E056A5-19B5-A361-B007-5A75792F1553}"/>
              </a:ext>
            </a:extLst>
          </p:cNvPr>
          <p:cNvSpPr>
            <a:spLocks noGrp="1"/>
          </p:cNvSpPr>
          <p:nvPr>
            <p:ph type="title"/>
          </p:nvPr>
        </p:nvSpPr>
        <p:spPr/>
        <p:txBody>
          <a:bodyPr/>
          <a:lstStyle/>
          <a:p>
            <a:r>
              <a:rPr lang="de-DE" dirty="0"/>
              <a:t>Infinitivsatz am Anfang</a:t>
            </a:r>
          </a:p>
        </p:txBody>
      </p:sp>
      <p:sp>
        <p:nvSpPr>
          <p:cNvPr id="3" name="Inhaltsplatzhalter 2">
            <a:extLst>
              <a:ext uri="{FF2B5EF4-FFF2-40B4-BE49-F238E27FC236}">
                <a16:creationId xmlns:a16="http://schemas.microsoft.com/office/drawing/2014/main" id="{35BA27B5-3988-8558-46DB-3327594D54AB}"/>
              </a:ext>
            </a:extLst>
          </p:cNvPr>
          <p:cNvSpPr>
            <a:spLocks noGrp="1"/>
          </p:cNvSpPr>
          <p:nvPr>
            <p:ph idx="1"/>
          </p:nvPr>
        </p:nvSpPr>
        <p:spPr/>
        <p:txBody>
          <a:bodyPr/>
          <a:lstStyle/>
          <a:p>
            <a:pPr marL="0" indent="0">
              <a:buNone/>
            </a:pPr>
            <a:r>
              <a:rPr lang="de-DE" dirty="0"/>
              <a:t>Enthält der Hauptsatz „es“ oder ein “da—Wort, wird ein Komma gesetzt, weil es dann im Hauptsatz ein Mini-Subjekt gibt.</a:t>
            </a:r>
          </a:p>
          <a:p>
            <a:pPr marL="0" indent="0">
              <a:buNone/>
            </a:pPr>
            <a:r>
              <a:rPr lang="de-DE" dirty="0"/>
              <a:t>Dieses wird im Infinitivsatz näher erläutert.</a:t>
            </a:r>
          </a:p>
          <a:p>
            <a:pPr marL="0" indent="0">
              <a:buNone/>
            </a:pPr>
            <a:endParaRPr lang="de-DE" dirty="0"/>
          </a:p>
          <a:p>
            <a:pPr marL="0" indent="0">
              <a:buNone/>
            </a:pPr>
            <a:r>
              <a:rPr lang="de-DE" i="1" dirty="0"/>
              <a:t>Beispiel:</a:t>
            </a:r>
          </a:p>
          <a:p>
            <a:pPr marL="0" indent="0">
              <a:buNone/>
            </a:pPr>
            <a:endParaRPr lang="de-DE" dirty="0"/>
          </a:p>
          <a:p>
            <a:pPr marL="0" indent="0">
              <a:buNone/>
            </a:pPr>
            <a:endParaRPr lang="de-DE" i="1" dirty="0"/>
          </a:p>
          <a:p>
            <a:pPr marL="0" indent="0">
              <a:buNone/>
            </a:pPr>
            <a:r>
              <a:rPr lang="de-DE" i="1" dirty="0"/>
              <a:t>. </a:t>
            </a:r>
          </a:p>
        </p:txBody>
      </p:sp>
      <p:graphicFrame>
        <p:nvGraphicFramePr>
          <p:cNvPr id="4" name="Tabelle 3">
            <a:extLst>
              <a:ext uri="{FF2B5EF4-FFF2-40B4-BE49-F238E27FC236}">
                <a16:creationId xmlns:a16="http://schemas.microsoft.com/office/drawing/2014/main" id="{6AD30250-6F66-0DB6-9EDD-CA2C900E8396}"/>
              </a:ext>
            </a:extLst>
          </p:cNvPr>
          <p:cNvGraphicFramePr>
            <a:graphicFrameLocks noGrp="1"/>
          </p:cNvGraphicFramePr>
          <p:nvPr>
            <p:extLst>
              <p:ext uri="{D42A27DB-BD31-4B8C-83A1-F6EECF244321}">
                <p14:modId xmlns:p14="http://schemas.microsoft.com/office/powerpoint/2010/main" val="2376463502"/>
              </p:ext>
            </p:extLst>
          </p:nvPr>
        </p:nvGraphicFramePr>
        <p:xfrm>
          <a:off x="3818347" y="4073652"/>
          <a:ext cx="7417042" cy="1920240"/>
        </p:xfrm>
        <a:graphic>
          <a:graphicData uri="http://schemas.openxmlformats.org/drawingml/2006/table">
            <a:tbl>
              <a:tblPr firstRow="1" bandRow="1">
                <a:tableStyleId>{5C22544A-7EE6-4342-B048-85BDC9FD1C3A}</a:tableStyleId>
              </a:tblPr>
              <a:tblGrid>
                <a:gridCol w="1019000">
                  <a:extLst>
                    <a:ext uri="{9D8B030D-6E8A-4147-A177-3AD203B41FA5}">
                      <a16:colId xmlns:a16="http://schemas.microsoft.com/office/drawing/2014/main" val="123417006"/>
                    </a:ext>
                  </a:extLst>
                </a:gridCol>
                <a:gridCol w="1019000">
                  <a:extLst>
                    <a:ext uri="{9D8B030D-6E8A-4147-A177-3AD203B41FA5}">
                      <a16:colId xmlns:a16="http://schemas.microsoft.com/office/drawing/2014/main" val="703922787"/>
                    </a:ext>
                  </a:extLst>
                </a:gridCol>
                <a:gridCol w="1019000">
                  <a:extLst>
                    <a:ext uri="{9D8B030D-6E8A-4147-A177-3AD203B41FA5}">
                      <a16:colId xmlns:a16="http://schemas.microsoft.com/office/drawing/2014/main" val="3972819955"/>
                    </a:ext>
                  </a:extLst>
                </a:gridCol>
                <a:gridCol w="284045">
                  <a:extLst>
                    <a:ext uri="{9D8B030D-6E8A-4147-A177-3AD203B41FA5}">
                      <a16:colId xmlns:a16="http://schemas.microsoft.com/office/drawing/2014/main" val="2143950966"/>
                    </a:ext>
                  </a:extLst>
                </a:gridCol>
                <a:gridCol w="769762">
                  <a:extLst>
                    <a:ext uri="{9D8B030D-6E8A-4147-A177-3AD203B41FA5}">
                      <a16:colId xmlns:a16="http://schemas.microsoft.com/office/drawing/2014/main" val="2273039489"/>
                    </a:ext>
                  </a:extLst>
                </a:gridCol>
                <a:gridCol w="1045029">
                  <a:extLst>
                    <a:ext uri="{9D8B030D-6E8A-4147-A177-3AD203B41FA5}">
                      <a16:colId xmlns:a16="http://schemas.microsoft.com/office/drawing/2014/main" val="3798287403"/>
                    </a:ext>
                  </a:extLst>
                </a:gridCol>
                <a:gridCol w="888274">
                  <a:extLst>
                    <a:ext uri="{9D8B030D-6E8A-4147-A177-3AD203B41FA5}">
                      <a16:colId xmlns:a16="http://schemas.microsoft.com/office/drawing/2014/main" val="805071934"/>
                    </a:ext>
                  </a:extLst>
                </a:gridCol>
                <a:gridCol w="1372932">
                  <a:extLst>
                    <a:ext uri="{9D8B030D-6E8A-4147-A177-3AD203B41FA5}">
                      <a16:colId xmlns:a16="http://schemas.microsoft.com/office/drawing/2014/main" val="3878091432"/>
                    </a:ext>
                  </a:extLst>
                </a:gridCol>
              </a:tblGrid>
              <a:tr h="370840">
                <a:tc>
                  <a:txBody>
                    <a:bodyPr/>
                    <a:lstStyle/>
                    <a:p>
                      <a:r>
                        <a:rPr lang="de-DE" i="1" dirty="0"/>
                        <a:t>Morgens</a:t>
                      </a:r>
                      <a:endParaRPr lang="de-DE" dirty="0"/>
                    </a:p>
                  </a:txBody>
                  <a:tcPr/>
                </a:tc>
                <a:tc>
                  <a:txBody>
                    <a:bodyPr/>
                    <a:lstStyle/>
                    <a:p>
                      <a:r>
                        <a:rPr lang="de-DE" i="1" dirty="0"/>
                        <a:t>genug Ruhe </a:t>
                      </a:r>
                      <a:endParaRPr lang="de-DE" dirty="0"/>
                    </a:p>
                  </a:txBody>
                  <a:tcPr/>
                </a:tc>
                <a:tc>
                  <a:txBody>
                    <a:bodyPr/>
                    <a:lstStyle/>
                    <a:p>
                      <a:r>
                        <a:rPr lang="de-DE" i="1" dirty="0"/>
                        <a:t> zu haben</a:t>
                      </a:r>
                      <a:endParaRPr lang="de-DE" dirty="0"/>
                    </a:p>
                  </a:txBody>
                  <a:tcPr/>
                </a:tc>
                <a:tc>
                  <a:txBody>
                    <a:bodyPr/>
                    <a:lstStyle/>
                    <a:p>
                      <a:pPr algn="ctr"/>
                      <a:r>
                        <a:rPr lang="de-DE" b="0" dirty="0">
                          <a:solidFill>
                            <a:srgbClr val="FF0000"/>
                          </a:solidFill>
                        </a:rPr>
                        <a:t>Ko</a:t>
                      </a:r>
                    </a:p>
                  </a:txBody>
                  <a:tcPr/>
                </a:tc>
                <a:tc>
                  <a:txBody>
                    <a:bodyPr/>
                    <a:lstStyle/>
                    <a:p>
                      <a:r>
                        <a:rPr lang="de-DE" dirty="0"/>
                        <a:t>das</a:t>
                      </a:r>
                    </a:p>
                  </a:txBody>
                  <a:tcPr/>
                </a:tc>
                <a:tc>
                  <a:txBody>
                    <a:bodyPr/>
                    <a:lstStyle/>
                    <a:p>
                      <a:r>
                        <a:rPr lang="de-DE" i="1" dirty="0"/>
                        <a:t>ist</a:t>
                      </a:r>
                      <a:endParaRPr lang="de-DE" dirty="0"/>
                    </a:p>
                  </a:txBody>
                  <a:tcPr/>
                </a:tc>
                <a:tc>
                  <a:txBody>
                    <a:bodyPr/>
                    <a:lstStyle/>
                    <a:p>
                      <a:r>
                        <a:rPr lang="de-DE" i="1" dirty="0" err="1"/>
                        <a:t>Vova</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i="1" dirty="0"/>
                        <a:t>wichtig.</a:t>
                      </a:r>
                      <a:endParaRPr lang="de-DE" dirty="0"/>
                    </a:p>
                    <a:p>
                      <a:endParaRPr lang="de-DE" dirty="0"/>
                    </a:p>
                  </a:txBody>
                  <a:tcPr/>
                </a:tc>
                <a:extLst>
                  <a:ext uri="{0D108BD9-81ED-4DB2-BD59-A6C34878D82A}">
                    <a16:rowId xmlns:a16="http://schemas.microsoft.com/office/drawing/2014/main" val="3448786135"/>
                  </a:ext>
                </a:extLst>
              </a:tr>
              <a:tr h="370840">
                <a:tc>
                  <a:txBody>
                    <a:bodyPr/>
                    <a:lstStyle/>
                    <a:p>
                      <a:r>
                        <a:rPr lang="de-DE" dirty="0"/>
                        <a:t>Adv. Zeit</a:t>
                      </a:r>
                    </a:p>
                  </a:txBody>
                  <a:tcPr/>
                </a:tc>
                <a:tc>
                  <a:txBody>
                    <a:bodyPr/>
                    <a:lstStyle/>
                    <a:p>
                      <a:r>
                        <a:rPr lang="de-DE" dirty="0"/>
                        <a:t>Objekt</a:t>
                      </a:r>
                    </a:p>
                  </a:txBody>
                  <a:tcPr/>
                </a:tc>
                <a:tc>
                  <a:txBody>
                    <a:bodyPr/>
                    <a:lstStyle/>
                    <a:p>
                      <a:r>
                        <a:rPr lang="de-DE" dirty="0"/>
                        <a:t>Infinitiv</a:t>
                      </a:r>
                    </a:p>
                  </a:txBody>
                  <a:tcPr/>
                </a:tc>
                <a:tc>
                  <a:txBody>
                    <a:bodyPr/>
                    <a:lstStyle/>
                    <a:p>
                      <a:r>
                        <a:rPr lang="de-DE" b="1" dirty="0">
                          <a:solidFill>
                            <a:srgbClr val="FF0000"/>
                          </a:solidFill>
                        </a:rPr>
                        <a:t>mm</a:t>
                      </a:r>
                    </a:p>
                  </a:txBody>
                  <a:tcPr/>
                </a:tc>
                <a:tc>
                  <a:txBody>
                    <a:bodyPr/>
                    <a:lstStyle/>
                    <a:p>
                      <a:endParaRPr lang="de-DE" dirty="0"/>
                    </a:p>
                  </a:txBody>
                  <a:tcPr/>
                </a:tc>
                <a:tc>
                  <a:txBody>
                    <a:bodyPr/>
                    <a:lstStyle/>
                    <a:p>
                      <a:endParaRPr lang="de-DE" dirty="0"/>
                    </a:p>
                  </a:txBody>
                  <a:tcPr/>
                </a:tc>
                <a:tc>
                  <a:txBody>
                    <a:bodyPr/>
                    <a:lstStyle/>
                    <a:p>
                      <a:endParaRPr lang="de-DE" dirty="0"/>
                    </a:p>
                  </a:txBody>
                  <a:tcPr/>
                </a:tc>
                <a:tc>
                  <a:txBody>
                    <a:bodyPr/>
                    <a:lstStyle/>
                    <a:p>
                      <a:endParaRPr lang="de-DE" dirty="0"/>
                    </a:p>
                  </a:txBody>
                  <a:tcPr/>
                </a:tc>
                <a:extLst>
                  <a:ext uri="{0D108BD9-81ED-4DB2-BD59-A6C34878D82A}">
                    <a16:rowId xmlns:a16="http://schemas.microsoft.com/office/drawing/2014/main" val="3698665989"/>
                  </a:ext>
                </a:extLst>
              </a:tr>
              <a:tr h="370840">
                <a:tc gridSpan="3">
                  <a:txBody>
                    <a:bodyPr/>
                    <a:lstStyle/>
                    <a:p>
                      <a:pPr algn="ctr"/>
                      <a:r>
                        <a:rPr lang="de-DE" dirty="0"/>
                        <a:t>Subjekt </a:t>
                      </a:r>
                    </a:p>
                    <a:p>
                      <a:pPr algn="ctr"/>
                      <a:r>
                        <a:rPr lang="de-DE" dirty="0"/>
                        <a:t>(Wer? Was?)</a:t>
                      </a:r>
                    </a:p>
                  </a:txBody>
                  <a:tcPr/>
                </a:tc>
                <a:tc hMerge="1">
                  <a:txBody>
                    <a:bodyPr/>
                    <a:lstStyle/>
                    <a:p>
                      <a:endParaRPr lang="de-DE"/>
                    </a:p>
                  </a:txBody>
                  <a:tcPr/>
                </a:tc>
                <a:tc hMerge="1">
                  <a:txBody>
                    <a:bodyPr/>
                    <a:lstStyle/>
                    <a:p>
                      <a:endParaRPr lang="de-DE" dirty="0"/>
                    </a:p>
                  </a:txBody>
                  <a:tcPr/>
                </a:tc>
                <a:tc>
                  <a:txBody>
                    <a:bodyPr/>
                    <a:lstStyle/>
                    <a:p>
                      <a:pPr algn="ctr"/>
                      <a:r>
                        <a:rPr lang="de-DE" b="1" dirty="0">
                          <a:solidFill>
                            <a:srgbClr val="FF0000"/>
                          </a:solidFill>
                        </a:rPr>
                        <a:t>a</a:t>
                      </a:r>
                    </a:p>
                  </a:txBody>
                  <a:tcPr/>
                </a:tc>
                <a:tc>
                  <a:txBody>
                    <a:bodyPr/>
                    <a:lstStyle/>
                    <a:p>
                      <a:r>
                        <a:rPr lang="de-DE" dirty="0"/>
                        <a:t>Sub-</a:t>
                      </a:r>
                      <a:r>
                        <a:rPr lang="de-DE" dirty="0" err="1"/>
                        <a:t>jekt</a:t>
                      </a:r>
                      <a:endParaRPr lang="de-DE" dirty="0"/>
                    </a:p>
                  </a:txBody>
                  <a:tcPr/>
                </a:tc>
                <a:tc>
                  <a:txBody>
                    <a:bodyPr/>
                    <a:lstStyle/>
                    <a:p>
                      <a:r>
                        <a:rPr lang="de-DE" dirty="0"/>
                        <a:t>Prädikat</a:t>
                      </a:r>
                    </a:p>
                  </a:txBody>
                  <a:tcPr/>
                </a:tc>
                <a:tc>
                  <a:txBody>
                    <a:bodyPr/>
                    <a:lstStyle/>
                    <a:p>
                      <a:r>
                        <a:rPr lang="de-DE" dirty="0"/>
                        <a:t>Objekt</a:t>
                      </a:r>
                    </a:p>
                  </a:txBody>
                  <a:tcPr/>
                </a:tc>
                <a:tc>
                  <a:txBody>
                    <a:bodyPr/>
                    <a:lstStyle/>
                    <a:p>
                      <a:r>
                        <a:rPr lang="de-DE" dirty="0"/>
                        <a:t>Prädiakats-teil </a:t>
                      </a:r>
                    </a:p>
                  </a:txBody>
                  <a:tcPr/>
                </a:tc>
                <a:extLst>
                  <a:ext uri="{0D108BD9-81ED-4DB2-BD59-A6C34878D82A}">
                    <a16:rowId xmlns:a16="http://schemas.microsoft.com/office/drawing/2014/main" val="3597248611"/>
                  </a:ext>
                </a:extLst>
              </a:tr>
            </a:tbl>
          </a:graphicData>
        </a:graphic>
      </p:graphicFrame>
    </p:spTree>
    <p:extLst>
      <p:ext uri="{BB962C8B-B14F-4D97-AF65-F5344CB8AC3E}">
        <p14:creationId xmlns:p14="http://schemas.microsoft.com/office/powerpoint/2010/main" val="1763127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1AF32E-67EC-C840-DC1F-CC364BA3F6E7}"/>
              </a:ext>
            </a:extLst>
          </p:cNvPr>
          <p:cNvSpPr>
            <a:spLocks noGrp="1"/>
          </p:cNvSpPr>
          <p:nvPr>
            <p:ph type="title"/>
          </p:nvPr>
        </p:nvSpPr>
        <p:spPr/>
        <p:txBody>
          <a:bodyPr/>
          <a:lstStyle/>
          <a:p>
            <a:r>
              <a:rPr lang="de-DE" dirty="0"/>
              <a:t>Infinitivsatz mit „um zu“, „ohne zu“, </a:t>
            </a:r>
            <a:br>
              <a:rPr lang="de-DE" dirty="0"/>
            </a:br>
            <a:r>
              <a:rPr lang="de-DE" dirty="0"/>
              <a:t>„anstatt zu“</a:t>
            </a:r>
          </a:p>
        </p:txBody>
      </p:sp>
      <p:sp>
        <p:nvSpPr>
          <p:cNvPr id="3" name="Inhaltsplatzhalter 2">
            <a:extLst>
              <a:ext uri="{FF2B5EF4-FFF2-40B4-BE49-F238E27FC236}">
                <a16:creationId xmlns:a16="http://schemas.microsoft.com/office/drawing/2014/main" id="{A3EF37D7-42FC-371F-52C9-5ABC7EC05F06}"/>
              </a:ext>
            </a:extLst>
          </p:cNvPr>
          <p:cNvSpPr>
            <a:spLocks noGrp="1"/>
          </p:cNvSpPr>
          <p:nvPr>
            <p:ph idx="1"/>
          </p:nvPr>
        </p:nvSpPr>
        <p:spPr/>
        <p:txBody>
          <a:bodyPr/>
          <a:lstStyle/>
          <a:p>
            <a:pPr marL="457200" indent="-457200">
              <a:buFont typeface="+mj-lt"/>
              <a:buAutoNum type="arabicPeriod"/>
            </a:pPr>
            <a:r>
              <a:rPr lang="de-DE" b="1" dirty="0">
                <a:solidFill>
                  <a:srgbClr val="C00000"/>
                </a:solidFill>
              </a:rPr>
              <a:t>Um</a:t>
            </a:r>
            <a:r>
              <a:rPr lang="de-DE" dirty="0"/>
              <a:t>	sich ein neues Handy kaufen </a:t>
            </a:r>
            <a:r>
              <a:rPr lang="de-DE" dirty="0">
                <a:solidFill>
                  <a:srgbClr val="C00000"/>
                </a:solidFill>
              </a:rPr>
              <a:t>zu</a:t>
            </a:r>
            <a:r>
              <a:rPr lang="de-DE" dirty="0">
                <a:solidFill>
                  <a:schemeClr val="accent1">
                    <a:lumMod val="75000"/>
                  </a:schemeClr>
                </a:solidFill>
              </a:rPr>
              <a:t> können</a:t>
            </a:r>
            <a:r>
              <a:rPr lang="de-DE" dirty="0"/>
              <a:t>,	(EI)</a:t>
            </a:r>
            <a:br>
              <a:rPr lang="de-DE" dirty="0"/>
            </a:br>
            <a:r>
              <a:rPr lang="de-DE" dirty="0"/>
              <a:t>jobbt Carina in einer Bäckerei.			(HS)</a:t>
            </a:r>
          </a:p>
          <a:p>
            <a:pPr marL="457200" indent="-457200">
              <a:buFont typeface="+mj-lt"/>
              <a:buAutoNum type="arabicPeriod"/>
            </a:pPr>
            <a:r>
              <a:rPr lang="de-DE" dirty="0"/>
              <a:t>Viele Leute lassen ihren Müll fallen, 		(HS)</a:t>
            </a:r>
            <a:br>
              <a:rPr lang="de-DE" dirty="0"/>
            </a:br>
            <a:r>
              <a:rPr lang="de-DE" b="1" dirty="0">
                <a:solidFill>
                  <a:srgbClr val="C00000"/>
                </a:solidFill>
              </a:rPr>
              <a:t>ohne</a:t>
            </a:r>
            <a:r>
              <a:rPr lang="de-DE" dirty="0"/>
              <a:t> darüber </a:t>
            </a:r>
            <a:r>
              <a:rPr lang="de-DE" dirty="0">
                <a:solidFill>
                  <a:schemeClr val="accent1">
                    <a:lumMod val="75000"/>
                  </a:schemeClr>
                </a:solidFill>
              </a:rPr>
              <a:t>nach</a:t>
            </a:r>
            <a:r>
              <a:rPr lang="de-DE" dirty="0">
                <a:solidFill>
                  <a:srgbClr val="C00000"/>
                </a:solidFill>
              </a:rPr>
              <a:t>zu</a:t>
            </a:r>
            <a:r>
              <a:rPr lang="de-DE" dirty="0">
                <a:solidFill>
                  <a:schemeClr val="accent1">
                    <a:lumMod val="75000"/>
                  </a:schemeClr>
                </a:solidFill>
              </a:rPr>
              <a:t>denken</a:t>
            </a:r>
            <a:r>
              <a:rPr lang="de-DE" dirty="0"/>
              <a:t>, 			(EI)</a:t>
            </a:r>
            <a:br>
              <a:rPr lang="de-DE" dirty="0"/>
            </a:br>
            <a:r>
              <a:rPr lang="de-DE" dirty="0"/>
              <a:t>dass jemand ihn wegräumen muss.		(Objektsatz)</a:t>
            </a:r>
          </a:p>
          <a:p>
            <a:pPr marL="457200" indent="-457200">
              <a:buFont typeface="+mj-lt"/>
              <a:buAutoNum type="arabicPeriod"/>
            </a:pPr>
            <a:r>
              <a:rPr lang="de-DE" dirty="0"/>
              <a:t>Es ist meist billiger und leckerer, 		(HS)</a:t>
            </a:r>
            <a:br>
              <a:rPr lang="de-DE" dirty="0"/>
            </a:br>
            <a:r>
              <a:rPr lang="de-DE" dirty="0">
                <a:solidFill>
                  <a:srgbClr val="7030A0"/>
                </a:solidFill>
              </a:rPr>
              <a:t>selbst</a:t>
            </a:r>
            <a:r>
              <a:rPr lang="de-DE" dirty="0"/>
              <a:t> </a:t>
            </a:r>
            <a:r>
              <a:rPr lang="de-DE" dirty="0">
                <a:solidFill>
                  <a:schemeClr val="accent1">
                    <a:lumMod val="75000"/>
                  </a:schemeClr>
                </a:solidFill>
              </a:rPr>
              <a:t>zu kochen</a:t>
            </a:r>
            <a:r>
              <a:rPr lang="de-DE" dirty="0"/>
              <a:t>, 				(EI)</a:t>
            </a:r>
            <a:br>
              <a:rPr lang="de-DE" dirty="0"/>
            </a:br>
            <a:r>
              <a:rPr lang="de-DE" b="1" dirty="0">
                <a:solidFill>
                  <a:srgbClr val="C00000"/>
                </a:solidFill>
              </a:rPr>
              <a:t>anstatt</a:t>
            </a:r>
            <a:r>
              <a:rPr lang="de-DE" dirty="0"/>
              <a:t> </a:t>
            </a:r>
            <a:r>
              <a:rPr lang="de-DE" dirty="0">
                <a:solidFill>
                  <a:srgbClr val="7030A0"/>
                </a:solidFill>
              </a:rPr>
              <a:t>Fertiggerichte</a:t>
            </a:r>
            <a:r>
              <a:rPr lang="de-DE" dirty="0"/>
              <a:t> </a:t>
            </a:r>
            <a:r>
              <a:rPr lang="de-DE" dirty="0">
                <a:solidFill>
                  <a:srgbClr val="C00000"/>
                </a:solidFill>
              </a:rPr>
              <a:t>zu</a:t>
            </a:r>
            <a:r>
              <a:rPr lang="de-DE" dirty="0">
                <a:solidFill>
                  <a:schemeClr val="accent1">
                    <a:lumMod val="75000"/>
                  </a:schemeClr>
                </a:solidFill>
              </a:rPr>
              <a:t> kaufen</a:t>
            </a:r>
            <a:r>
              <a:rPr lang="de-DE" dirty="0"/>
              <a:t>. 		(EI)</a:t>
            </a:r>
            <a:br>
              <a:rPr lang="de-DE" dirty="0"/>
            </a:br>
            <a:r>
              <a:rPr lang="de-DE" dirty="0"/>
              <a:t>	</a:t>
            </a:r>
          </a:p>
        </p:txBody>
      </p:sp>
    </p:spTree>
    <p:extLst>
      <p:ext uri="{BB962C8B-B14F-4D97-AF65-F5344CB8AC3E}">
        <p14:creationId xmlns:p14="http://schemas.microsoft.com/office/powerpoint/2010/main" val="144439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D9545C-7955-BB2F-0EE0-18AB8400BB33}"/>
              </a:ext>
            </a:extLst>
          </p:cNvPr>
          <p:cNvSpPr>
            <a:spLocks noGrp="1"/>
          </p:cNvSpPr>
          <p:nvPr>
            <p:ph type="title"/>
          </p:nvPr>
        </p:nvSpPr>
        <p:spPr/>
        <p:txBody>
          <a:bodyPr/>
          <a:lstStyle/>
          <a:p>
            <a:r>
              <a:rPr lang="de-DE" dirty="0"/>
              <a:t>Regel </a:t>
            </a:r>
            <a:br>
              <a:rPr lang="de-DE" dirty="0"/>
            </a:br>
            <a:r>
              <a:rPr lang="de-DE" dirty="0"/>
              <a:t>„anstatt zu“ und „ohne zu“</a:t>
            </a:r>
          </a:p>
        </p:txBody>
      </p:sp>
      <p:sp>
        <p:nvSpPr>
          <p:cNvPr id="3" name="Inhaltsplatzhalter 2">
            <a:extLst>
              <a:ext uri="{FF2B5EF4-FFF2-40B4-BE49-F238E27FC236}">
                <a16:creationId xmlns:a16="http://schemas.microsoft.com/office/drawing/2014/main" id="{8B3D9912-69B3-D385-DE89-59890FAAA673}"/>
              </a:ext>
            </a:extLst>
          </p:cNvPr>
          <p:cNvSpPr>
            <a:spLocks noGrp="1"/>
          </p:cNvSpPr>
          <p:nvPr>
            <p:ph idx="1"/>
          </p:nvPr>
        </p:nvSpPr>
        <p:spPr/>
        <p:txBody>
          <a:bodyPr/>
          <a:lstStyle/>
          <a:p>
            <a:pPr marL="0" indent="0">
              <a:buNone/>
            </a:pPr>
            <a:r>
              <a:rPr lang="de-DE" dirty="0"/>
              <a:t>Infinitivsätze mit „um zu“, „anstatt zu“, „ohne zu“</a:t>
            </a:r>
          </a:p>
          <a:p>
            <a:pPr marL="0" indent="0">
              <a:buNone/>
            </a:pPr>
            <a:r>
              <a:rPr lang="de-DE" dirty="0"/>
              <a:t>sind Nebensätze mit </a:t>
            </a:r>
            <a:r>
              <a:rPr lang="de-DE" dirty="0">
                <a:solidFill>
                  <a:srgbClr val="FF0000"/>
                </a:solidFill>
              </a:rPr>
              <a:t>Komma.</a:t>
            </a:r>
            <a:endParaRPr lang="de-DE" dirty="0"/>
          </a:p>
        </p:txBody>
      </p:sp>
    </p:spTree>
    <p:extLst>
      <p:ext uri="{BB962C8B-B14F-4D97-AF65-F5344CB8AC3E}">
        <p14:creationId xmlns:p14="http://schemas.microsoft.com/office/powerpoint/2010/main" val="75088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A8FEF4-00F3-95B8-BB34-7BEEBD2FF6C6}"/>
              </a:ext>
            </a:extLst>
          </p:cNvPr>
          <p:cNvSpPr>
            <a:spLocks noGrp="1"/>
          </p:cNvSpPr>
          <p:nvPr>
            <p:ph type="title"/>
          </p:nvPr>
        </p:nvSpPr>
        <p:spPr/>
        <p:txBody>
          <a:bodyPr/>
          <a:lstStyle/>
          <a:p>
            <a:r>
              <a:rPr lang="de-DE" dirty="0"/>
              <a:t>Infinitivsatz nach Nomen</a:t>
            </a:r>
          </a:p>
        </p:txBody>
      </p:sp>
      <p:sp>
        <p:nvSpPr>
          <p:cNvPr id="3" name="Inhaltsplatzhalter 2">
            <a:extLst>
              <a:ext uri="{FF2B5EF4-FFF2-40B4-BE49-F238E27FC236}">
                <a16:creationId xmlns:a16="http://schemas.microsoft.com/office/drawing/2014/main" id="{37672289-76EC-C888-9ED1-EC3B7BE7BB8E}"/>
              </a:ext>
            </a:extLst>
          </p:cNvPr>
          <p:cNvSpPr>
            <a:spLocks noGrp="1"/>
          </p:cNvSpPr>
          <p:nvPr>
            <p:ph idx="1"/>
          </p:nvPr>
        </p:nvSpPr>
        <p:spPr/>
        <p:txBody>
          <a:bodyPr/>
          <a:lstStyle/>
          <a:p>
            <a:pPr marL="457200" indent="-457200">
              <a:buFont typeface="+mj-lt"/>
              <a:buAutoNum type="arabicPeriod"/>
            </a:pPr>
            <a:r>
              <a:rPr lang="de-DE" dirty="0"/>
              <a:t>In vielen Ländern ist die </a:t>
            </a:r>
            <a:r>
              <a:rPr lang="de-DE" u="sng" dirty="0">
                <a:solidFill>
                  <a:srgbClr val="0070C0"/>
                </a:solidFill>
              </a:rPr>
              <a:t>Tradition</a:t>
            </a:r>
            <a:r>
              <a:rPr lang="de-DE" dirty="0"/>
              <a:t>, </a:t>
            </a:r>
            <a:r>
              <a:rPr lang="de-DE" dirty="0">
                <a:solidFill>
                  <a:srgbClr val="7030A0"/>
                </a:solidFill>
              </a:rPr>
              <a:t>Gäste</a:t>
            </a:r>
            <a:r>
              <a:rPr lang="de-DE" dirty="0">
                <a:solidFill>
                  <a:schemeClr val="accent1">
                    <a:lumMod val="75000"/>
                  </a:schemeClr>
                </a:solidFill>
              </a:rPr>
              <a:t> willkommen zu heißen und gut zu bewirten</a:t>
            </a:r>
            <a:r>
              <a:rPr lang="de-DE" b="1" dirty="0">
                <a:solidFill>
                  <a:srgbClr val="FF0000"/>
                </a:solidFill>
              </a:rPr>
              <a:t>,</a:t>
            </a:r>
            <a:r>
              <a:rPr lang="de-DE" dirty="0"/>
              <a:t> wichtiger als der eigene Besitz.</a:t>
            </a:r>
          </a:p>
          <a:p>
            <a:pPr marL="457200" indent="-457200">
              <a:buFont typeface="+mj-lt"/>
              <a:buAutoNum type="arabicPeriod"/>
            </a:pPr>
            <a:r>
              <a:rPr lang="de-DE" dirty="0"/>
              <a:t>Der </a:t>
            </a:r>
            <a:r>
              <a:rPr lang="de-DE" u="sng" dirty="0">
                <a:solidFill>
                  <a:srgbClr val="0070C0"/>
                </a:solidFill>
              </a:rPr>
              <a:t>Plan</a:t>
            </a:r>
            <a:r>
              <a:rPr lang="de-DE" b="1" dirty="0">
                <a:solidFill>
                  <a:srgbClr val="FF0000"/>
                </a:solidFill>
              </a:rPr>
              <a:t>,</a:t>
            </a:r>
            <a:r>
              <a:rPr lang="de-DE" dirty="0"/>
              <a:t> </a:t>
            </a:r>
            <a:r>
              <a:rPr lang="de-DE" dirty="0">
                <a:solidFill>
                  <a:srgbClr val="7030A0"/>
                </a:solidFill>
              </a:rPr>
              <a:t>endlich</a:t>
            </a:r>
            <a:r>
              <a:rPr lang="de-DE" dirty="0"/>
              <a:t> </a:t>
            </a:r>
            <a:r>
              <a:rPr lang="de-DE" dirty="0">
                <a:solidFill>
                  <a:srgbClr val="7030A0"/>
                </a:solidFill>
              </a:rPr>
              <a:t>das Problem </a:t>
            </a:r>
            <a:r>
              <a:rPr lang="de-DE" dirty="0">
                <a:solidFill>
                  <a:schemeClr val="accent1">
                    <a:lumMod val="75000"/>
                  </a:schemeClr>
                </a:solidFill>
              </a:rPr>
              <a:t>zu klären</a:t>
            </a:r>
            <a:r>
              <a:rPr lang="de-DE" b="1" dirty="0">
                <a:solidFill>
                  <a:srgbClr val="FF0000"/>
                </a:solidFill>
              </a:rPr>
              <a:t>,</a:t>
            </a:r>
            <a:r>
              <a:rPr lang="de-DE" dirty="0"/>
              <a:t> war aufgegangen.</a:t>
            </a:r>
          </a:p>
          <a:p>
            <a:pPr marL="457200" indent="-457200">
              <a:buFont typeface="+mj-lt"/>
              <a:buAutoNum type="arabicPeriod"/>
            </a:pPr>
            <a:r>
              <a:rPr lang="de-DE" dirty="0"/>
              <a:t>Viele hatten </a:t>
            </a:r>
            <a:r>
              <a:rPr lang="de-DE" u="sng" dirty="0">
                <a:solidFill>
                  <a:srgbClr val="0070C0"/>
                </a:solidFill>
              </a:rPr>
              <a:t>die Hoffnung</a:t>
            </a:r>
            <a:r>
              <a:rPr lang="de-DE" b="1" dirty="0">
                <a:solidFill>
                  <a:srgbClr val="FF0000"/>
                </a:solidFill>
              </a:rPr>
              <a:t>, </a:t>
            </a:r>
            <a:r>
              <a:rPr lang="de-DE" dirty="0">
                <a:solidFill>
                  <a:srgbClr val="7030A0"/>
                </a:solidFill>
              </a:rPr>
              <a:t>während der Hofpause Tischtennis </a:t>
            </a:r>
            <a:r>
              <a:rPr lang="de-DE" dirty="0">
                <a:solidFill>
                  <a:schemeClr val="accent1">
                    <a:lumMod val="75000"/>
                  </a:schemeClr>
                </a:solidFill>
              </a:rPr>
              <a:t>spielen zu können.</a:t>
            </a:r>
          </a:p>
        </p:txBody>
      </p:sp>
    </p:spTree>
    <p:extLst>
      <p:ext uri="{BB962C8B-B14F-4D97-AF65-F5344CB8AC3E}">
        <p14:creationId xmlns:p14="http://schemas.microsoft.com/office/powerpoint/2010/main" val="2457137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33E119-08B5-BB8E-2E73-8191878A405B}"/>
              </a:ext>
            </a:extLst>
          </p:cNvPr>
          <p:cNvSpPr>
            <a:spLocks noGrp="1"/>
          </p:cNvSpPr>
          <p:nvPr>
            <p:ph type="title"/>
          </p:nvPr>
        </p:nvSpPr>
        <p:spPr/>
        <p:txBody>
          <a:bodyPr/>
          <a:lstStyle/>
          <a:p>
            <a:r>
              <a:rPr lang="de-DE" dirty="0"/>
              <a:t>Regel</a:t>
            </a:r>
            <a:br>
              <a:rPr lang="de-DE" dirty="0"/>
            </a:br>
            <a:r>
              <a:rPr lang="de-DE" dirty="0"/>
              <a:t>Bezugswort</a:t>
            </a:r>
          </a:p>
        </p:txBody>
      </p:sp>
      <p:sp>
        <p:nvSpPr>
          <p:cNvPr id="3" name="Inhaltsplatzhalter 2">
            <a:extLst>
              <a:ext uri="{FF2B5EF4-FFF2-40B4-BE49-F238E27FC236}">
                <a16:creationId xmlns:a16="http://schemas.microsoft.com/office/drawing/2014/main" id="{431A5B37-DD3A-BAC9-8FEC-C0A1D03A299F}"/>
              </a:ext>
            </a:extLst>
          </p:cNvPr>
          <p:cNvSpPr>
            <a:spLocks noGrp="1"/>
          </p:cNvSpPr>
          <p:nvPr>
            <p:ph idx="1"/>
          </p:nvPr>
        </p:nvSpPr>
        <p:spPr/>
        <p:txBody>
          <a:bodyPr/>
          <a:lstStyle/>
          <a:p>
            <a:pPr marL="0" indent="0">
              <a:buNone/>
            </a:pPr>
            <a:r>
              <a:rPr lang="de-DE" dirty="0"/>
              <a:t>Bezieht sich der Erweiterte Infinitiv auf ein Nomen, </a:t>
            </a:r>
          </a:p>
          <a:p>
            <a:pPr marL="0" indent="0">
              <a:buNone/>
            </a:pPr>
            <a:r>
              <a:rPr lang="de-DE" dirty="0"/>
              <a:t>wird ein </a:t>
            </a:r>
            <a:r>
              <a:rPr lang="de-DE" dirty="0">
                <a:solidFill>
                  <a:srgbClr val="FF0000"/>
                </a:solidFill>
              </a:rPr>
              <a:t>Komma</a:t>
            </a:r>
            <a:r>
              <a:rPr lang="de-DE" dirty="0"/>
              <a:t> gesetzt.</a:t>
            </a:r>
          </a:p>
        </p:txBody>
      </p:sp>
    </p:spTree>
    <p:extLst>
      <p:ext uri="{BB962C8B-B14F-4D97-AF65-F5344CB8AC3E}">
        <p14:creationId xmlns:p14="http://schemas.microsoft.com/office/powerpoint/2010/main" val="2545881479"/>
      </p:ext>
    </p:extLst>
  </p:cSld>
  <p:clrMapOvr>
    <a:masterClrMapping/>
  </p:clrMapOvr>
</p:sld>
</file>

<file path=ppt/theme/theme1.xml><?xml version="1.0" encoding="utf-8"?>
<a:theme xmlns:a="http://schemas.openxmlformats.org/drawingml/2006/main"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Rahmen</Template>
  <TotalTime>0</TotalTime>
  <Words>867</Words>
  <Application>Microsoft Macintosh PowerPoint</Application>
  <PresentationFormat>Breitbild</PresentationFormat>
  <Paragraphs>126</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Corbel</vt:lpstr>
      <vt:lpstr>Wingdings</vt:lpstr>
      <vt:lpstr>Wingdings 2</vt:lpstr>
      <vt:lpstr>Rahmen</vt:lpstr>
      <vt:lpstr>Kommasetzung: Infinitivsatz 2</vt:lpstr>
      <vt:lpstr>Wiederholung</vt:lpstr>
      <vt:lpstr>Nebensatz am Anfang</vt:lpstr>
      <vt:lpstr>Regel Infinitivsatz  als Subjekt</vt:lpstr>
      <vt:lpstr>Infinitivsatz am Anfang</vt:lpstr>
      <vt:lpstr>Infinitivsatz mit „um zu“, „ohne zu“,  „anstatt zu“</vt:lpstr>
      <vt:lpstr>Regel  „anstatt zu“ und „ohne zu“</vt:lpstr>
      <vt:lpstr>Infinitivsatz nach Nomen</vt:lpstr>
      <vt:lpstr>Regel Bezugswort</vt:lpstr>
      <vt:lpstr>Zusammen-fassung</vt:lpstr>
      <vt:lpstr>Übung</vt:lpstr>
      <vt:lpstr>Übung Lösung</vt:lpstr>
      <vt:lpstr>Auf Wiedersehen!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Micaela Grohe´</dc:creator>
  <cp:lastModifiedBy>Micaela Grohe´</cp:lastModifiedBy>
  <cp:revision>10</cp:revision>
  <dcterms:created xsi:type="dcterms:W3CDTF">2026-03-31T12:27:29Z</dcterms:created>
  <dcterms:modified xsi:type="dcterms:W3CDTF">2026-04-09T15:34:14Z</dcterms:modified>
</cp:coreProperties>
</file>