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13.xml" ContentType="application/vnd.openxmlformats-officedocument.them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0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12192000" cy="6858000"/>
  <p:notesSz cx="6858000" cy="91440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orbel"/>
              </a:rPr>
              <a:t>Folie mittels Klicken verschieben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Format der Notizen mittels Klicken bearbeiten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&lt;Kopfzeile&gt;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dt" idx="40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&lt;Datum/Uhrzeit&gt;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PlaceHolder 5"/>
          <p:cNvSpPr>
            <a:spLocks noGrp="1"/>
          </p:cNvSpPr>
          <p:nvPr>
            <p:ph type="ftr" idx="41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PlaceHolder 6"/>
          <p:cNvSpPr>
            <a:spLocks noGrp="1"/>
          </p:cNvSpPr>
          <p:nvPr>
            <p:ph type="sldNum" idx="42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D532702E-D762-44B4-BB37-E32CE8F8CB18}" type="slidenum"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&lt;Foliennummer&gt;</a:t>
            </a:fld>
            <a:endParaRPr lang="de-DE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Klären, ob alle Wörter verständlich sind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sldNum" idx="46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231A2C6F-B8D6-45B6-85CB-C3B19C4FE3DD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6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Kommas mitsprechen lassen: „Komma“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PlaceHolder 3"/>
          <p:cNvSpPr>
            <a:spLocks noGrp="1"/>
          </p:cNvSpPr>
          <p:nvPr>
            <p:ph type="sldNum" idx="47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44154ECB-61E1-4844-AE2E-AAD981D5074A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6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14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Interaktion. Fragen mitschreiben als Vorlage für indirekte Fragesätze.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PlaceHolder 3"/>
          <p:cNvSpPr>
            <a:spLocks noGrp="1"/>
          </p:cNvSpPr>
          <p:nvPr>
            <p:ph type="sldNum" idx="43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D87DA222-D56E-4954-9F53-4301F0236163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6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14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= Lösung der vorigen Folie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PlaceHolder 3"/>
          <p:cNvSpPr>
            <a:spLocks noGrp="1"/>
          </p:cNvSpPr>
          <p:nvPr>
            <p:ph type="sldNum" idx="44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EFEB1CC0-126B-4264-BD7A-725932711B79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6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Schwierige Aufgabe, Lösungen nächste Folie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 type="sldNum" idx="45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49260F2E-8EC6-4259-B649-928C613FB48D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6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elfoli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 hidden="1"/>
          <p:cNvSpPr/>
          <p:nvPr/>
        </p:nvSpPr>
        <p:spPr>
          <a:xfrm>
            <a:off x="0" y="758880"/>
            <a:ext cx="3443400" cy="5330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Rectangle 37" hidden="1"/>
          <p:cNvSpPr/>
          <p:nvPr/>
        </p:nvSpPr>
        <p:spPr>
          <a:xfrm>
            <a:off x="11815920" y="758880"/>
            <a:ext cx="383760" cy="53305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Rectangle 6"/>
          <p:cNvSpPr/>
          <p:nvPr/>
        </p:nvSpPr>
        <p:spPr>
          <a:xfrm>
            <a:off x="0" y="762120"/>
            <a:ext cx="9141120" cy="5333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9270360" y="762120"/>
            <a:ext cx="2925000" cy="533376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069920" y="1298520"/>
            <a:ext cx="7314840" cy="3254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defTabSz="914400">
              <a:lnSpc>
                <a:spcPct val="90000"/>
              </a:lnSpc>
              <a:buNone/>
            </a:pPr>
            <a:r>
              <a:rPr lang="de-DE" sz="5900" b="0" u="none" spc="-99" strike="noStrike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en-US" sz="5900" b="0" u="none" strike="noStrik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dt" idx="1"/>
          </p:nvPr>
        </p:nvSpPr>
        <p:spPr>
          <a:xfrm>
            <a:off x="2624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ftr" idx="2"/>
          </p:nvPr>
        </p:nvSpPr>
        <p:spPr>
          <a:xfrm>
            <a:off x="3869280" y="6356520"/>
            <a:ext cx="59112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sldNum" idx="3"/>
          </p:nvPr>
        </p:nvSpPr>
        <p:spPr>
          <a:xfrm>
            <a:off x="10634040" y="6356520"/>
            <a:ext cx="15307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0CB90EA1-596B-47A1-8055-9A3C65DA3A1F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&lt;Foliennummer&gt;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Format des Gliederungstextes durch Klicken bearbeiten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6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Gliederungsebene</a:t>
            </a:r>
            <a:endParaRPr lang="en-US" sz="16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4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Gliederungsebene</a:t>
            </a:r>
            <a:endParaRPr lang="en-US" sz="1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4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Gliederungsebene</a:t>
            </a:r>
            <a:endParaRPr lang="en-US" sz="1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Gliederungsebene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Sechste Gliederungsebene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Siebte Gliederungsebene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Nur Titel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6"/>
          <p:cNvSpPr/>
          <p:nvPr/>
        </p:nvSpPr>
        <p:spPr>
          <a:xfrm>
            <a:off x="0" y="758880"/>
            <a:ext cx="3443400" cy="5330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Rectangle 37"/>
          <p:cNvSpPr/>
          <p:nvPr/>
        </p:nvSpPr>
        <p:spPr>
          <a:xfrm>
            <a:off x="11815920" y="758880"/>
            <a:ext cx="383760" cy="53305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6960" cy="460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lang="de-DE" sz="3600" b="0" u="none" spc="-60" strike="noStrike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dt" idx="28"/>
          </p:nvPr>
        </p:nvSpPr>
        <p:spPr>
          <a:xfrm>
            <a:off x="2624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ftr" idx="29"/>
          </p:nvPr>
        </p:nvSpPr>
        <p:spPr>
          <a:xfrm>
            <a:off x="3869280" y="6356520"/>
            <a:ext cx="59112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sldNum" idx="30"/>
          </p:nvPr>
        </p:nvSpPr>
        <p:spPr>
          <a:xfrm>
            <a:off x="10634040" y="6356520"/>
            <a:ext cx="15307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534B3D95-40DC-48CD-925F-8AE569903DD9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&lt;Foliennummer&gt;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Le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angle 6" hidden="1"/>
          <p:cNvSpPr/>
          <p:nvPr/>
        </p:nvSpPr>
        <p:spPr>
          <a:xfrm>
            <a:off x="0" y="758880"/>
            <a:ext cx="3443400" cy="5330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Rectangle 37" hidden="1"/>
          <p:cNvSpPr/>
          <p:nvPr/>
        </p:nvSpPr>
        <p:spPr>
          <a:xfrm>
            <a:off x="11815920" y="758880"/>
            <a:ext cx="383760" cy="53305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PlaceHolder 1"/>
          <p:cNvSpPr>
            <a:spLocks noGrp="1"/>
          </p:cNvSpPr>
          <p:nvPr>
            <p:ph type="dt" idx="31"/>
          </p:nvPr>
        </p:nvSpPr>
        <p:spPr>
          <a:xfrm>
            <a:off x="2624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ftr" idx="32"/>
          </p:nvPr>
        </p:nvSpPr>
        <p:spPr>
          <a:xfrm>
            <a:off x="3869280" y="6356520"/>
            <a:ext cx="59112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sldNum" idx="33"/>
          </p:nvPr>
        </p:nvSpPr>
        <p:spPr>
          <a:xfrm>
            <a:off x="10634040" y="6356520"/>
            <a:ext cx="15307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AF0649DB-6025-46B5-88C5-6A3B0A50B6D1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&lt;Foliennummer&gt;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Inhalt mit Überschrif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Rectangle 6"/>
          <p:cNvSpPr/>
          <p:nvPr/>
        </p:nvSpPr>
        <p:spPr>
          <a:xfrm>
            <a:off x="0" y="758880"/>
            <a:ext cx="3443400" cy="5330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Rectangle 37"/>
          <p:cNvSpPr/>
          <p:nvPr/>
        </p:nvSpPr>
        <p:spPr>
          <a:xfrm>
            <a:off x="11815920" y="758880"/>
            <a:ext cx="383760" cy="53305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255960" y="1143000"/>
            <a:ext cx="2834280" cy="2377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defTabSz="914400">
              <a:lnSpc>
                <a:spcPct val="90000"/>
              </a:lnSpc>
              <a:buNone/>
            </a:pPr>
            <a:r>
              <a:rPr lang="de-DE" sz="3200" b="0" u="none" spc="-60" strike="noStrike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3867840" y="868680"/>
            <a:ext cx="7314840" cy="5120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685800" lvl="1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lang="de-DE" sz="18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en-US" sz="18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143000" lvl="2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lang="de-DE" sz="16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en-US" sz="16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600200" lvl="3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lang="de-DE" sz="14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en-US" sz="1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2057400" lvl="4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lang="de-DE" sz="14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en-US" sz="1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 type="body"/>
          </p:nvPr>
        </p:nvSpPr>
        <p:spPr>
          <a:xfrm>
            <a:off x="255960" y="3494160"/>
            <a:ext cx="2834280" cy="2321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lang="de-DE" sz="1400" b="0" u="none" strike="noStrike">
                <a:solidFill>
                  <a:srgbClr val="ffffff"/>
                </a:solidFill>
                <a:effectLst/>
                <a:uFillTx/>
                <a:latin typeface="Corbel"/>
              </a:rPr>
              <a:t>Mastertextformat bearbeiten</a:t>
            </a:r>
            <a:endParaRPr lang="en-US" sz="1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  <p:sp>
        <p:nvSpPr>
          <p:cNvPr id="87" name="PlaceHolder 4"/>
          <p:cNvSpPr>
            <a:spLocks noGrp="1"/>
          </p:cNvSpPr>
          <p:nvPr>
            <p:ph type="dt" idx="34"/>
          </p:nvPr>
        </p:nvSpPr>
        <p:spPr>
          <a:xfrm>
            <a:off x="2624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5"/>
          <p:cNvSpPr>
            <a:spLocks noGrp="1"/>
          </p:cNvSpPr>
          <p:nvPr>
            <p:ph type="ftr" idx="35"/>
          </p:nvPr>
        </p:nvSpPr>
        <p:spPr>
          <a:xfrm>
            <a:off x="3869280" y="6356520"/>
            <a:ext cx="59112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PlaceHolder 6"/>
          <p:cNvSpPr>
            <a:spLocks noGrp="1"/>
          </p:cNvSpPr>
          <p:nvPr>
            <p:ph type="sldNum" idx="36"/>
          </p:nvPr>
        </p:nvSpPr>
        <p:spPr>
          <a:xfrm>
            <a:off x="10634040" y="6356520"/>
            <a:ext cx="15307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794547A9-6C12-4321-BBC1-1D8D64F9B06A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&lt;Foliennummer&gt;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ild mit Überschrif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Rectangle 6"/>
          <p:cNvSpPr/>
          <p:nvPr/>
        </p:nvSpPr>
        <p:spPr>
          <a:xfrm>
            <a:off x="0" y="758880"/>
            <a:ext cx="3443400" cy="5330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Rectangle 37"/>
          <p:cNvSpPr/>
          <p:nvPr/>
        </p:nvSpPr>
        <p:spPr>
          <a:xfrm>
            <a:off x="11815920" y="758880"/>
            <a:ext cx="383760" cy="53305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255960" y="1143000"/>
            <a:ext cx="2834280" cy="2377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defTabSz="914400">
              <a:lnSpc>
                <a:spcPct val="90000"/>
              </a:lnSpc>
              <a:buNone/>
            </a:pPr>
            <a:r>
              <a:rPr lang="de-DE" sz="3200" b="0" u="none" spc="-60" strike="noStrike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3570480" y="767520"/>
            <a:ext cx="8114760" cy="5330520"/>
          </a:xfrm>
          <a:prstGeom prst="rect">
            <a:avLst/>
          </a:prstGeom>
          <a:solidFill>
            <a:schemeClr val="lt1">
              <a:lumMod val="75000"/>
            </a:schemeClr>
          </a:solidFill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de-DE" sz="3200" b="0" u="none" strike="noStrike">
                <a:solidFill>
                  <a:schemeClr val="dk1"/>
                </a:solidFill>
                <a:effectLst/>
                <a:uFillTx/>
                <a:latin typeface="Corbel"/>
              </a:rPr>
              <a:t>Bild durch Klicken auf Symbol hinzufügen</a:t>
            </a:r>
            <a:endParaRPr lang="en-US" sz="32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255960" y="3493080"/>
            <a:ext cx="2834280" cy="2322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lang="de-DE" sz="1400" b="0" u="none" strike="noStrike">
                <a:solidFill>
                  <a:srgbClr val="ffffff"/>
                </a:solidFill>
                <a:effectLst/>
                <a:uFillTx/>
                <a:latin typeface="Corbel"/>
              </a:rPr>
              <a:t>Mastertextformat bearbeiten</a:t>
            </a:r>
            <a:endParaRPr lang="en-US" sz="1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dt" idx="37"/>
          </p:nvPr>
        </p:nvSpPr>
        <p:spPr>
          <a:xfrm>
            <a:off x="2624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PlaceHolder 5"/>
          <p:cNvSpPr>
            <a:spLocks noGrp="1"/>
          </p:cNvSpPr>
          <p:nvPr>
            <p:ph type="ftr" idx="38"/>
          </p:nvPr>
        </p:nvSpPr>
        <p:spPr>
          <a:xfrm>
            <a:off x="3499200" y="6356520"/>
            <a:ext cx="59112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PlaceHolder 6"/>
          <p:cNvSpPr>
            <a:spLocks noGrp="1"/>
          </p:cNvSpPr>
          <p:nvPr>
            <p:ph type="sldNum" idx="39"/>
          </p:nvPr>
        </p:nvSpPr>
        <p:spPr>
          <a:xfrm>
            <a:off x="10634040" y="6356520"/>
            <a:ext cx="15307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194ABDBF-1D13-4C5C-9D07-CDDF476A0450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&lt;Foliennummer&gt;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el und vertikaler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6"/>
          <p:cNvSpPr/>
          <p:nvPr/>
        </p:nvSpPr>
        <p:spPr>
          <a:xfrm>
            <a:off x="0" y="758880"/>
            <a:ext cx="3443400" cy="5330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Rectangle 37"/>
          <p:cNvSpPr/>
          <p:nvPr/>
        </p:nvSpPr>
        <p:spPr>
          <a:xfrm>
            <a:off x="11815920" y="758880"/>
            <a:ext cx="383760" cy="53305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6960" cy="460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lang="de-DE" sz="3600" b="0" u="none" spc="-60" strike="noStrike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3869280" y="864000"/>
            <a:ext cx="7314840" cy="5120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685800" lvl="1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lang="de-DE" sz="18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en-US" sz="18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143000" lvl="2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lang="de-DE" sz="16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en-US" sz="16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600200" lvl="3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lang="de-DE" sz="14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en-US" sz="1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2057400" lvl="4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lang="de-DE" sz="14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en-US" sz="1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dt" idx="4"/>
          </p:nvPr>
        </p:nvSpPr>
        <p:spPr>
          <a:xfrm>
            <a:off x="2624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ftr" idx="5"/>
          </p:nvPr>
        </p:nvSpPr>
        <p:spPr>
          <a:xfrm>
            <a:off x="3869280" y="6356520"/>
            <a:ext cx="59112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5"/>
          <p:cNvSpPr>
            <a:spLocks noGrp="1"/>
          </p:cNvSpPr>
          <p:nvPr>
            <p:ph type="sldNum" idx="6"/>
          </p:nvPr>
        </p:nvSpPr>
        <p:spPr>
          <a:xfrm>
            <a:off x="10634040" y="6356520"/>
            <a:ext cx="15307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4FC6CC53-8DF9-488B-B0A9-064949F2CE72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&lt;Foliennummer&gt;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kaler Titel und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6"/>
          <p:cNvSpPr/>
          <p:nvPr/>
        </p:nvSpPr>
        <p:spPr>
          <a:xfrm>
            <a:off x="0" y="758880"/>
            <a:ext cx="3443400" cy="5330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Rectangle 37"/>
          <p:cNvSpPr/>
          <p:nvPr/>
        </p:nvSpPr>
        <p:spPr>
          <a:xfrm>
            <a:off x="11815920" y="758880"/>
            <a:ext cx="383760" cy="53305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80880" y="990720"/>
            <a:ext cx="2819160" cy="4952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lang="de-DE" sz="3600" b="0" u="none" spc="-60" strike="noStrike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3867840" y="868680"/>
            <a:ext cx="7314840" cy="5120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685800" lvl="1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lang="de-DE" sz="18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en-US" sz="18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143000" lvl="2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lang="de-DE" sz="16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en-US" sz="16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600200" lvl="3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lang="de-DE" sz="14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en-US" sz="1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2057400" lvl="4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lang="de-DE" sz="14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en-US" sz="1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dt" idx="7"/>
          </p:nvPr>
        </p:nvSpPr>
        <p:spPr>
          <a:xfrm>
            <a:off x="2624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ftr" idx="8"/>
          </p:nvPr>
        </p:nvSpPr>
        <p:spPr>
          <a:xfrm>
            <a:off x="3869280" y="6356520"/>
            <a:ext cx="59112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5"/>
          <p:cNvSpPr>
            <a:spLocks noGrp="1"/>
          </p:cNvSpPr>
          <p:nvPr>
            <p:ph type="sldNum" idx="9"/>
          </p:nvPr>
        </p:nvSpPr>
        <p:spPr>
          <a:xfrm>
            <a:off x="10634040" y="6356520"/>
            <a:ext cx="15307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076E4B5A-53CC-45B4-ADD6-458924C694C1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&lt;Foliennummer&gt;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1_Titel und Inha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6"/>
          <p:cNvSpPr/>
          <p:nvPr/>
        </p:nvSpPr>
        <p:spPr>
          <a:xfrm>
            <a:off x="0" y="758880"/>
            <a:ext cx="3443400" cy="5330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Rectangle 37"/>
          <p:cNvSpPr/>
          <p:nvPr/>
        </p:nvSpPr>
        <p:spPr>
          <a:xfrm>
            <a:off x="11815920" y="758880"/>
            <a:ext cx="383760" cy="53305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Rectangle 6"/>
          <p:cNvSpPr/>
          <p:nvPr/>
        </p:nvSpPr>
        <p:spPr>
          <a:xfrm>
            <a:off x="0" y="758880"/>
            <a:ext cx="3441960" cy="53290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 defTabSz="457200"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Rectangle 37"/>
          <p:cNvSpPr/>
          <p:nvPr/>
        </p:nvSpPr>
        <p:spPr>
          <a:xfrm>
            <a:off x="11815920" y="758880"/>
            <a:ext cx="382320" cy="532908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 defTabSz="457200"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520" cy="459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de-DE" sz="3600" b="0" u="none" spc="-60" strike="noStrike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3869280" y="864000"/>
            <a:ext cx="7313400" cy="5118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marL="432000" indent="-324000" defTabSz="9144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432000" indent="-324000" defTabSz="9144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432000" indent="-324000" defTabSz="9144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432000" indent="-324000" defTabSz="9144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dt" idx="13"/>
          </p:nvPr>
        </p:nvSpPr>
        <p:spPr>
          <a:xfrm>
            <a:off x="262440" y="6356520"/>
            <a:ext cx="27414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ftr" idx="14"/>
          </p:nvPr>
        </p:nvSpPr>
        <p:spPr>
          <a:xfrm>
            <a:off x="3869280" y="6356520"/>
            <a:ext cx="590976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457200">
              <a:lnSpc>
                <a:spcPct val="100000"/>
              </a:lnSpc>
              <a:buNone/>
              <a:tabLst>
                <a:tab algn="l" pos="0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sldNum" idx="15"/>
          </p:nvPr>
        </p:nvSpPr>
        <p:spPr>
          <a:xfrm>
            <a:off x="10634040" y="6356520"/>
            <a:ext cx="152928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6EC38FDF-A670-4219-9628-EBED8B7AC48B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&lt;Foliennummer&gt;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1_Titel und Inha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6"/>
          <p:cNvSpPr/>
          <p:nvPr/>
        </p:nvSpPr>
        <p:spPr>
          <a:xfrm>
            <a:off x="0" y="758880"/>
            <a:ext cx="3443400" cy="5330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Rectangle 37"/>
          <p:cNvSpPr/>
          <p:nvPr/>
        </p:nvSpPr>
        <p:spPr>
          <a:xfrm>
            <a:off x="11815920" y="758880"/>
            <a:ext cx="383760" cy="53305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Rectangle 6"/>
          <p:cNvSpPr/>
          <p:nvPr/>
        </p:nvSpPr>
        <p:spPr>
          <a:xfrm>
            <a:off x="0" y="758880"/>
            <a:ext cx="3441960" cy="53290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 defTabSz="457200"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Rectangle 37"/>
          <p:cNvSpPr/>
          <p:nvPr/>
        </p:nvSpPr>
        <p:spPr>
          <a:xfrm>
            <a:off x="11815920" y="758880"/>
            <a:ext cx="382320" cy="532908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 defTabSz="457200"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520" cy="459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de-DE" sz="3600" b="0" u="none" spc="-60" strike="noStrike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3869280" y="864000"/>
            <a:ext cx="7313400" cy="5118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marL="432000" indent="-324000" defTabSz="9144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432000" indent="-324000" defTabSz="9144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432000" indent="-324000" defTabSz="9144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432000" indent="-324000" defTabSz="9144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dt" idx="10"/>
          </p:nvPr>
        </p:nvSpPr>
        <p:spPr>
          <a:xfrm>
            <a:off x="262440" y="6356520"/>
            <a:ext cx="27414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ftr" idx="11"/>
          </p:nvPr>
        </p:nvSpPr>
        <p:spPr>
          <a:xfrm>
            <a:off x="3869280" y="6356520"/>
            <a:ext cx="590976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457200">
              <a:lnSpc>
                <a:spcPct val="100000"/>
              </a:lnSpc>
              <a:buNone/>
              <a:tabLst>
                <a:tab algn="l" pos="0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sldNum" idx="12"/>
          </p:nvPr>
        </p:nvSpPr>
        <p:spPr>
          <a:xfrm>
            <a:off x="10634040" y="6356520"/>
            <a:ext cx="152928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EAEEA5B8-930D-41E4-B364-BDF03BA9AA28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&lt;Foliennummer&gt;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el und Inha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6"/>
          <p:cNvSpPr/>
          <p:nvPr/>
        </p:nvSpPr>
        <p:spPr>
          <a:xfrm>
            <a:off x="0" y="758880"/>
            <a:ext cx="3443400" cy="5330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Rectangle 37"/>
          <p:cNvSpPr/>
          <p:nvPr/>
        </p:nvSpPr>
        <p:spPr>
          <a:xfrm>
            <a:off x="11815920" y="758880"/>
            <a:ext cx="383760" cy="53305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6960" cy="460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lang="de-DE" sz="3600" b="0" u="none" spc="-60" strike="noStrike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3869280" y="864000"/>
            <a:ext cx="7314840" cy="5120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685800" lvl="1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lang="de-DE" sz="18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en-US" sz="18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143000" lvl="2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lang="de-DE" sz="16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en-US" sz="16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600200" lvl="3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lang="de-DE" sz="14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en-US" sz="1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2057400" lvl="4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lang="de-DE" sz="14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en-US" sz="1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16"/>
          </p:nvPr>
        </p:nvSpPr>
        <p:spPr>
          <a:xfrm>
            <a:off x="2624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 idx="17"/>
          </p:nvPr>
        </p:nvSpPr>
        <p:spPr>
          <a:xfrm>
            <a:off x="3869280" y="6356520"/>
            <a:ext cx="59112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 idx="18"/>
          </p:nvPr>
        </p:nvSpPr>
        <p:spPr>
          <a:xfrm>
            <a:off x="10634040" y="6356520"/>
            <a:ext cx="15307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F414E38A-F854-4F57-8E7C-D2CBF5DC7796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&lt;Foliennummer&gt;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Abschnitts-&#10;überschrif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6"/>
          <p:cNvSpPr/>
          <p:nvPr/>
        </p:nvSpPr>
        <p:spPr>
          <a:xfrm>
            <a:off x="0" y="758880"/>
            <a:ext cx="3443400" cy="5330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Rectangle 37"/>
          <p:cNvSpPr/>
          <p:nvPr/>
        </p:nvSpPr>
        <p:spPr>
          <a:xfrm>
            <a:off x="11815920" y="758880"/>
            <a:ext cx="383760" cy="53305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3867840" y="1298520"/>
            <a:ext cx="7314840" cy="3254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defTabSz="914400">
              <a:lnSpc>
                <a:spcPct val="90000"/>
              </a:lnSpc>
              <a:buNone/>
            </a:pPr>
            <a:r>
              <a:rPr lang="de-DE" sz="5900" b="0" u="none" spc="-99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Mastertitelformat bearbeiten</a:t>
            </a:r>
            <a:endParaRPr lang="en-US" sz="5900" b="0" u="none" strike="noStrik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3886200" y="4672440"/>
            <a:ext cx="7314840" cy="914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lang="de-DE" sz="22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en-US" sz="22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dt" idx="19"/>
          </p:nvPr>
        </p:nvSpPr>
        <p:spPr>
          <a:xfrm>
            <a:off x="2624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ftr" idx="20"/>
          </p:nvPr>
        </p:nvSpPr>
        <p:spPr>
          <a:xfrm>
            <a:off x="3869280" y="6356520"/>
            <a:ext cx="59112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5"/>
          <p:cNvSpPr>
            <a:spLocks noGrp="1"/>
          </p:cNvSpPr>
          <p:nvPr>
            <p:ph type="sldNum" idx="21"/>
          </p:nvPr>
        </p:nvSpPr>
        <p:spPr>
          <a:xfrm>
            <a:off x="10634040" y="6356520"/>
            <a:ext cx="15307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D5D56D44-110B-47F8-987D-C2958DE47946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&lt;Foliennummer&gt;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Zwei Inhalt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6"/>
          <p:cNvSpPr/>
          <p:nvPr/>
        </p:nvSpPr>
        <p:spPr>
          <a:xfrm>
            <a:off x="0" y="758880"/>
            <a:ext cx="3443400" cy="5330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Rectangle 37"/>
          <p:cNvSpPr/>
          <p:nvPr/>
        </p:nvSpPr>
        <p:spPr>
          <a:xfrm>
            <a:off x="11815920" y="758880"/>
            <a:ext cx="383760" cy="53305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6960" cy="460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lang="de-DE" sz="3600" b="0" u="none" spc="-60" strike="noStrike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3867840" y="868680"/>
            <a:ext cx="3474360" cy="5120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685800" lvl="1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lang="de-DE" sz="18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en-US" sz="18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143000" lvl="2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lang="de-DE" sz="16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en-US" sz="16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600200" lvl="3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lang="de-DE" sz="14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en-US" sz="1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2057400" lvl="4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lang="de-DE" sz="14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en-US" sz="1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7818120" y="868680"/>
            <a:ext cx="3474360" cy="5120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685800" lvl="1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lang="de-DE" sz="18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en-US" sz="18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143000" lvl="2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lang="de-DE" sz="16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en-US" sz="16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600200" lvl="3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lang="de-DE" sz="14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en-US" sz="1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2057400" lvl="4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lang="de-DE" sz="14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en-US" sz="1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dt" idx="22"/>
          </p:nvPr>
        </p:nvSpPr>
        <p:spPr>
          <a:xfrm>
            <a:off x="2624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5"/>
          <p:cNvSpPr>
            <a:spLocks noGrp="1"/>
          </p:cNvSpPr>
          <p:nvPr>
            <p:ph type="ftr" idx="23"/>
          </p:nvPr>
        </p:nvSpPr>
        <p:spPr>
          <a:xfrm>
            <a:off x="3869280" y="6356520"/>
            <a:ext cx="59112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6"/>
          <p:cNvSpPr>
            <a:spLocks noGrp="1"/>
          </p:cNvSpPr>
          <p:nvPr>
            <p:ph type="sldNum" idx="24"/>
          </p:nvPr>
        </p:nvSpPr>
        <p:spPr>
          <a:xfrm>
            <a:off x="10634040" y="6356520"/>
            <a:ext cx="15307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2C6A3119-E08A-44DE-852C-CE999B8E9651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&lt;Foliennummer&gt;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Vergleich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6"/>
          <p:cNvSpPr/>
          <p:nvPr/>
        </p:nvSpPr>
        <p:spPr>
          <a:xfrm>
            <a:off x="0" y="758880"/>
            <a:ext cx="3443400" cy="5330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Rectangle 37"/>
          <p:cNvSpPr/>
          <p:nvPr/>
        </p:nvSpPr>
        <p:spPr>
          <a:xfrm>
            <a:off x="11815920" y="758880"/>
            <a:ext cx="383760" cy="53305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6960" cy="460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lang="de-DE" sz="3600" b="0" u="none" spc="-60" strike="noStrike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3867840" y="1023480"/>
            <a:ext cx="3474360" cy="807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de-DE" sz="2000" b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3867840" y="1931040"/>
            <a:ext cx="3474360" cy="402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685800" lvl="1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lang="de-DE" sz="18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en-US" sz="18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143000" lvl="2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lang="de-DE" sz="16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en-US" sz="16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600200" lvl="3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lang="de-DE" sz="14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en-US" sz="1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2057400" lvl="4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lang="de-DE" sz="14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en-US" sz="1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7818480" y="1023480"/>
            <a:ext cx="3474360" cy="812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de-DE" sz="2000" b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  <p:sp>
        <p:nvSpPr>
          <p:cNvPr id="67" name="PlaceHolder 5"/>
          <p:cNvSpPr>
            <a:spLocks noGrp="1"/>
          </p:cNvSpPr>
          <p:nvPr>
            <p:ph type="body"/>
          </p:nvPr>
        </p:nvSpPr>
        <p:spPr>
          <a:xfrm>
            <a:off x="7818480" y="1931040"/>
            <a:ext cx="3474360" cy="402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685800" lvl="1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lang="de-DE" sz="18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en-US" sz="18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143000" lvl="2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lang="de-DE" sz="16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en-US" sz="16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600200" lvl="3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lang="de-DE" sz="14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en-US" sz="1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2057400" lvl="4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lang="de-DE" sz="14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en-US" sz="1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  <p:sp>
        <p:nvSpPr>
          <p:cNvPr id="68" name="PlaceHolder 6"/>
          <p:cNvSpPr>
            <a:spLocks noGrp="1"/>
          </p:cNvSpPr>
          <p:nvPr>
            <p:ph type="dt" idx="25"/>
          </p:nvPr>
        </p:nvSpPr>
        <p:spPr>
          <a:xfrm>
            <a:off x="2624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7"/>
          <p:cNvSpPr>
            <a:spLocks noGrp="1"/>
          </p:cNvSpPr>
          <p:nvPr>
            <p:ph type="ftr" idx="26"/>
          </p:nvPr>
        </p:nvSpPr>
        <p:spPr>
          <a:xfrm>
            <a:off x="3869280" y="6356520"/>
            <a:ext cx="59112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8"/>
          <p:cNvSpPr>
            <a:spLocks noGrp="1"/>
          </p:cNvSpPr>
          <p:nvPr>
            <p:ph type="sldNum" idx="27"/>
          </p:nvPr>
        </p:nvSpPr>
        <p:spPr>
          <a:xfrm>
            <a:off x="10634040" y="6356520"/>
            <a:ext cx="15307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C2E11590-8BCF-4396-B05B-95F1AA45E62A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&lt;Foliennummer&gt;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hyperlink" Target="mailto:micaela.grohe@lern-fair.de" TargetMode="External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1069920" y="1298520"/>
            <a:ext cx="7314840" cy="3254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lang="de-DE" sz="5900" b="0" u="none" spc="-99" strike="noStrike">
                <a:solidFill>
                  <a:srgbClr val="ffffff"/>
                </a:solidFill>
                <a:effectLst/>
                <a:uFillTx/>
                <a:latin typeface="Corbel"/>
              </a:rPr>
              <a:t>Kommasetzung:</a:t>
            </a:r>
            <a:br>
              <a:rPr sz="5900"/>
            </a:br>
            <a:r>
              <a:rPr lang="de-DE" sz="5900" b="0" u="none" spc="-99" strike="noStrike">
                <a:solidFill>
                  <a:srgbClr val="ffffff"/>
                </a:solidFill>
                <a:effectLst/>
                <a:uFillTx/>
                <a:latin typeface="Corbel"/>
              </a:rPr>
              <a:t>Indirekter Fragesatz</a:t>
            </a:r>
            <a:endParaRPr lang="en-US" sz="5900" b="0" u="none" strike="noStrik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subTitle"/>
          </p:nvPr>
        </p:nvSpPr>
        <p:spPr>
          <a:xfrm>
            <a:off x="1100160" y="4670280"/>
            <a:ext cx="7314840" cy="914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lang="de-DE" sz="2200" b="0" u="none" strike="noStrike"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uFillTx/>
                <a:latin typeface="Corbel"/>
              </a:rPr>
              <a:t>Micaela Grohé  </a:t>
            </a:r>
            <a:r>
              <a:rPr lang="de-DE" sz="2200" b="0" u="none" strike="noStrike"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uFillTx/>
                <a:latin typeface="Corbel"/>
              </a:rPr>
              <a:t>	</a:t>
            </a:r>
            <a:r>
              <a:rPr lang="de-DE" sz="2200" b="0" u="none" strike="noStrike"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uFillTx/>
                <a:latin typeface="Corbel"/>
              </a:rPr>
              <a:t>Lern-Fair.de</a:t>
            </a:r>
            <a:endParaRPr lang="de-DE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520" cy="459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lang="de-DE" sz="3600" b="0" u="none" spc="-60" strike="noStrike">
                <a:solidFill>
                  <a:srgbClr val="ffffff"/>
                </a:solidFill>
                <a:effectLst/>
                <a:uFillTx/>
                <a:latin typeface="Corbel"/>
              </a:rPr>
              <a:t>Wortschatz</a:t>
            </a:r>
            <a:br>
              <a:rPr sz="3600"/>
            </a:br>
            <a:r>
              <a:rPr lang="de-DE" sz="3600" b="0" u="none" spc="-60" strike="noStrike">
                <a:solidFill>
                  <a:srgbClr val="ffffff"/>
                </a:solidFill>
                <a:effectLst/>
                <a:uFillTx/>
                <a:latin typeface="Corbel"/>
              </a:rPr>
              <a:t>Lösung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400" cy="5118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lang="de-DE" sz="2400" b="0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Verben, die indirekte Fragesätze einleiten:</a:t>
            </a:r>
            <a:endParaRPr lang="en-US" sz="2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-"/>
              <a:tabLst>
                <a:tab algn="l" pos="0"/>
              </a:tabLst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wissen 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-"/>
              <a:tabLst>
                <a:tab algn="l" pos="0"/>
              </a:tabLst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sich erkundigen (nach)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-"/>
              <a:tabLst>
                <a:tab algn="l" pos="0"/>
              </a:tabLst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sich fragen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-"/>
              <a:tabLst>
                <a:tab algn="l" pos="0"/>
              </a:tabLst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nachhaken, nachfragen, befragen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-"/>
              <a:tabLst>
                <a:tab algn="l" pos="0"/>
              </a:tabLst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zweifeln (an), hinterfragen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-"/>
              <a:tabLst>
                <a:tab algn="l" pos="0"/>
              </a:tabLst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löchern, bohren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-"/>
              <a:tabLst>
                <a:tab algn="l" pos="0"/>
              </a:tabLst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überlegen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-"/>
              <a:tabLst>
                <a:tab algn="l" pos="0"/>
              </a:tabLst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sich interessieren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-"/>
              <a:tabLst>
                <a:tab algn="l" pos="0"/>
              </a:tabLst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sagen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520" cy="459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lang="de-DE" sz="3600" b="0" u="none" spc="-60" strike="noStrike">
                <a:solidFill>
                  <a:srgbClr val="ffffff"/>
                </a:solidFill>
                <a:effectLst/>
                <a:uFillTx/>
                <a:latin typeface="Corbel"/>
              </a:rPr>
              <a:t>Indirekte Fragesätze mit „ob“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400" cy="5118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lang="de-DE" sz="24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Beginnt die Frage mit einem Verb, </a:t>
            </a:r>
            <a:endParaRPr lang="en-US" sz="2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lang="de-DE" sz="24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beginnt der indirekte Fragesatz mit “ob“.</a:t>
            </a:r>
            <a:endParaRPr lang="en-US" sz="2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lang="en-US" sz="2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lang="de-DE" sz="2400" b="0" i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Beispiel:</a:t>
            </a:r>
            <a:endParaRPr lang="en-US" sz="2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lang="de-DE" sz="2400" b="1" i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Kommst</a:t>
            </a:r>
            <a:r>
              <a:rPr lang="de-DE" sz="2400" b="0" i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 du am Samstag zu unserem Treffen?</a:t>
            </a:r>
            <a:endParaRPr lang="en-US" sz="2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lang="en-US" sz="2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lang="de-DE" sz="2400" b="0" i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Sonja hat mich gefragt, </a:t>
            </a:r>
            <a:br>
              <a:rPr sz="2400"/>
            </a:br>
            <a:r>
              <a:rPr lang="de-DE" sz="2400" b="1" i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ob</a:t>
            </a:r>
            <a:r>
              <a:rPr lang="de-DE" sz="2400" b="0" i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 ich am Samstag zu unserem Treffen kommen werde.</a:t>
            </a:r>
            <a:endParaRPr lang="en-US" sz="2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  <p:sp>
        <p:nvSpPr>
          <p:cNvPr id="133" name="Pfeil nach unten 3"/>
          <p:cNvSpPr/>
          <p:nvPr/>
        </p:nvSpPr>
        <p:spPr>
          <a:xfrm flipH="1">
            <a:off x="4126680" y="3797280"/>
            <a:ext cx="355320" cy="41868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40bad2"/>
          </a:solidFill>
          <a:ln>
            <a:solidFill>
              <a:srgbClr val="1c515c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520" cy="459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lang="de-DE" sz="3600" b="0" u="none" spc="-60" strike="noStrike">
                <a:solidFill>
                  <a:srgbClr val="ffffff"/>
                </a:solidFill>
                <a:effectLst/>
                <a:uFillTx/>
                <a:latin typeface="Corbel"/>
              </a:rPr>
              <a:t>Indirekte Fragesätze mit Fragewörtern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400" cy="5118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lang="de-DE" sz="24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Beginnt die Frage mit einem Fragewort mit w,</a:t>
            </a:r>
            <a:endParaRPr lang="en-US" sz="2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lang="de-DE" sz="24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beginnt der indirekte Fragesatz mit demselben Wort.</a:t>
            </a:r>
            <a:endParaRPr lang="en-US" sz="2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lang="en-US" sz="2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lang="de-DE" sz="2400" b="0" i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Beispiel:</a:t>
            </a:r>
            <a:endParaRPr lang="en-US" sz="2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lang="de-DE" sz="2400" b="0" i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Wann findet die Prüfung statt?</a:t>
            </a:r>
            <a:endParaRPr lang="en-US" sz="2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lang="en-US" sz="2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lang="de-DE" sz="2400" b="0" i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Marek wollte wissen, </a:t>
            </a:r>
            <a:r>
              <a:rPr lang="de-DE" sz="2400" b="1" i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wann</a:t>
            </a:r>
            <a:r>
              <a:rPr lang="de-DE" sz="2400" b="0" i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 die Prüfung stattfindet.</a:t>
            </a:r>
            <a:endParaRPr lang="en-US" sz="2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lang="en-US" sz="2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  <p:sp>
        <p:nvSpPr>
          <p:cNvPr id="136" name="Pfeil nach unten 5"/>
          <p:cNvSpPr/>
          <p:nvPr/>
        </p:nvSpPr>
        <p:spPr>
          <a:xfrm rot="16854600">
            <a:off x="5414760" y="2867040"/>
            <a:ext cx="249480" cy="25254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40bad2"/>
          </a:solidFill>
          <a:ln>
            <a:solidFill>
              <a:srgbClr val="1c515c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520" cy="459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lang="de-DE" sz="3600" b="0" u="none" spc="-60" strike="noStrike">
                <a:solidFill>
                  <a:srgbClr val="ffffff"/>
                </a:solidFill>
                <a:effectLst/>
                <a:uFillTx/>
                <a:latin typeface="Corbel"/>
              </a:rPr>
              <a:t>Übung</a:t>
            </a:r>
            <a:br>
              <a:rPr sz="3600"/>
            </a:br>
            <a:r>
              <a:rPr lang="de-DE" sz="3600" b="0" u="none" spc="-60" strike="noStrike">
                <a:solidFill>
                  <a:srgbClr val="ffffff"/>
                </a:solidFill>
                <a:effectLst/>
                <a:uFillTx/>
                <a:latin typeface="Corbel"/>
              </a:rPr>
              <a:t>Indirekte Fragesätze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400" cy="5118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  <p:sp>
        <p:nvSpPr>
          <p:cNvPr id="139" name="Abgerundetes Rechteck 3"/>
          <p:cNvSpPr/>
          <p:nvPr/>
        </p:nvSpPr>
        <p:spPr>
          <a:xfrm>
            <a:off x="4165560" y="1123920"/>
            <a:ext cx="6667200" cy="1695240"/>
          </a:xfrm>
          <a:prstGeom prst="roundRect">
            <a:avLst>
              <a:gd name="adj" fmla="val 16667"/>
            </a:avLst>
          </a:prstGeom>
          <a:solidFill>
            <a:srgbClr val="40bad2"/>
          </a:solidFill>
          <a:ln>
            <a:solidFill>
              <a:srgbClr val="1c515c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de-DE" sz="1800" b="0" u="none" strike="noStrike">
                <a:solidFill>
                  <a:schemeClr val="lt1"/>
                </a:solidFill>
                <a:effectLst/>
                <a:uFillTx/>
                <a:latin typeface="Corbel"/>
              </a:rPr>
              <a:t>Wortspeicher: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lang="de-DE" sz="1800" b="0" u="none" strike="noStrike">
                <a:solidFill>
                  <a:schemeClr val="lt1"/>
                </a:solidFill>
                <a:effectLst/>
                <a:uFillTx/>
                <a:latin typeface="Corbel"/>
              </a:rPr>
              <a:t>fragen, wissen wollen, nicht wissen, sich erkundigen (nach), </a:t>
            </a:r>
            <a:br>
              <a:rPr sz="1800"/>
            </a:br>
            <a:r>
              <a:rPr lang="de-DE" sz="1800" b="0" u="none" strike="noStrike">
                <a:solidFill>
                  <a:schemeClr val="lt1"/>
                </a:solidFill>
                <a:effectLst/>
                <a:uFillTx/>
                <a:latin typeface="Corbel"/>
              </a:rPr>
              <a:t>sich fragen, nachhaken, nachfragen, befragen, zweifeln (an), hinterfragen, löchern, bohren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520" cy="459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lang="de-DE" sz="3600" b="0" u="none" spc="-60" strike="noStrike">
                <a:solidFill>
                  <a:srgbClr val="ffffff"/>
                </a:solidFill>
                <a:effectLst/>
                <a:uFillTx/>
                <a:latin typeface="Corbel"/>
              </a:rPr>
              <a:t>Ergebnis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400" cy="5118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lang="de-DE" sz="2400" b="0" u="none" strike="noStrike">
                <a:solidFill>
                  <a:schemeClr val="accent1">
                    <a:lumMod val="75000"/>
                  </a:schemeClr>
                </a:solidFill>
                <a:effectLst/>
                <a:uFillTx/>
                <a:latin typeface="Corbel"/>
              </a:rPr>
              <a:t>Woran erkennst du einen indirekten Fragesatz?</a:t>
            </a:r>
            <a:endParaRPr lang="en-US" sz="2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457200" indent="-45720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Corbel"/>
              <a:buAutoNum type="arabicPeriod"/>
              <a:tabLst>
                <a:tab algn="l" pos="0"/>
              </a:tabLst>
            </a:pPr>
            <a:r>
              <a:rPr lang="de-DE" sz="2400" b="0" u="none" strike="noStrike">
                <a:solidFill>
                  <a:srgbClr val="7030a0"/>
                </a:solidFill>
                <a:effectLst/>
                <a:uFillTx/>
                <a:latin typeface="Corbel"/>
              </a:rPr>
              <a:t>an der Konjunktion „ob“ oder</a:t>
            </a:r>
            <a:endParaRPr lang="en-US" sz="2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457200" indent="-45720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Corbel"/>
              <a:buAutoNum type="arabicPeriod"/>
              <a:tabLst>
                <a:tab algn="l" pos="0"/>
              </a:tabLst>
            </a:pPr>
            <a:r>
              <a:rPr lang="de-DE" sz="2400" b="0" u="none" strike="noStrike">
                <a:solidFill>
                  <a:srgbClr val="7030a0"/>
                </a:solidFill>
                <a:effectLst/>
                <a:uFillTx/>
                <a:latin typeface="Corbel"/>
              </a:rPr>
              <a:t>an einem Fragewort mit W</a:t>
            </a:r>
            <a:endParaRPr lang="en-US" sz="2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457200" indent="-45720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Corbel"/>
              <a:buAutoNum type="arabicPeriod"/>
              <a:tabLst>
                <a:tab algn="l" pos="0"/>
              </a:tabLst>
            </a:pPr>
            <a:r>
              <a:rPr lang="de-DE" sz="2400" b="0" u="none" strike="noStrike">
                <a:solidFill>
                  <a:srgbClr val="7030a0"/>
                </a:solidFill>
                <a:effectLst/>
                <a:uFillTx/>
                <a:latin typeface="Corbel"/>
              </a:rPr>
              <a:t>Das Prädikat steht am Ende!</a:t>
            </a:r>
            <a:endParaRPr lang="en-US" sz="2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520" cy="459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lang="de-DE" sz="3600" b="0" u="none" spc="-60" strike="noStrike">
                <a:solidFill>
                  <a:srgbClr val="ffffff"/>
                </a:solidFill>
                <a:effectLst/>
                <a:uFillTx/>
                <a:latin typeface="Corbel"/>
              </a:rPr>
              <a:t>Auf Wiedersehen!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400" cy="5118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Für die nächste und letzte Nebensatzart nehmen wir uns zwei Wochen Zeit: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lang="de-DE" sz="2000" b="0" u="none" strike="noStrike">
                <a:solidFill>
                  <a:schemeClr val="accent1">
                    <a:lumMod val="75000"/>
                  </a:schemeClr>
                </a:solidFill>
                <a:effectLst/>
                <a:uFillTx/>
                <a:latin typeface="Corbel"/>
              </a:rPr>
              <a:t>Infinitivsatz mit „zu“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lang="de-DE" sz="2000" b="0" u="none" strike="noStrike">
                <a:solidFill>
                  <a:schemeClr val="dk1"/>
                </a:solidFill>
                <a:effectLst/>
                <a:uFillTx/>
                <a:latin typeface="Corbel"/>
              </a:rPr>
              <a:t>Die nächsten beiden Donnerstage um 16:00!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lang="de-DE" sz="2000" b="0" u="none" strike="noStrike">
                <a:solidFill>
                  <a:schemeClr val="dk1"/>
                </a:solidFill>
                <a:effectLst/>
                <a:uFillTx/>
                <a:latin typeface="Corbel"/>
              </a:rPr>
              <a:t>Nach Ostern: Zeichensetzung bei der Wörtlichen Rede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lang="de-DE" sz="2000" b="0" u="sng" strike="noStrike">
                <a:solidFill>
                  <a:schemeClr val="dk1"/>
                </a:solidFill>
                <a:effectLst/>
                <a:uFillTx/>
                <a:latin typeface="Corbel"/>
                <a:hlinkClick r:id="rId1"/>
              </a:rPr>
              <a:t>micaela.grohe@lern-fair.de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6960" cy="460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lang="de-DE" sz="3600" b="0" u="none" spc="-60" strike="noStrike">
                <a:solidFill>
                  <a:srgbClr val="ffffff"/>
                </a:solidFill>
                <a:effectLst/>
                <a:uFillTx/>
                <a:latin typeface="Corbel"/>
              </a:rPr>
              <a:t>Wiederholung Hauptsatz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4840" cy="5120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   Marius            lacht.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Die Frau mit dem komischen Hut lacht über einen Witz.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  <p:sp>
        <p:nvSpPr>
          <p:cNvPr id="108" name="Rechteck 3"/>
          <p:cNvSpPr/>
          <p:nvPr/>
        </p:nvSpPr>
        <p:spPr>
          <a:xfrm>
            <a:off x="3879000" y="4187520"/>
            <a:ext cx="1114560" cy="851400"/>
          </a:xfrm>
          <a:prstGeom prst="rect">
            <a:avLst/>
          </a:prstGeom>
          <a:solidFill>
            <a:srgbClr val="40bad2"/>
          </a:solidFill>
          <a:ln>
            <a:solidFill>
              <a:srgbClr val="1c515c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de-DE" sz="1800" b="0" u="none" strike="noStrike">
                <a:solidFill>
                  <a:schemeClr val="lt1"/>
                </a:solidFill>
                <a:effectLst/>
                <a:uFillTx/>
                <a:latin typeface="Corbel"/>
              </a:rPr>
              <a:t>Subjekt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Oval 4"/>
          <p:cNvSpPr/>
          <p:nvPr/>
        </p:nvSpPr>
        <p:spPr>
          <a:xfrm>
            <a:off x="4984200" y="2358000"/>
            <a:ext cx="1483200" cy="973440"/>
          </a:xfrm>
          <a:prstGeom prst="ellipse">
            <a:avLst/>
          </a:prstGeom>
          <a:solidFill>
            <a:srgbClr val="40bad2"/>
          </a:solidFill>
          <a:ln>
            <a:solidFill>
              <a:srgbClr val="1c515c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de-DE" sz="1800" b="0" u="none" strike="noStrike">
                <a:solidFill>
                  <a:schemeClr val="lt1"/>
                </a:solidFill>
                <a:effectLst/>
                <a:uFillTx/>
                <a:latin typeface="Corbel"/>
              </a:rPr>
              <a:t>Prädikat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Rechteck 5"/>
          <p:cNvSpPr/>
          <p:nvPr/>
        </p:nvSpPr>
        <p:spPr>
          <a:xfrm>
            <a:off x="3869280" y="2419200"/>
            <a:ext cx="1114560" cy="851400"/>
          </a:xfrm>
          <a:prstGeom prst="rect">
            <a:avLst/>
          </a:prstGeom>
          <a:solidFill>
            <a:srgbClr val="40bad2"/>
          </a:solidFill>
          <a:ln>
            <a:solidFill>
              <a:srgbClr val="1c515c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de-DE" sz="1800" b="0" u="none" strike="noStrike">
                <a:solidFill>
                  <a:schemeClr val="lt1"/>
                </a:solidFill>
                <a:effectLst/>
                <a:uFillTx/>
                <a:latin typeface="Corbel"/>
              </a:rPr>
              <a:t>Subjekt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Oval 6"/>
          <p:cNvSpPr/>
          <p:nvPr/>
        </p:nvSpPr>
        <p:spPr>
          <a:xfrm>
            <a:off x="7156800" y="4140000"/>
            <a:ext cx="1483200" cy="973440"/>
          </a:xfrm>
          <a:prstGeom prst="ellipse">
            <a:avLst/>
          </a:prstGeom>
          <a:solidFill>
            <a:srgbClr val="40bad2"/>
          </a:solidFill>
          <a:ln>
            <a:solidFill>
              <a:srgbClr val="1c515c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de-DE" sz="1800" b="0" u="none" strike="noStrike">
                <a:solidFill>
                  <a:schemeClr val="lt1"/>
                </a:solidFill>
                <a:effectLst/>
                <a:uFillTx/>
                <a:latin typeface="Corbel"/>
              </a:rPr>
              <a:t>Prädikat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Verzweigung 7"/>
          <p:cNvSpPr/>
          <p:nvPr/>
        </p:nvSpPr>
        <p:spPr>
          <a:xfrm>
            <a:off x="8175240" y="4102200"/>
            <a:ext cx="2264760" cy="997920"/>
          </a:xfrm>
          <a:prstGeom prst="flowChartDecision">
            <a:avLst/>
          </a:prstGeom>
          <a:solidFill>
            <a:srgbClr val="40bad2"/>
          </a:solidFill>
          <a:ln>
            <a:solidFill>
              <a:srgbClr val="1c515c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de-DE" sz="1800" b="0" u="none" strike="noStrike">
                <a:solidFill>
                  <a:schemeClr val="lt1"/>
                </a:solidFill>
                <a:effectLst/>
                <a:uFillTx/>
                <a:latin typeface="Corbel"/>
              </a:rPr>
              <a:t>Objekt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520" cy="459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de-DE" sz="3600" b="0" u="none" spc="-60" strike="noStrike">
                <a:solidFill>
                  <a:srgbClr val="ffffff"/>
                </a:solidFill>
                <a:effectLst/>
                <a:uFillTx/>
                <a:latin typeface="Corbel"/>
              </a:rPr>
              <a:t>Wiederholung Nebensatz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400" cy="5118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457200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Welche Gemeinsamkeiten? </a:t>
            </a:r>
            <a:endParaRPr lang="en-US" sz="22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die ich schon </a:t>
            </a:r>
            <a:r>
              <a:rPr lang="de-DE" sz="2200" b="1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kenne</a:t>
            </a:r>
            <a:endParaRPr lang="en-US" sz="22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A/als wir Bus </a:t>
            </a:r>
            <a:r>
              <a:rPr lang="de-DE" sz="2200" b="1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fuhren</a:t>
            </a:r>
            <a:endParaRPr lang="en-US" sz="22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W/weil wir Lust </a:t>
            </a:r>
            <a:r>
              <a:rPr lang="de-DE" sz="2200" b="1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hatten</a:t>
            </a:r>
            <a:endParaRPr lang="en-US" sz="22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D/dass die Sonne </a:t>
            </a:r>
            <a:r>
              <a:rPr lang="de-DE" sz="2200" b="1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scheint</a:t>
            </a:r>
            <a:endParaRPr lang="en-US" sz="22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D/damit alle satt </a:t>
            </a:r>
            <a:r>
              <a:rPr lang="de-DE" sz="2200" b="1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werden</a:t>
            </a:r>
            <a:endParaRPr lang="en-US" sz="22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W/wenn meine Mutter es </a:t>
            </a:r>
            <a:r>
              <a:rPr lang="de-DE" sz="2200" b="1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erlaubt</a:t>
            </a:r>
            <a:endParaRPr lang="en-US" sz="22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O/obwohl noch viel Zeit </a:t>
            </a:r>
            <a:r>
              <a:rPr lang="de-DE" sz="2200" b="1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blieb</a:t>
            </a:r>
            <a:endParaRPr lang="en-US" sz="22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520" cy="459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lang="de-DE" sz="3600" b="0" u="none" spc="-60" strike="noStrike">
                <a:solidFill>
                  <a:srgbClr val="ffffff"/>
                </a:solidFill>
                <a:effectLst/>
                <a:uFillTx/>
                <a:latin typeface="Corbel"/>
              </a:rPr>
              <a:t>Woran erkennt man einen Nebensatz?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400" cy="5118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lang="de-DE" sz="2400" b="0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Man erkennt Nebensätze daran, …</a:t>
            </a:r>
            <a:endParaRPr lang="en-US" sz="2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457200" indent="-45720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AutoNum type="arabicPeriod"/>
              <a:tabLst>
                <a:tab algn="l" pos="0"/>
              </a:tabLst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dass das Prädikat am Ende </a:t>
            </a:r>
            <a:r>
              <a:rPr lang="de-DE" sz="2000" b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steht</a:t>
            </a: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.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457200" indent="-45720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AutoNum type="arabicPeriod"/>
              <a:tabLst>
                <a:tab algn="l" pos="0"/>
              </a:tabLst>
            </a:pPr>
            <a:r>
              <a:rPr lang="de-DE" sz="2000" b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dass</a:t>
            </a: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 meistens am Anfang eine Konjunktion steht.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  <p:sp>
        <p:nvSpPr>
          <p:cNvPr id="117" name="Oval 3"/>
          <p:cNvSpPr/>
          <p:nvPr/>
        </p:nvSpPr>
        <p:spPr>
          <a:xfrm>
            <a:off x="6812280" y="2962440"/>
            <a:ext cx="1647720" cy="1258560"/>
          </a:xfrm>
          <a:prstGeom prst="ellipse">
            <a:avLst/>
          </a:prstGeom>
          <a:solidFill>
            <a:srgbClr val="40bad2"/>
          </a:solidFill>
          <a:ln>
            <a:solidFill>
              <a:srgbClr val="1c515c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de-DE" sz="1800" b="0" u="none" strike="noStrike">
                <a:solidFill>
                  <a:schemeClr val="lt1"/>
                </a:solidFill>
                <a:effectLst/>
                <a:uFillTx/>
                <a:latin typeface="Corbel"/>
              </a:rPr>
              <a:t>Prädikat (Verb)           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Dreieck 4"/>
          <p:cNvSpPr/>
          <p:nvPr/>
        </p:nvSpPr>
        <p:spPr>
          <a:xfrm>
            <a:off x="3620160" y="4608720"/>
            <a:ext cx="1991160" cy="1114560"/>
          </a:xfrm>
          <a:prstGeom prst="triangle">
            <a:avLst>
              <a:gd name="adj" fmla="val 50000"/>
            </a:avLst>
          </a:prstGeom>
          <a:solidFill>
            <a:srgbClr val="40bad2"/>
          </a:solidFill>
          <a:ln>
            <a:solidFill>
              <a:srgbClr val="1c515c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de-DE" sz="1800" b="0" u="none" strike="noStrike">
                <a:solidFill>
                  <a:schemeClr val="lt1"/>
                </a:solidFill>
                <a:effectLst/>
                <a:uFillTx/>
                <a:latin typeface="Corbel"/>
              </a:rPr>
              <a:t>Kon-junktion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520" cy="459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de-DE" sz="3600" b="0" u="none" spc="-60" strike="noStrike">
                <a:solidFill>
                  <a:srgbClr val="ffffff"/>
                </a:solidFill>
                <a:effectLst/>
                <a:uFillTx/>
                <a:latin typeface="Arial"/>
              </a:rPr>
              <a:t>Übung </a:t>
            </a:r>
            <a:br>
              <a:rPr sz="3600"/>
            </a:br>
            <a:r>
              <a:rPr lang="de-DE" sz="3600" b="0" u="none" spc="-60" strike="noStrike">
                <a:solidFill>
                  <a:srgbClr val="ffffff"/>
                </a:solidFill>
                <a:effectLst/>
                <a:uFillTx/>
                <a:latin typeface="Arial"/>
              </a:rPr>
              <a:t>Nebensätze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400" cy="5118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lnSpcReduction="9999"/>
          </a:bodyPr>
          <a:p>
            <a:pPr indent="0" defTabSz="457200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r>
              <a:rPr lang="de-DE" sz="2200" b="0" i="1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Ergänze jeweils einen Hauptsatz.</a:t>
            </a:r>
            <a:endParaRPr lang="en-US" sz="22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457200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r>
              <a:rPr lang="de-DE" sz="2200" b="0" i="1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Entscheide, ob der Nebensatz am Anfang oder hinter dem Hauptsatz steht. </a:t>
            </a:r>
            <a:endParaRPr lang="en-US" sz="22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457200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r>
              <a:rPr lang="de-DE" sz="2200" b="0" i="1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Setze die Kommas.</a:t>
            </a:r>
            <a:endParaRPr lang="en-US" sz="22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457200" indent="-457200" defTabSz="4572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Corbel"/>
              <a:buAutoNum type="arabicPeriod"/>
              <a:tabLst>
                <a:tab algn="l" pos="0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die ich schon kenne</a:t>
            </a:r>
            <a:endParaRPr lang="en-US" sz="22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457200" indent="-457200" defTabSz="4572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Corbel"/>
              <a:buAutoNum type="arabicPeriod"/>
              <a:tabLst>
                <a:tab algn="l" pos="0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A/als wir Bus fuhren</a:t>
            </a:r>
            <a:endParaRPr lang="en-US" sz="22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457200" indent="-457200" defTabSz="4572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Corbel"/>
              <a:buAutoNum type="arabicPeriod"/>
              <a:tabLst>
                <a:tab algn="l" pos="0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W/weil wir Lust hatten</a:t>
            </a:r>
            <a:endParaRPr lang="en-US" sz="22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457200" indent="-457200" defTabSz="4572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Corbel"/>
              <a:buAutoNum type="arabicPeriod"/>
              <a:tabLst>
                <a:tab algn="l" pos="0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D/dass die Sonne scheint</a:t>
            </a:r>
            <a:endParaRPr lang="en-US" sz="22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457200" indent="-457200" defTabSz="4572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Corbel"/>
              <a:buAutoNum type="arabicPeriod"/>
              <a:tabLst>
                <a:tab algn="l" pos="0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D/damit alle satt werden</a:t>
            </a:r>
            <a:endParaRPr lang="en-US" sz="22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457200" indent="-457200" defTabSz="4572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Corbel"/>
              <a:buAutoNum type="arabicPeriod"/>
              <a:tabLst>
                <a:tab algn="l" pos="0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W/wenn meine Mutter es erlaubt</a:t>
            </a:r>
            <a:endParaRPr lang="en-US" sz="22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457200" indent="-457200" defTabSz="4572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Corbel"/>
              <a:buAutoNum type="arabicPeriod"/>
              <a:tabLst>
                <a:tab algn="l" pos="0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O/obwohl noch viel Zeit blieb</a:t>
            </a:r>
            <a:endParaRPr lang="en-US" sz="22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520" cy="459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de-DE" sz="3600" b="0" u="none" spc="-60" strike="noStrike">
                <a:solidFill>
                  <a:srgbClr val="ffffff"/>
                </a:solidFill>
                <a:effectLst/>
                <a:uFillTx/>
                <a:latin typeface="Corbel"/>
              </a:rPr>
              <a:t>Übung Nebensätze</a:t>
            </a:r>
            <a:br>
              <a:rPr sz="3600"/>
            </a:br>
            <a:r>
              <a:rPr lang="de-DE" sz="3600" b="0" u="none" spc="-60" strike="noStrike">
                <a:solidFill>
                  <a:srgbClr val="ffffff"/>
                </a:solidFill>
                <a:effectLst/>
                <a:uFillTx/>
                <a:latin typeface="Corbel"/>
              </a:rPr>
              <a:t>Lösung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400" cy="5118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92500" lnSpcReduction="9999"/>
          </a:bodyPr>
          <a:p>
            <a:pPr indent="0" defTabSz="457200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r>
              <a:rPr lang="de-DE" sz="2200" b="0" i="1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Ergänze jeweils einen Hauptsatz.</a:t>
            </a:r>
            <a:endParaRPr lang="en-US" sz="22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457200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r>
              <a:rPr lang="de-DE" sz="2200" b="0" i="1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Entscheide, ob der Nebensatz am Anfang oder hinter dem Hauptsatz steht. </a:t>
            </a:r>
            <a:endParaRPr lang="en-US" sz="22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457200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r>
              <a:rPr lang="de-DE" sz="2200" b="0" i="1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Setze die Kommas.</a:t>
            </a:r>
            <a:endParaRPr lang="en-US" sz="22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457200" indent="-457200" defTabSz="4572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Corbel"/>
              <a:buAutoNum type="arabicPeriod"/>
              <a:tabLst>
                <a:tab algn="l" pos="0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Ich sah gestern Leute, die ich schon kenne.</a:t>
            </a:r>
            <a:endParaRPr lang="en-US" sz="22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457200" indent="-457200" defTabSz="4572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Corbel"/>
              <a:buAutoNum type="arabicPeriod"/>
              <a:tabLst>
                <a:tab algn="l" pos="0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Als wir Bus fuhren, sahen wir viele Unfälle.</a:t>
            </a:r>
            <a:endParaRPr lang="en-US" sz="22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457200" indent="-457200" defTabSz="4572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Corbel"/>
              <a:buAutoNum type="arabicPeriod"/>
              <a:tabLst>
                <a:tab algn="l" pos="0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Wir wollten Basketball spielen, weil wir Lust hatten.</a:t>
            </a:r>
            <a:endParaRPr lang="en-US" sz="22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457200" indent="-457200" defTabSz="4572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Corbel"/>
              <a:buAutoNum type="arabicPeriod"/>
              <a:tabLst>
                <a:tab algn="l" pos="0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Ich habe gesehen, dass die Sonne scheint.</a:t>
            </a:r>
            <a:endParaRPr lang="en-US" sz="22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457200" indent="-457200" defTabSz="4572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Corbel"/>
              <a:buAutoNum type="arabicPeriod"/>
              <a:tabLst>
                <a:tab algn="l" pos="0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Ich koche viel, damit alle satt werden.</a:t>
            </a:r>
            <a:endParaRPr lang="en-US" sz="22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457200" indent="-457200" defTabSz="4572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Corbel"/>
              <a:buAutoNum type="arabicPeriod"/>
              <a:tabLst>
                <a:tab algn="l" pos="0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Ich gehe nach draußen, wenn meine Mutter es erlaubt.</a:t>
            </a:r>
            <a:endParaRPr lang="en-US" sz="22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457200" indent="-457200" defTabSz="4572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Corbel"/>
              <a:buAutoNum type="arabicPeriod"/>
              <a:tabLst>
                <a:tab algn="l" pos="0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Obwohl noch viel Zeit blieb, aß ich trotzdem schnell.</a:t>
            </a:r>
            <a:endParaRPr lang="en-US" sz="22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520" cy="459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lang="de-DE" sz="3600" b="0" u="none" spc="-60" strike="noStrike">
                <a:solidFill>
                  <a:srgbClr val="ffffff"/>
                </a:solidFill>
                <a:effectLst/>
                <a:uFillTx/>
                <a:latin typeface="Corbel"/>
              </a:rPr>
              <a:t>Fragen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400" cy="5118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lang="de-DE" sz="2400" b="0" i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Stellt euch gegenseitig Fragen.</a:t>
            </a:r>
            <a:endParaRPr lang="en-US" sz="2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lang="de-DE" sz="2400" b="0" i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Welche Arten von Fragen gibt es?</a:t>
            </a:r>
            <a:endParaRPr lang="en-US" sz="2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lang="de-DE" sz="2400" b="0" i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1. Was hast du heute Morgen gegessen?</a:t>
            </a:r>
            <a:endParaRPr lang="en-US" sz="2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lang="de-DE" sz="2400" b="0" i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2. Welche Pläne hast du?</a:t>
            </a:r>
            <a:endParaRPr lang="en-US" sz="2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lang="de-DE" sz="2400" b="0" i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3. Welchen Beruf möchtest du später haben?</a:t>
            </a:r>
            <a:endParaRPr lang="en-US" sz="2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lang="de-DE" sz="2400" b="0" i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4. Wie geht es dir?</a:t>
            </a:r>
            <a:endParaRPr lang="en-US" sz="2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lang="de-DE" sz="2400" b="0" i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5. Sind Sie gerne Lehrerin?</a:t>
            </a:r>
            <a:endParaRPr lang="en-US" sz="24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520" cy="459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lang="de-DE" sz="3600" b="0" u="none" spc="-60" strike="noStrike">
                <a:solidFill>
                  <a:srgbClr val="ffffff"/>
                </a:solidFill>
                <a:effectLst/>
                <a:uFillTx/>
                <a:latin typeface="Corbel"/>
              </a:rPr>
              <a:t>Arten von Fragen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400" cy="5118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marL="457200" indent="-45720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Corbel"/>
              <a:buAutoNum type="arabicPeriod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Fragen, die mit einem Verb beginnen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457200" indent="-45720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Corbel"/>
              <a:buAutoNum type="arabicPeriod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Fragen, die mit einem Fragewort mit W beginnen: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685800" lvl="1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Courier New"/>
              <a:buChar char="o"/>
            </a:pPr>
            <a:r>
              <a:rPr lang="de-DE" sz="18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Wann</a:t>
            </a:r>
            <a:endParaRPr lang="en-US" sz="18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685800" lvl="1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Courier New"/>
              <a:buChar char="o"/>
            </a:pPr>
            <a:r>
              <a:rPr lang="de-DE" sz="18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Wo</a:t>
            </a:r>
            <a:endParaRPr lang="en-US" sz="18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685800" lvl="1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Courier New"/>
              <a:buChar char="o"/>
            </a:pPr>
            <a:r>
              <a:rPr lang="de-DE" sz="18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Warum, weshalb, weswegen</a:t>
            </a:r>
            <a:endParaRPr lang="en-US" sz="18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685800" lvl="1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Courier New"/>
              <a:buChar char="o"/>
            </a:pPr>
            <a:r>
              <a:rPr lang="de-DE" sz="18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Wer</a:t>
            </a:r>
            <a:endParaRPr lang="en-US" sz="18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685800" lvl="1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Courier New"/>
              <a:buChar char="o"/>
            </a:pPr>
            <a:r>
              <a:rPr lang="de-DE" sz="18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Was</a:t>
            </a:r>
            <a:endParaRPr lang="en-US" sz="18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685800" lvl="1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Courier New"/>
              <a:buChar char="o"/>
            </a:pPr>
            <a:r>
              <a:rPr lang="de-DE" sz="18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Welche/r/s</a:t>
            </a:r>
            <a:endParaRPr lang="en-US" sz="18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685800" lvl="1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Courier New"/>
              <a:buChar char="o"/>
            </a:pPr>
            <a:r>
              <a:rPr lang="de-DE" sz="18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Wie</a:t>
            </a:r>
            <a:endParaRPr lang="en-US" sz="18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685800" lvl="1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Courier New"/>
              <a:buChar char="o"/>
            </a:pPr>
            <a:r>
              <a:rPr lang="de-DE" sz="18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Wie viele</a:t>
            </a:r>
            <a:endParaRPr lang="en-US" sz="18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520" cy="459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lang="de-DE" sz="3600" b="0" u="none" spc="-60" strike="noStrike">
                <a:solidFill>
                  <a:srgbClr val="ffffff"/>
                </a:solidFill>
                <a:effectLst/>
                <a:uFillTx/>
                <a:latin typeface="Corbel"/>
              </a:rPr>
              <a:t>Wiederholung Wortschatz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400" cy="5118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lang="de-DE" sz="2000" b="0" i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Finde möglichst viele Wörter, die etwas Ähnliches bedeuten wie 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lang="de-DE" sz="2000" b="0" i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„fragen“.</a:t>
            </a:r>
            <a:endParaRPr lang="en-US" sz="20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Rahmen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 pitchFamily="0" charset="1"/>
        <a:ea typeface=""/>
        <a:cs typeface=""/>
      </a:majorFont>
      <a:minorFont>
        <a:latin typeface="Corbel" panose="020B0503020204020204" pitchFamily="0" charset="1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</a:schemeClr>
        </a:solidFill>
      </a:fillStyleLst>
      <a:lnStyleLst>
        <a:ln w="9525" cap="flat" cmpd="sng" algn="ctr">
          <a:prstDash val="solid"/>
        </a:ln>
        <a:ln w="10795" cap="flat" cmpd="sng" algn="ctr">
          <a:prstDash val="solid"/>
        </a:ln>
        <a:ln w="1714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48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tint val="98000"/>
                <a:shade val="80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Rahmen</Template>
  <TotalTime>7</TotalTime>
  <Application>LibreOffice/25.8.4.2$MacOSX_AARCH64 LibreOffice_project/290daaa01b999472f0c7a3890eb6a550fd74c6df</Application>
  <AppVersion>15.0000</AppVersion>
  <Words>559</Words>
  <Paragraphs>119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2026-03-26T12:29:17Z</dcterms:created>
  <dc:creator>Micaela Grohe´</dc:creator>
  <dc:description/>
  <dc:language>de-DE</dc:language>
  <cp:lastModifiedBy/>
  <dcterms:modified xsi:type="dcterms:W3CDTF">2026-03-26T18:01:52Z</dcterms:modified>
  <cp:revision>10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5</vt:i4>
  </property>
  <property fmtid="{D5CDD505-2E9C-101B-9397-08002B2CF9AE}" pid="3" name="PresentationFormat">
    <vt:lpwstr>Breitbild</vt:lpwstr>
  </property>
  <property fmtid="{D5CDD505-2E9C-101B-9397-08002B2CF9AE}" pid="4" name="Slides">
    <vt:i4>15</vt:i4>
  </property>
</Properties>
</file>