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22"/>
  </p:notesMasterIdLst>
  <p:sldIdLst>
    <p:sldId id="256" r:id="rId2"/>
    <p:sldId id="273" r:id="rId3"/>
    <p:sldId id="257" r:id="rId4"/>
    <p:sldId id="259" r:id="rId5"/>
    <p:sldId id="272" r:id="rId6"/>
    <p:sldId id="260" r:id="rId7"/>
    <p:sldId id="267" r:id="rId8"/>
    <p:sldId id="277" r:id="rId9"/>
    <p:sldId id="261" r:id="rId10"/>
    <p:sldId id="262" r:id="rId11"/>
    <p:sldId id="263" r:id="rId12"/>
    <p:sldId id="264" r:id="rId13"/>
    <p:sldId id="265" r:id="rId14"/>
    <p:sldId id="266" r:id="rId15"/>
    <p:sldId id="275" r:id="rId16"/>
    <p:sldId id="269" r:id="rId17"/>
    <p:sldId id="276" r:id="rId18"/>
    <p:sldId id="271" r:id="rId19"/>
    <p:sldId id="258" r:id="rId20"/>
    <p:sldId id="270"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57"/>
    <p:restoredTop sz="94694"/>
  </p:normalViewPr>
  <p:slideViewPr>
    <p:cSldViewPr snapToGrid="0" snapToObjects="1">
      <p:cViewPr>
        <p:scale>
          <a:sx n="84" d="100"/>
          <a:sy n="84" d="100"/>
        </p:scale>
        <p:origin x="2040" y="8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1DCB51-2218-5043-AA13-7838235C3091}" type="datetimeFigureOut">
              <a:rPr lang="de-DE" smtClean="0"/>
              <a:t>10.04.26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3D703B-B5EA-1544-A2FA-5B3C13E629B6}" type="slidenum">
              <a:rPr lang="de-DE" smtClean="0"/>
              <a:t>‹Nr.›</a:t>
            </a:fld>
            <a:endParaRPr lang="de-DE"/>
          </a:p>
        </p:txBody>
      </p:sp>
    </p:spTree>
    <p:extLst>
      <p:ext uri="{BB962C8B-B14F-4D97-AF65-F5344CB8AC3E}">
        <p14:creationId xmlns:p14="http://schemas.microsoft.com/office/powerpoint/2010/main" val="42766885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Es gibt zwei Fachbegriffe (Begleitsatz und Beisatz). Ich verwende den kürzeren.</a:t>
            </a:r>
          </a:p>
        </p:txBody>
      </p:sp>
      <p:sp>
        <p:nvSpPr>
          <p:cNvPr id="4" name="Foliennummernplatzhalter 3"/>
          <p:cNvSpPr>
            <a:spLocks noGrp="1"/>
          </p:cNvSpPr>
          <p:nvPr>
            <p:ph type="sldNum" sz="quarter" idx="5"/>
          </p:nvPr>
        </p:nvSpPr>
        <p:spPr/>
        <p:txBody>
          <a:bodyPr/>
          <a:lstStyle/>
          <a:p>
            <a:fld id="{743D703B-B5EA-1544-A2FA-5B3C13E629B6}" type="slidenum">
              <a:rPr lang="de-DE" smtClean="0"/>
              <a:t>5</a:t>
            </a:fld>
            <a:endParaRPr lang="de-DE"/>
          </a:p>
        </p:txBody>
      </p:sp>
    </p:spTree>
    <p:extLst>
      <p:ext uri="{BB962C8B-B14F-4D97-AF65-F5344CB8AC3E}">
        <p14:creationId xmlns:p14="http://schemas.microsoft.com/office/powerpoint/2010/main" val="38865693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Zuordnen lassen (1a/b, 2a, 3b, 4c und </a:t>
            </a:r>
            <a:r>
              <a:rPr lang="de-DE" dirty="0" err="1"/>
              <a:t>WöRe</a:t>
            </a:r>
            <a:r>
              <a:rPr lang="de-DE" dirty="0"/>
              <a:t>)</a:t>
            </a:r>
          </a:p>
        </p:txBody>
      </p:sp>
      <p:sp>
        <p:nvSpPr>
          <p:cNvPr id="4" name="Foliennummernplatzhalter 3"/>
          <p:cNvSpPr>
            <a:spLocks noGrp="1"/>
          </p:cNvSpPr>
          <p:nvPr>
            <p:ph type="sldNum" sz="quarter" idx="5"/>
          </p:nvPr>
        </p:nvSpPr>
        <p:spPr/>
        <p:txBody>
          <a:bodyPr/>
          <a:lstStyle/>
          <a:p>
            <a:fld id="{743D703B-B5EA-1544-A2FA-5B3C13E629B6}" type="slidenum">
              <a:rPr lang="de-DE" smtClean="0"/>
              <a:t>19</a:t>
            </a:fld>
            <a:endParaRPr lang="de-DE"/>
          </a:p>
        </p:txBody>
      </p:sp>
    </p:spTree>
    <p:extLst>
      <p:ext uri="{BB962C8B-B14F-4D97-AF65-F5344CB8AC3E}">
        <p14:creationId xmlns:p14="http://schemas.microsoft.com/office/powerpoint/2010/main" val="511028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Häufiger Fehler: Anführungszeichen am Ende der </a:t>
            </a:r>
            <a:r>
              <a:rPr lang="de-DE" dirty="0" err="1"/>
              <a:t>WöRe</a:t>
            </a:r>
            <a:r>
              <a:rPr lang="de-DE" dirty="0"/>
              <a:t> und das Komma dahinter</a:t>
            </a:r>
          </a:p>
        </p:txBody>
      </p:sp>
      <p:sp>
        <p:nvSpPr>
          <p:cNvPr id="4" name="Foliennummernplatzhalter 3"/>
          <p:cNvSpPr>
            <a:spLocks noGrp="1"/>
          </p:cNvSpPr>
          <p:nvPr>
            <p:ph type="sldNum" sz="quarter" idx="5"/>
          </p:nvPr>
        </p:nvSpPr>
        <p:spPr/>
        <p:txBody>
          <a:bodyPr/>
          <a:lstStyle/>
          <a:p>
            <a:fld id="{743D703B-B5EA-1544-A2FA-5B3C13E629B6}" type="slidenum">
              <a:rPr lang="de-DE" smtClean="0"/>
              <a:t>6</a:t>
            </a:fld>
            <a:endParaRPr lang="de-DE"/>
          </a:p>
        </p:txBody>
      </p:sp>
    </p:spTree>
    <p:extLst>
      <p:ext uri="{BB962C8B-B14F-4D97-AF65-F5344CB8AC3E}">
        <p14:creationId xmlns:p14="http://schemas.microsoft.com/office/powerpoint/2010/main" val="1606074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1b, 2c, 3a</a:t>
            </a:r>
          </a:p>
        </p:txBody>
      </p:sp>
      <p:sp>
        <p:nvSpPr>
          <p:cNvPr id="4" name="Foliennummernplatzhalter 3"/>
          <p:cNvSpPr>
            <a:spLocks noGrp="1"/>
          </p:cNvSpPr>
          <p:nvPr>
            <p:ph type="sldNum" sz="quarter" idx="5"/>
          </p:nvPr>
        </p:nvSpPr>
        <p:spPr/>
        <p:txBody>
          <a:bodyPr/>
          <a:lstStyle/>
          <a:p>
            <a:fld id="{743D703B-B5EA-1544-A2FA-5B3C13E629B6}" type="slidenum">
              <a:rPr lang="de-DE" smtClean="0"/>
              <a:t>7</a:t>
            </a:fld>
            <a:endParaRPr lang="de-DE"/>
          </a:p>
        </p:txBody>
      </p:sp>
    </p:spTree>
    <p:extLst>
      <p:ext uri="{BB962C8B-B14F-4D97-AF65-F5344CB8AC3E}">
        <p14:creationId xmlns:p14="http://schemas.microsoft.com/office/powerpoint/2010/main" val="28220781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Nr. 1-5 vorlesen lassen (mit Satzzeichen!) </a:t>
            </a:r>
          </a:p>
          <a:p>
            <a:r>
              <a:rPr lang="de-DE" dirty="0"/>
              <a:t>Mögliche Übung: Beisatz in den Beispielen identifizieren</a:t>
            </a:r>
          </a:p>
          <a:p>
            <a:pPr marL="0" marR="0" lvl="0" indent="0" algn="l" defTabSz="914400" rtl="0" eaLnBrk="1" fontAlgn="auto" latinLnBrk="0" hangingPunct="1">
              <a:lnSpc>
                <a:spcPct val="100000"/>
              </a:lnSpc>
              <a:spcBef>
                <a:spcPts val="0"/>
              </a:spcBef>
              <a:spcAft>
                <a:spcPts val="0"/>
              </a:spcAft>
              <a:buClrTx/>
              <a:buSzTx/>
              <a:buFontTx/>
              <a:buNone/>
              <a:tabLst/>
              <a:defRPr/>
            </a:pPr>
            <a:r>
              <a:rPr lang="de-DE"/>
              <a:t>Folie ist am Ende noch einmal zu sehen.</a:t>
            </a:r>
          </a:p>
        </p:txBody>
      </p:sp>
      <p:sp>
        <p:nvSpPr>
          <p:cNvPr id="4" name="Foliennummernplatzhalter 3"/>
          <p:cNvSpPr>
            <a:spLocks noGrp="1"/>
          </p:cNvSpPr>
          <p:nvPr>
            <p:ph type="sldNum" sz="quarter" idx="5"/>
          </p:nvPr>
        </p:nvSpPr>
        <p:spPr/>
        <p:txBody>
          <a:bodyPr/>
          <a:lstStyle/>
          <a:p>
            <a:fld id="{743D703B-B5EA-1544-A2FA-5B3C13E629B6}" type="slidenum">
              <a:rPr lang="de-DE" smtClean="0"/>
              <a:t>9</a:t>
            </a:fld>
            <a:endParaRPr lang="de-DE"/>
          </a:p>
        </p:txBody>
      </p:sp>
    </p:spTree>
    <p:extLst>
      <p:ext uri="{BB962C8B-B14F-4D97-AF65-F5344CB8AC3E}">
        <p14:creationId xmlns:p14="http://schemas.microsoft.com/office/powerpoint/2010/main" val="418433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Wörter erklären: Gemach/Zimmer, Turm, Seil/Schnur/Faden, </a:t>
            </a:r>
          </a:p>
        </p:txBody>
      </p:sp>
      <p:sp>
        <p:nvSpPr>
          <p:cNvPr id="4" name="Foliennummernplatzhalter 3"/>
          <p:cNvSpPr>
            <a:spLocks noGrp="1"/>
          </p:cNvSpPr>
          <p:nvPr>
            <p:ph type="sldNum" sz="quarter" idx="5"/>
          </p:nvPr>
        </p:nvSpPr>
        <p:spPr/>
        <p:txBody>
          <a:bodyPr/>
          <a:lstStyle/>
          <a:p>
            <a:fld id="{743D703B-B5EA-1544-A2FA-5B3C13E629B6}" type="slidenum">
              <a:rPr lang="de-DE" smtClean="0"/>
              <a:t>10</a:t>
            </a:fld>
            <a:endParaRPr lang="de-DE"/>
          </a:p>
        </p:txBody>
      </p:sp>
    </p:spTree>
    <p:extLst>
      <p:ext uri="{BB962C8B-B14F-4D97-AF65-F5344CB8AC3E}">
        <p14:creationId xmlns:p14="http://schemas.microsoft.com/office/powerpoint/2010/main" val="2258379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1. Beisätze identifizieren und markieren, 2. Wörtliche Rede identifizieren und Anführungszeichen setzen, 3. Kommas und </a:t>
            </a:r>
            <a:r>
              <a:rPr lang="de-DE" dirty="0" err="1"/>
              <a:t>Satzendezeichen</a:t>
            </a:r>
            <a:r>
              <a:rPr lang="de-DE" dirty="0"/>
              <a:t> setzen</a:t>
            </a:r>
          </a:p>
        </p:txBody>
      </p:sp>
      <p:sp>
        <p:nvSpPr>
          <p:cNvPr id="4" name="Foliennummernplatzhalter 3"/>
          <p:cNvSpPr>
            <a:spLocks noGrp="1"/>
          </p:cNvSpPr>
          <p:nvPr>
            <p:ph type="sldNum" sz="quarter" idx="5"/>
          </p:nvPr>
        </p:nvSpPr>
        <p:spPr/>
        <p:txBody>
          <a:bodyPr/>
          <a:lstStyle/>
          <a:p>
            <a:fld id="{743D703B-B5EA-1544-A2FA-5B3C13E629B6}" type="slidenum">
              <a:rPr lang="de-DE" smtClean="0"/>
              <a:t>12</a:t>
            </a:fld>
            <a:endParaRPr lang="de-DE"/>
          </a:p>
        </p:txBody>
      </p:sp>
    </p:spTree>
    <p:extLst>
      <p:ext uri="{BB962C8B-B14F-4D97-AF65-F5344CB8AC3E}">
        <p14:creationId xmlns:p14="http://schemas.microsoft.com/office/powerpoint/2010/main" val="29573414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828568-A50B-C627-7103-83756272EB8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5E30211-A046-B72D-86F8-5FA96BC378E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3AFBFB76-76A4-A9E9-293E-5E4F3C45271B}"/>
              </a:ext>
            </a:extLst>
          </p:cNvPr>
          <p:cNvSpPr>
            <a:spLocks noGrp="1"/>
          </p:cNvSpPr>
          <p:nvPr>
            <p:ph type="body" idx="1"/>
          </p:nvPr>
        </p:nvSpPr>
        <p:spPr/>
        <p:txBody>
          <a:bodyPr/>
          <a:lstStyle/>
          <a:p>
            <a:r>
              <a:rPr lang="de-DE" dirty="0"/>
              <a:t>Unterschied </a:t>
            </a:r>
            <a:r>
              <a:rPr lang="de-DE" dirty="0" err="1"/>
              <a:t>WöRe</a:t>
            </a:r>
            <a:r>
              <a:rPr lang="de-DE" dirty="0"/>
              <a:t> und </a:t>
            </a:r>
            <a:r>
              <a:rPr lang="de-DE" dirty="0" err="1"/>
              <a:t>Ind.Rede</a:t>
            </a:r>
            <a:r>
              <a:rPr lang="de-DE" dirty="0"/>
              <a:t> erklären, Wiederholung Konjunktiv 1+2 nötig </a:t>
            </a:r>
            <a:r>
              <a:rPr lang="de-DE" dirty="0">
                <a:sym typeface="Wingdings" pitchFamily="2" charset="2"/>
              </a:rPr>
              <a:t> Besser: 2.Kurstermin für indirekte Rede</a:t>
            </a:r>
            <a:endParaRPr lang="de-DE" dirty="0"/>
          </a:p>
        </p:txBody>
      </p:sp>
      <p:sp>
        <p:nvSpPr>
          <p:cNvPr id="4" name="Foliennummernplatzhalter 3">
            <a:extLst>
              <a:ext uri="{FF2B5EF4-FFF2-40B4-BE49-F238E27FC236}">
                <a16:creationId xmlns:a16="http://schemas.microsoft.com/office/drawing/2014/main" id="{BB1297B7-288A-1774-4449-A1DF03000456}"/>
              </a:ext>
            </a:extLst>
          </p:cNvPr>
          <p:cNvSpPr>
            <a:spLocks noGrp="1"/>
          </p:cNvSpPr>
          <p:nvPr>
            <p:ph type="sldNum" sz="quarter" idx="5"/>
          </p:nvPr>
        </p:nvSpPr>
        <p:spPr/>
        <p:txBody>
          <a:bodyPr/>
          <a:lstStyle/>
          <a:p>
            <a:fld id="{743D703B-B5EA-1544-A2FA-5B3C13E629B6}" type="slidenum">
              <a:rPr lang="de-DE" smtClean="0"/>
              <a:t>15</a:t>
            </a:fld>
            <a:endParaRPr lang="de-DE"/>
          </a:p>
        </p:txBody>
      </p:sp>
    </p:spTree>
    <p:extLst>
      <p:ext uri="{BB962C8B-B14F-4D97-AF65-F5344CB8AC3E}">
        <p14:creationId xmlns:p14="http://schemas.microsoft.com/office/powerpoint/2010/main" val="18837531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Wichtig sind Nr. 1-5</a:t>
            </a:r>
          </a:p>
          <a:p>
            <a:r>
              <a:rPr lang="de-DE" dirty="0"/>
              <a:t>Nr. 7 etwa ab Klasse 9 relevant</a:t>
            </a:r>
          </a:p>
        </p:txBody>
      </p:sp>
      <p:sp>
        <p:nvSpPr>
          <p:cNvPr id="4" name="Foliennummernplatzhalter 3"/>
          <p:cNvSpPr>
            <a:spLocks noGrp="1"/>
          </p:cNvSpPr>
          <p:nvPr>
            <p:ph type="sldNum" sz="quarter" idx="5"/>
          </p:nvPr>
        </p:nvSpPr>
        <p:spPr/>
        <p:txBody>
          <a:bodyPr/>
          <a:lstStyle/>
          <a:p>
            <a:fld id="{743D703B-B5EA-1544-A2FA-5B3C13E629B6}" type="slidenum">
              <a:rPr lang="de-DE" smtClean="0"/>
              <a:t>17</a:t>
            </a:fld>
            <a:endParaRPr lang="de-DE"/>
          </a:p>
        </p:txBody>
      </p:sp>
    </p:spTree>
    <p:extLst>
      <p:ext uri="{BB962C8B-B14F-4D97-AF65-F5344CB8AC3E}">
        <p14:creationId xmlns:p14="http://schemas.microsoft.com/office/powerpoint/2010/main" val="27701269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Bildschirm teilen stoppen</a:t>
            </a:r>
          </a:p>
        </p:txBody>
      </p:sp>
      <p:sp>
        <p:nvSpPr>
          <p:cNvPr id="4" name="Foliennummernplatzhalter 3"/>
          <p:cNvSpPr>
            <a:spLocks noGrp="1"/>
          </p:cNvSpPr>
          <p:nvPr>
            <p:ph type="sldNum" sz="quarter" idx="5"/>
          </p:nvPr>
        </p:nvSpPr>
        <p:spPr/>
        <p:txBody>
          <a:bodyPr/>
          <a:lstStyle/>
          <a:p>
            <a:fld id="{743D703B-B5EA-1544-A2FA-5B3C13E629B6}" type="slidenum">
              <a:rPr lang="de-DE" smtClean="0"/>
              <a:t>18</a:t>
            </a:fld>
            <a:endParaRPr lang="de-DE"/>
          </a:p>
        </p:txBody>
      </p:sp>
    </p:spTree>
    <p:extLst>
      <p:ext uri="{BB962C8B-B14F-4D97-AF65-F5344CB8AC3E}">
        <p14:creationId xmlns:p14="http://schemas.microsoft.com/office/powerpoint/2010/main" val="4280816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de-DE"/>
              <a:t>Mastertitelformat bearbeiten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4/10/26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
Zweite Ebene
Dritte Ebene
Vierte Ebene
Fünfte Ebene</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4/10/26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de-DE"/>
              <a:t>Mastertextformat bearbeiten
Zweite Ebene
Dritte Ebene
Vierte Ebene
Fünfte Ebene</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4/10/26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
Zweite Ebene
Dritte Ebene
Vierte Ebene
Fünfte Ebene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4/10/26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de-DE"/>
              <a:t>Mastertitelformat bearbeiten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
Zweite Ebene
Dritte Ebene
Vierte Ebene
Fünfte Ebene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4/10/26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
Zweite Ebene
Dritte Ebene
Vierte Ebene
Fünfte Ebene</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
Zweite Ebene
Dritte Ebene
Vierte Ebene
Fünfte Ebene</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4/10/26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e-DE"/>
              <a:t>Mastertitelformat bearbeiten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
Zweite Ebene
Dritte Ebene
Vierte Ebene
Fünfte Ebene</a:t>
            </a:r>
            <a:endParaRPr lang="en-US" dirty="0"/>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
Zweite Ebene
Dritte Ebene
Vierte Ebene
Fünfte Ebene</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
Zweite Ebene
Dritte Ebene
Vierte Ebene
Fünfte Ebene</a:t>
            </a:r>
            <a:endParaRPr lang="en-US" dirty="0"/>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
Zweite Ebene
Dritte Ebene
Vierte Ebene
Fünfte Ebene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4/10/26</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de-DE"/>
              <a:t>Mastertitelformat bearbeiten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4/10/26</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4/10/26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de-DE"/>
              <a:t>Mastertitelformat bearbeiten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
Zweite Ebene
Dritte Ebene
Vierte Ebene
Fünfte Ebene</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
Zweite Ebene
Dritte Ebene
Vierte Ebene
Fünfte Ebene</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4/10/26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de-DE"/>
              <a:t>Mastertitelformat bearbeiten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
Zweite Ebene
Dritte Ebene
Vierte Ebene
Fünfte Ebene</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4/10/26</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de-DE"/>
              <a:t>Mastertextformat bearbeiten
Zweite Ebene
Dritte Ebene
Vierte Ebene
Fünfte Ebene</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4/10/26</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mgrohee.de/" TargetMode="External"/><Relationship Id="rId2" Type="http://schemas.openxmlformats.org/officeDocument/2006/relationships/hyperlink" Target="https://files.slack.com/files-pri/TV5682U90-F03C4JL5BFX/image.pn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23C179-0724-2B46-9845-95A53DF1516B}"/>
              </a:ext>
            </a:extLst>
          </p:cNvPr>
          <p:cNvSpPr>
            <a:spLocks noGrp="1"/>
          </p:cNvSpPr>
          <p:nvPr>
            <p:ph type="ctrTitle"/>
          </p:nvPr>
        </p:nvSpPr>
        <p:spPr/>
        <p:txBody>
          <a:bodyPr/>
          <a:lstStyle/>
          <a:p>
            <a:r>
              <a:rPr lang="de-DE" dirty="0"/>
              <a:t>Zeichensetzung:</a:t>
            </a:r>
            <a:br>
              <a:rPr lang="de-DE" dirty="0"/>
            </a:br>
            <a:r>
              <a:rPr lang="de-DE" dirty="0"/>
              <a:t>Wörtliche Rede</a:t>
            </a:r>
          </a:p>
        </p:txBody>
      </p:sp>
      <p:sp>
        <p:nvSpPr>
          <p:cNvPr id="3" name="Untertitel 2">
            <a:extLst>
              <a:ext uri="{FF2B5EF4-FFF2-40B4-BE49-F238E27FC236}">
                <a16:creationId xmlns:a16="http://schemas.microsoft.com/office/drawing/2014/main" id="{4F9852F3-A29B-E04D-B1CB-4808D3390265}"/>
              </a:ext>
            </a:extLst>
          </p:cNvPr>
          <p:cNvSpPr>
            <a:spLocks noGrp="1"/>
          </p:cNvSpPr>
          <p:nvPr>
            <p:ph type="subTitle" idx="1"/>
          </p:nvPr>
        </p:nvSpPr>
        <p:spPr/>
        <p:txBody>
          <a:bodyPr/>
          <a:lstStyle/>
          <a:p>
            <a:r>
              <a:rPr lang="de-DE" dirty="0"/>
              <a:t>Zeichensetzungsknäuels </a:t>
            </a:r>
            <a:r>
              <a:rPr lang="de-DE" dirty="0">
                <a:sym typeface="Wingdings" pitchFamily="2" charset="2"/>
              </a:rPr>
              <a:t></a:t>
            </a:r>
            <a:endParaRPr lang="de-DE" dirty="0"/>
          </a:p>
        </p:txBody>
      </p:sp>
    </p:spTree>
    <p:extLst>
      <p:ext uri="{BB962C8B-B14F-4D97-AF65-F5344CB8AC3E}">
        <p14:creationId xmlns:p14="http://schemas.microsoft.com/office/powerpoint/2010/main" val="27547066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4659D3-9F61-7C4C-83A8-FB8237001AEE}"/>
              </a:ext>
            </a:extLst>
          </p:cNvPr>
          <p:cNvSpPr>
            <a:spLocks noGrp="1"/>
          </p:cNvSpPr>
          <p:nvPr>
            <p:ph type="title"/>
          </p:nvPr>
        </p:nvSpPr>
        <p:spPr/>
        <p:txBody>
          <a:bodyPr/>
          <a:lstStyle/>
          <a:p>
            <a:r>
              <a:rPr lang="de-DE" dirty="0"/>
              <a:t>Übung 1</a:t>
            </a:r>
          </a:p>
        </p:txBody>
      </p:sp>
      <p:sp>
        <p:nvSpPr>
          <p:cNvPr id="3" name="Inhaltsplatzhalter 2">
            <a:extLst>
              <a:ext uri="{FF2B5EF4-FFF2-40B4-BE49-F238E27FC236}">
                <a16:creationId xmlns:a16="http://schemas.microsoft.com/office/drawing/2014/main" id="{C9C3464B-895C-E24C-BD8C-FCF38B648806}"/>
              </a:ext>
            </a:extLst>
          </p:cNvPr>
          <p:cNvSpPr>
            <a:spLocks noGrp="1"/>
          </p:cNvSpPr>
          <p:nvPr>
            <p:ph idx="1"/>
          </p:nvPr>
        </p:nvSpPr>
        <p:spPr/>
        <p:txBody>
          <a:bodyPr>
            <a:normAutofit/>
          </a:bodyPr>
          <a:lstStyle/>
          <a:p>
            <a:pPr marL="0" indent="0">
              <a:buNone/>
            </a:pPr>
            <a:r>
              <a:rPr lang="de-DE" b="1" dirty="0"/>
              <a:t>Die Flucht aus dem Turmzimmer </a:t>
            </a:r>
            <a:r>
              <a:rPr lang="de-DE" sz="1400" dirty="0"/>
              <a:t>(nach Hugo von Hofmannsthal)</a:t>
            </a:r>
          </a:p>
          <a:p>
            <a:pPr marL="457200" indent="-457200">
              <a:buFont typeface="+mj-lt"/>
              <a:buAutoNum type="arabicPeriod"/>
            </a:pPr>
            <a:r>
              <a:rPr lang="de-DE" dirty="0"/>
              <a:t>Der Ratgeber eines großen Königs fiel in Ungnade und der König ließ ihn im obersten Gemach eines hohen Turmes einsperren. Der Unglückliche hatte aber eine treue Frau, die nachts an den Fuß des Turmes kam und fragte Wie kann ich dir helfen</a:t>
            </a:r>
          </a:p>
          <a:p>
            <a:pPr marL="457200" indent="-457200">
              <a:buFont typeface="+mj-lt"/>
              <a:buAutoNum type="arabicPeriod"/>
            </a:pPr>
            <a:r>
              <a:rPr lang="de-DE" dirty="0"/>
              <a:t>Komme morgen wieder antwortete der Mann und bringe ein langes Seil, eine starke Schnur einen langen seidenen Faden einen Käfer und ein wenig Honig mit</a:t>
            </a:r>
          </a:p>
          <a:p>
            <a:pPr marL="457200" indent="-457200">
              <a:buFont typeface="+mj-lt"/>
              <a:buAutoNum type="arabicPeriod"/>
            </a:pPr>
            <a:r>
              <a:rPr lang="de-DE" dirty="0"/>
              <a:t>In der nächsten Nacht rief er der Frau von oben zu  Binde den Seidenfaden fest an den Käfer tropfe etwas Honig auf die Fühler des Käfers und setze ihn an die Wand des Turmes den Kopf nach oben</a:t>
            </a:r>
          </a:p>
          <a:p>
            <a:pPr marL="457200" indent="-457200">
              <a:buFont typeface="+mj-lt"/>
              <a:buAutoNum type="arabicPeriod"/>
            </a:pPr>
            <a:r>
              <a:rPr lang="de-DE" dirty="0"/>
              <a:t>Das will ich gerne tun antwortete die Frau</a:t>
            </a:r>
          </a:p>
          <a:p>
            <a:pPr marL="457200" indent="-457200">
              <a:buFont typeface="+mj-lt"/>
              <a:buAutoNum type="arabicPeriod"/>
            </a:pPr>
            <a:r>
              <a:rPr lang="de-DE" dirty="0"/>
              <a:t>Der Käfer witterte den Honig und ...</a:t>
            </a:r>
          </a:p>
        </p:txBody>
      </p:sp>
    </p:spTree>
    <p:extLst>
      <p:ext uri="{BB962C8B-B14F-4D97-AF65-F5344CB8AC3E}">
        <p14:creationId xmlns:p14="http://schemas.microsoft.com/office/powerpoint/2010/main" val="24972039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9247A4-231A-6A4E-9F3F-BF7F5BD3520A}"/>
              </a:ext>
            </a:extLst>
          </p:cNvPr>
          <p:cNvSpPr>
            <a:spLocks noGrp="1"/>
          </p:cNvSpPr>
          <p:nvPr>
            <p:ph type="title"/>
          </p:nvPr>
        </p:nvSpPr>
        <p:spPr/>
        <p:txBody>
          <a:bodyPr/>
          <a:lstStyle/>
          <a:p>
            <a:r>
              <a:rPr lang="de-DE" dirty="0"/>
              <a:t>Lösung 1</a:t>
            </a:r>
          </a:p>
        </p:txBody>
      </p:sp>
      <p:sp>
        <p:nvSpPr>
          <p:cNvPr id="3" name="Inhaltsplatzhalter 2">
            <a:extLst>
              <a:ext uri="{FF2B5EF4-FFF2-40B4-BE49-F238E27FC236}">
                <a16:creationId xmlns:a16="http://schemas.microsoft.com/office/drawing/2014/main" id="{55628BF2-73DA-7D41-9404-447D2FFB5940}"/>
              </a:ext>
            </a:extLst>
          </p:cNvPr>
          <p:cNvSpPr>
            <a:spLocks noGrp="1"/>
          </p:cNvSpPr>
          <p:nvPr>
            <p:ph idx="1"/>
          </p:nvPr>
        </p:nvSpPr>
        <p:spPr/>
        <p:txBody>
          <a:bodyPr>
            <a:normAutofit/>
          </a:bodyPr>
          <a:lstStyle/>
          <a:p>
            <a:pPr marL="0" indent="0">
              <a:buNone/>
            </a:pPr>
            <a:r>
              <a:rPr lang="de-DE" b="1" dirty="0"/>
              <a:t>Die Flucht aus dem Turmzimmer </a:t>
            </a:r>
            <a:r>
              <a:rPr lang="de-DE" sz="1400" dirty="0"/>
              <a:t>(nach Hugo von Hofmannsthal)</a:t>
            </a:r>
          </a:p>
          <a:p>
            <a:pPr marL="457200" indent="-457200">
              <a:buFont typeface="+mj-lt"/>
              <a:buAutoNum type="arabicPeriod"/>
            </a:pPr>
            <a:r>
              <a:rPr lang="de-DE" dirty="0"/>
              <a:t>Der Ratgeber eines großen Königs fiel in Ungnade und der König ließ ihn im obersten Gemach eines hohen Turmes einsperren. Der Unglückliche hatte aber eine treue Frau, die nachts an den Fuß des Turmes kam und </a:t>
            </a:r>
            <a:r>
              <a:rPr lang="de-DE" dirty="0">
                <a:highlight>
                  <a:srgbClr val="FFFF00"/>
                </a:highlight>
              </a:rPr>
              <a:t>fragte</a:t>
            </a:r>
            <a:r>
              <a:rPr lang="de-DE" dirty="0">
                <a:solidFill>
                  <a:srgbClr val="FF0000"/>
                </a:solidFill>
              </a:rPr>
              <a:t>:</a:t>
            </a:r>
          </a:p>
          <a:p>
            <a:pPr marL="457200" indent="-457200">
              <a:buFont typeface="+mj-lt"/>
              <a:buAutoNum type="arabicPeriod"/>
            </a:pPr>
            <a:r>
              <a:rPr lang="de-DE" dirty="0">
                <a:solidFill>
                  <a:srgbClr val="FF0000"/>
                </a:solidFill>
              </a:rPr>
              <a:t>„</a:t>
            </a:r>
            <a:r>
              <a:rPr lang="de-DE" dirty="0"/>
              <a:t>Wie kann ich dir helfen</a:t>
            </a:r>
            <a:r>
              <a:rPr lang="de-DE" dirty="0">
                <a:solidFill>
                  <a:srgbClr val="FF0000"/>
                </a:solidFill>
              </a:rPr>
              <a:t>?“</a:t>
            </a:r>
          </a:p>
          <a:p>
            <a:pPr marL="457200" indent="-457200">
              <a:buFont typeface="+mj-lt"/>
              <a:buAutoNum type="arabicPeriod"/>
            </a:pPr>
            <a:r>
              <a:rPr lang="de-DE" dirty="0">
                <a:solidFill>
                  <a:srgbClr val="FF0000"/>
                </a:solidFill>
              </a:rPr>
              <a:t>„</a:t>
            </a:r>
            <a:r>
              <a:rPr lang="de-DE" dirty="0"/>
              <a:t>Komme morgen wieder</a:t>
            </a:r>
            <a:r>
              <a:rPr lang="de-DE" dirty="0">
                <a:solidFill>
                  <a:srgbClr val="FF0000"/>
                </a:solidFill>
              </a:rPr>
              <a:t>“,</a:t>
            </a:r>
            <a:r>
              <a:rPr lang="de-DE" dirty="0"/>
              <a:t> </a:t>
            </a:r>
            <a:r>
              <a:rPr lang="de-DE" dirty="0">
                <a:highlight>
                  <a:srgbClr val="FFFF00"/>
                </a:highlight>
              </a:rPr>
              <a:t>antwortete</a:t>
            </a:r>
            <a:r>
              <a:rPr lang="de-DE" dirty="0"/>
              <a:t> der Mann</a:t>
            </a:r>
            <a:r>
              <a:rPr lang="de-DE" dirty="0">
                <a:solidFill>
                  <a:srgbClr val="FF0000"/>
                </a:solidFill>
              </a:rPr>
              <a:t>, „</a:t>
            </a:r>
            <a:r>
              <a:rPr lang="de-DE" dirty="0"/>
              <a:t>und bringe ein langes Seil, eine starke Schnur, einen langen seidenen Faden, einen Käfer und ein wenig Honig mit</a:t>
            </a:r>
            <a:r>
              <a:rPr lang="de-DE" dirty="0">
                <a:solidFill>
                  <a:srgbClr val="FF0000"/>
                </a:solidFill>
              </a:rPr>
              <a:t>!“</a:t>
            </a:r>
          </a:p>
          <a:p>
            <a:pPr marL="457200" indent="-457200">
              <a:buFont typeface="+mj-lt"/>
              <a:buAutoNum type="arabicPeriod"/>
            </a:pPr>
            <a:r>
              <a:rPr lang="de-DE" dirty="0"/>
              <a:t>In der nächsten Nacht </a:t>
            </a:r>
            <a:r>
              <a:rPr lang="de-DE" dirty="0">
                <a:highlight>
                  <a:srgbClr val="FFFF00"/>
                </a:highlight>
              </a:rPr>
              <a:t>rief</a:t>
            </a:r>
            <a:r>
              <a:rPr lang="de-DE" dirty="0"/>
              <a:t> er der Frau von oben zu</a:t>
            </a:r>
            <a:r>
              <a:rPr lang="de-DE" dirty="0">
                <a:solidFill>
                  <a:srgbClr val="FF0000"/>
                </a:solidFill>
              </a:rPr>
              <a:t>: „</a:t>
            </a:r>
            <a:r>
              <a:rPr lang="de-DE" dirty="0"/>
              <a:t>Binde den Seidenfaden fest an den Käfer, tropfe etwas Honig auf die Fühler des Käfers und setze ihn an die Wand des Turmes, den Kopf nach oben</a:t>
            </a:r>
            <a:r>
              <a:rPr lang="de-DE" dirty="0">
                <a:solidFill>
                  <a:srgbClr val="FF0000"/>
                </a:solidFill>
              </a:rPr>
              <a:t>!“</a:t>
            </a:r>
          </a:p>
          <a:p>
            <a:pPr marL="457200" indent="-457200">
              <a:buFont typeface="+mj-lt"/>
              <a:buAutoNum type="arabicPeriod"/>
            </a:pPr>
            <a:r>
              <a:rPr lang="de-DE" dirty="0">
                <a:solidFill>
                  <a:srgbClr val="FF0000"/>
                </a:solidFill>
              </a:rPr>
              <a:t>„</a:t>
            </a:r>
            <a:r>
              <a:rPr lang="de-DE" dirty="0"/>
              <a:t>Das will ich gerne tun</a:t>
            </a:r>
            <a:r>
              <a:rPr lang="de-DE" dirty="0">
                <a:solidFill>
                  <a:srgbClr val="FF0000"/>
                </a:solidFill>
              </a:rPr>
              <a:t>“,</a:t>
            </a:r>
            <a:r>
              <a:rPr lang="de-DE" dirty="0"/>
              <a:t> </a:t>
            </a:r>
            <a:r>
              <a:rPr lang="de-DE" dirty="0">
                <a:highlight>
                  <a:srgbClr val="FFFF00"/>
                </a:highlight>
              </a:rPr>
              <a:t>antwortete</a:t>
            </a:r>
            <a:r>
              <a:rPr lang="de-DE" dirty="0"/>
              <a:t> die Frau.</a:t>
            </a:r>
          </a:p>
          <a:p>
            <a:pPr marL="457200" indent="-457200">
              <a:buFont typeface="+mj-lt"/>
              <a:buAutoNum type="arabicPeriod"/>
            </a:pPr>
            <a:r>
              <a:rPr lang="de-DE" dirty="0"/>
              <a:t>Der Käfer witterte den Honig und ...</a:t>
            </a:r>
          </a:p>
        </p:txBody>
      </p:sp>
    </p:spTree>
    <p:extLst>
      <p:ext uri="{BB962C8B-B14F-4D97-AF65-F5344CB8AC3E}">
        <p14:creationId xmlns:p14="http://schemas.microsoft.com/office/powerpoint/2010/main" val="3482192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F64684-28EC-5D4D-AF38-54A3942D4318}"/>
              </a:ext>
            </a:extLst>
          </p:cNvPr>
          <p:cNvSpPr>
            <a:spLocks noGrp="1"/>
          </p:cNvSpPr>
          <p:nvPr>
            <p:ph type="title"/>
          </p:nvPr>
        </p:nvSpPr>
        <p:spPr/>
        <p:txBody>
          <a:bodyPr/>
          <a:lstStyle/>
          <a:p>
            <a:r>
              <a:rPr lang="de-DE" dirty="0"/>
              <a:t>Übung 2</a:t>
            </a:r>
          </a:p>
        </p:txBody>
      </p:sp>
      <p:sp>
        <p:nvSpPr>
          <p:cNvPr id="3" name="Inhaltsplatzhalter 2">
            <a:extLst>
              <a:ext uri="{FF2B5EF4-FFF2-40B4-BE49-F238E27FC236}">
                <a16:creationId xmlns:a16="http://schemas.microsoft.com/office/drawing/2014/main" id="{A981B348-D380-554B-9803-9ECD53B584BA}"/>
              </a:ext>
            </a:extLst>
          </p:cNvPr>
          <p:cNvSpPr>
            <a:spLocks noGrp="1"/>
          </p:cNvSpPr>
          <p:nvPr>
            <p:ph idx="1"/>
          </p:nvPr>
        </p:nvSpPr>
        <p:spPr/>
        <p:txBody>
          <a:bodyPr/>
          <a:lstStyle/>
          <a:p>
            <a:pPr marL="457200" indent="-457200">
              <a:buFont typeface="+mj-lt"/>
              <a:buAutoNum type="arabicPeriod"/>
            </a:pPr>
            <a:endParaRPr lang="de-DE" dirty="0"/>
          </a:p>
          <a:p>
            <a:pPr marL="457200" indent="-457200">
              <a:buFont typeface="+mj-lt"/>
              <a:buAutoNum type="arabicPeriod"/>
            </a:pPr>
            <a:r>
              <a:rPr lang="de-DE" dirty="0"/>
              <a:t>Manu flüsterte Warte noch</a:t>
            </a:r>
          </a:p>
          <a:p>
            <a:pPr marL="457200" indent="-457200">
              <a:buFont typeface="+mj-lt"/>
              <a:buAutoNum type="arabicPeriod"/>
            </a:pPr>
            <a:r>
              <a:rPr lang="de-DE" dirty="0"/>
              <a:t>Ist  die  Wanne  schon  voll   wollte  er  plötzlich  wissen </a:t>
            </a:r>
          </a:p>
          <a:p>
            <a:pPr marL="457200" indent="-457200">
              <a:buFont typeface="+mj-lt"/>
              <a:buAutoNum type="arabicPeriod"/>
            </a:pPr>
            <a:r>
              <a:rPr lang="de-DE" dirty="0"/>
              <a:t>Meinen    Sie    fragte   Herr L.     dass   der   Winter  vorbei   ist </a:t>
            </a:r>
          </a:p>
          <a:p>
            <a:pPr marL="457200" indent="-457200">
              <a:buFont typeface="+mj-lt"/>
              <a:buAutoNum type="arabicPeriod"/>
            </a:pPr>
            <a:r>
              <a:rPr lang="de-DE" dirty="0"/>
              <a:t>Niemand   verlässt   den   Raum   riefen   sie   aufgeregt </a:t>
            </a:r>
          </a:p>
          <a:p>
            <a:pPr marL="457200" indent="-457200">
              <a:buFont typeface="+mj-lt"/>
              <a:buAutoNum type="arabicPeriod"/>
            </a:pPr>
            <a:r>
              <a:rPr lang="de-DE" dirty="0"/>
              <a:t>Wir   haben   sagte   die Prüferin alle  Zeit  der Welt </a:t>
            </a:r>
          </a:p>
          <a:p>
            <a:pPr marL="457200" indent="-457200">
              <a:buFont typeface="+mj-lt"/>
              <a:buAutoNum type="arabicPeriod"/>
            </a:pPr>
            <a:r>
              <a:rPr lang="de-DE" dirty="0"/>
              <a:t>Oh  Verzeihung   sagte der Unbekannte   Ich  habe mich  in  der Tür  geirrt</a:t>
            </a:r>
          </a:p>
          <a:p>
            <a:pPr marL="457200" indent="-457200">
              <a:buFont typeface="+mj-lt"/>
              <a:buAutoNum type="arabicPeriod"/>
            </a:pPr>
            <a:r>
              <a:rPr lang="de-DE" dirty="0"/>
              <a:t>Hey  hast  du  dein Brot schon  fertig  hörte  man  es aus  allen  Richtungen  rufen </a:t>
            </a:r>
          </a:p>
        </p:txBody>
      </p:sp>
    </p:spTree>
    <p:extLst>
      <p:ext uri="{BB962C8B-B14F-4D97-AF65-F5344CB8AC3E}">
        <p14:creationId xmlns:p14="http://schemas.microsoft.com/office/powerpoint/2010/main" val="1458012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385C5E-293E-C04D-932C-672392DE491F}"/>
              </a:ext>
            </a:extLst>
          </p:cNvPr>
          <p:cNvSpPr>
            <a:spLocks noGrp="1"/>
          </p:cNvSpPr>
          <p:nvPr>
            <p:ph type="title"/>
          </p:nvPr>
        </p:nvSpPr>
        <p:spPr/>
        <p:txBody>
          <a:bodyPr/>
          <a:lstStyle/>
          <a:p>
            <a:r>
              <a:rPr lang="de-DE" dirty="0"/>
              <a:t>Lösung 2</a:t>
            </a:r>
          </a:p>
        </p:txBody>
      </p:sp>
      <p:sp>
        <p:nvSpPr>
          <p:cNvPr id="3" name="Inhaltsplatzhalter 2">
            <a:extLst>
              <a:ext uri="{FF2B5EF4-FFF2-40B4-BE49-F238E27FC236}">
                <a16:creationId xmlns:a16="http://schemas.microsoft.com/office/drawing/2014/main" id="{54692B08-00B6-B344-A820-D9C658D8F1C2}"/>
              </a:ext>
            </a:extLst>
          </p:cNvPr>
          <p:cNvSpPr>
            <a:spLocks noGrp="1"/>
          </p:cNvSpPr>
          <p:nvPr>
            <p:ph idx="1"/>
          </p:nvPr>
        </p:nvSpPr>
        <p:spPr/>
        <p:txBody>
          <a:bodyPr/>
          <a:lstStyle/>
          <a:p>
            <a:pPr marL="457200" indent="-457200">
              <a:buFont typeface="+mj-lt"/>
              <a:buAutoNum type="arabicPeriod"/>
            </a:pPr>
            <a:r>
              <a:rPr lang="de-DE" dirty="0"/>
              <a:t>Manu </a:t>
            </a:r>
            <a:r>
              <a:rPr lang="de-DE" dirty="0">
                <a:highlight>
                  <a:srgbClr val="FFFF00"/>
                </a:highlight>
              </a:rPr>
              <a:t>flüsterte</a:t>
            </a:r>
            <a:r>
              <a:rPr lang="de-DE" dirty="0"/>
              <a:t>:</a:t>
            </a:r>
            <a:r>
              <a:rPr lang="de-DE" dirty="0">
                <a:solidFill>
                  <a:srgbClr val="FF0000"/>
                </a:solidFill>
              </a:rPr>
              <a:t> „</a:t>
            </a:r>
            <a:r>
              <a:rPr lang="de-DE" dirty="0"/>
              <a:t>Warte noch</a:t>
            </a:r>
            <a:r>
              <a:rPr lang="de-DE" dirty="0">
                <a:solidFill>
                  <a:srgbClr val="FF0000"/>
                </a:solidFill>
              </a:rPr>
              <a:t>!“</a:t>
            </a:r>
          </a:p>
          <a:p>
            <a:pPr marL="457200" indent="-457200">
              <a:buFont typeface="+mj-lt"/>
              <a:buAutoNum type="arabicPeriod"/>
            </a:pPr>
            <a:r>
              <a:rPr lang="de-DE" dirty="0">
                <a:solidFill>
                  <a:srgbClr val="FF0000"/>
                </a:solidFill>
              </a:rPr>
              <a:t>„</a:t>
            </a:r>
            <a:r>
              <a:rPr lang="de-DE" dirty="0"/>
              <a:t>Ist  die  Wanne  schon  voll</a:t>
            </a:r>
            <a:r>
              <a:rPr lang="de-DE" dirty="0">
                <a:solidFill>
                  <a:srgbClr val="FF0000"/>
                </a:solidFill>
              </a:rPr>
              <a:t>?“, </a:t>
            </a:r>
            <a:r>
              <a:rPr lang="de-DE" dirty="0"/>
              <a:t>  </a:t>
            </a:r>
            <a:r>
              <a:rPr lang="de-DE" dirty="0">
                <a:highlight>
                  <a:srgbClr val="FFFF00"/>
                </a:highlight>
              </a:rPr>
              <a:t>wollte</a:t>
            </a:r>
            <a:r>
              <a:rPr lang="de-DE" dirty="0"/>
              <a:t>  er  plötzlich  </a:t>
            </a:r>
            <a:r>
              <a:rPr lang="de-DE" dirty="0">
                <a:highlight>
                  <a:srgbClr val="FFFF00"/>
                </a:highlight>
              </a:rPr>
              <a:t>wissen</a:t>
            </a:r>
            <a:r>
              <a:rPr lang="de-DE" dirty="0"/>
              <a:t>. </a:t>
            </a:r>
          </a:p>
          <a:p>
            <a:pPr marL="457200" indent="-457200">
              <a:buFont typeface="+mj-lt"/>
              <a:buAutoNum type="arabicPeriod"/>
            </a:pPr>
            <a:r>
              <a:rPr lang="de-DE" dirty="0">
                <a:solidFill>
                  <a:srgbClr val="FF0000"/>
                </a:solidFill>
              </a:rPr>
              <a:t>„</a:t>
            </a:r>
            <a:r>
              <a:rPr lang="de-DE" dirty="0"/>
              <a:t>Meinen    Sie</a:t>
            </a:r>
            <a:r>
              <a:rPr lang="de-DE" dirty="0">
                <a:solidFill>
                  <a:srgbClr val="FF0000"/>
                </a:solidFill>
              </a:rPr>
              <a:t>“, </a:t>
            </a:r>
            <a:r>
              <a:rPr lang="de-DE" dirty="0"/>
              <a:t>   </a:t>
            </a:r>
            <a:r>
              <a:rPr lang="de-DE" dirty="0">
                <a:highlight>
                  <a:srgbClr val="FFFF00"/>
                </a:highlight>
              </a:rPr>
              <a:t>fragte</a:t>
            </a:r>
            <a:r>
              <a:rPr lang="de-DE" dirty="0"/>
              <a:t>   Herr Land</a:t>
            </a:r>
            <a:r>
              <a:rPr lang="de-DE" dirty="0">
                <a:solidFill>
                  <a:srgbClr val="FF0000"/>
                </a:solidFill>
              </a:rPr>
              <a:t>,  „</a:t>
            </a:r>
            <a:r>
              <a:rPr lang="de-DE" dirty="0"/>
              <a:t>dass   der   Winter  vorbei   ist</a:t>
            </a:r>
            <a:r>
              <a:rPr lang="de-DE" dirty="0">
                <a:solidFill>
                  <a:srgbClr val="FF0000"/>
                </a:solidFill>
              </a:rPr>
              <a:t>?“ </a:t>
            </a:r>
          </a:p>
          <a:p>
            <a:pPr marL="457200" indent="-457200">
              <a:buFont typeface="+mj-lt"/>
              <a:buAutoNum type="arabicPeriod"/>
            </a:pPr>
            <a:r>
              <a:rPr lang="de-DE" dirty="0">
                <a:solidFill>
                  <a:srgbClr val="FF0000"/>
                </a:solidFill>
              </a:rPr>
              <a:t>„</a:t>
            </a:r>
            <a:r>
              <a:rPr lang="de-DE" dirty="0"/>
              <a:t>Niemand   verlässt   den   Raum!</a:t>
            </a:r>
            <a:r>
              <a:rPr lang="de-DE" dirty="0">
                <a:solidFill>
                  <a:srgbClr val="FF0000"/>
                </a:solidFill>
              </a:rPr>
              <a:t>“,</a:t>
            </a:r>
            <a:r>
              <a:rPr lang="de-DE" dirty="0"/>
              <a:t>   </a:t>
            </a:r>
            <a:r>
              <a:rPr lang="de-DE" dirty="0">
                <a:highlight>
                  <a:srgbClr val="FFFF00"/>
                </a:highlight>
              </a:rPr>
              <a:t>riefen</a:t>
            </a:r>
            <a:r>
              <a:rPr lang="de-DE" dirty="0"/>
              <a:t>   sie   aufgeregt. </a:t>
            </a:r>
          </a:p>
          <a:p>
            <a:pPr marL="457200" indent="-457200">
              <a:buFont typeface="+mj-lt"/>
              <a:buAutoNum type="arabicPeriod"/>
            </a:pPr>
            <a:r>
              <a:rPr lang="de-DE" dirty="0">
                <a:solidFill>
                  <a:srgbClr val="FF0000"/>
                </a:solidFill>
              </a:rPr>
              <a:t>„</a:t>
            </a:r>
            <a:r>
              <a:rPr lang="de-DE" dirty="0"/>
              <a:t>Wir   haben</a:t>
            </a:r>
            <a:r>
              <a:rPr lang="de-DE" dirty="0">
                <a:solidFill>
                  <a:srgbClr val="FF0000"/>
                </a:solidFill>
              </a:rPr>
              <a:t>“, </a:t>
            </a:r>
            <a:r>
              <a:rPr lang="de-DE" dirty="0"/>
              <a:t>  </a:t>
            </a:r>
            <a:r>
              <a:rPr lang="de-DE" dirty="0">
                <a:highlight>
                  <a:srgbClr val="FFFF00"/>
                </a:highlight>
              </a:rPr>
              <a:t>sagte</a:t>
            </a:r>
            <a:r>
              <a:rPr lang="de-DE" dirty="0"/>
              <a:t>   die Prüferin</a:t>
            </a:r>
            <a:r>
              <a:rPr lang="de-DE" dirty="0">
                <a:solidFill>
                  <a:srgbClr val="FF0000"/>
                </a:solidFill>
              </a:rPr>
              <a:t>,   „</a:t>
            </a:r>
            <a:r>
              <a:rPr lang="de-DE" dirty="0"/>
              <a:t>alle  Zeit  der Welt</a:t>
            </a:r>
            <a:r>
              <a:rPr lang="de-DE" dirty="0">
                <a:solidFill>
                  <a:srgbClr val="FF0000"/>
                </a:solidFill>
              </a:rPr>
              <a:t>.“ </a:t>
            </a:r>
          </a:p>
          <a:p>
            <a:pPr marL="457200" indent="-457200">
              <a:buFont typeface="+mj-lt"/>
              <a:buAutoNum type="arabicPeriod"/>
            </a:pPr>
            <a:r>
              <a:rPr lang="de-DE" dirty="0">
                <a:solidFill>
                  <a:srgbClr val="FF0000"/>
                </a:solidFill>
              </a:rPr>
              <a:t>„</a:t>
            </a:r>
            <a:r>
              <a:rPr lang="de-DE" dirty="0"/>
              <a:t>Oh  Verzeihung</a:t>
            </a:r>
            <a:r>
              <a:rPr lang="de-DE" dirty="0">
                <a:solidFill>
                  <a:srgbClr val="FF0000"/>
                </a:solidFill>
              </a:rPr>
              <a:t>“, </a:t>
            </a:r>
            <a:r>
              <a:rPr lang="de-DE" dirty="0"/>
              <a:t>  </a:t>
            </a:r>
            <a:r>
              <a:rPr lang="de-DE" dirty="0">
                <a:highlight>
                  <a:srgbClr val="FFFF00"/>
                </a:highlight>
              </a:rPr>
              <a:t>sagte</a:t>
            </a:r>
            <a:r>
              <a:rPr lang="de-DE" dirty="0"/>
              <a:t> der Unbekannte</a:t>
            </a:r>
            <a:r>
              <a:rPr lang="de-DE" dirty="0">
                <a:solidFill>
                  <a:srgbClr val="FF0000"/>
                </a:solidFill>
              </a:rPr>
              <a:t>.   „</a:t>
            </a:r>
            <a:r>
              <a:rPr lang="de-DE" dirty="0"/>
              <a:t>Ich  habe mich  in  der Tür  geirrt</a:t>
            </a:r>
            <a:r>
              <a:rPr lang="de-DE" dirty="0">
                <a:solidFill>
                  <a:srgbClr val="FF0000"/>
                </a:solidFill>
              </a:rPr>
              <a:t>!“</a:t>
            </a:r>
          </a:p>
          <a:p>
            <a:pPr marL="457200" indent="-457200">
              <a:buFont typeface="+mj-lt"/>
              <a:buAutoNum type="arabicPeriod"/>
            </a:pPr>
            <a:r>
              <a:rPr lang="de-DE" dirty="0">
                <a:solidFill>
                  <a:srgbClr val="FF0000"/>
                </a:solidFill>
              </a:rPr>
              <a:t>„</a:t>
            </a:r>
            <a:r>
              <a:rPr lang="de-DE" dirty="0"/>
              <a:t>Hey,  hast  du  dein Brot schon  fertig</a:t>
            </a:r>
            <a:r>
              <a:rPr lang="de-DE" dirty="0">
                <a:solidFill>
                  <a:srgbClr val="FF0000"/>
                </a:solidFill>
              </a:rPr>
              <a:t>?“,</a:t>
            </a:r>
            <a:r>
              <a:rPr lang="de-DE" dirty="0"/>
              <a:t>  </a:t>
            </a:r>
            <a:r>
              <a:rPr lang="de-DE" dirty="0">
                <a:highlight>
                  <a:srgbClr val="FFFF00"/>
                </a:highlight>
              </a:rPr>
              <a:t>hörte</a:t>
            </a:r>
            <a:r>
              <a:rPr lang="de-DE" dirty="0"/>
              <a:t>  man  es aus  allen  Richtungen  </a:t>
            </a:r>
            <a:r>
              <a:rPr lang="de-DE" dirty="0">
                <a:highlight>
                  <a:srgbClr val="FFFF00"/>
                </a:highlight>
              </a:rPr>
              <a:t>rufen</a:t>
            </a:r>
            <a:r>
              <a:rPr lang="de-DE" dirty="0"/>
              <a:t>.</a:t>
            </a:r>
          </a:p>
        </p:txBody>
      </p:sp>
    </p:spTree>
    <p:extLst>
      <p:ext uri="{BB962C8B-B14F-4D97-AF65-F5344CB8AC3E}">
        <p14:creationId xmlns:p14="http://schemas.microsoft.com/office/powerpoint/2010/main" val="32933017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4DB538-927C-AB4A-B433-7CC0D5B577A3}"/>
              </a:ext>
            </a:extLst>
          </p:cNvPr>
          <p:cNvSpPr>
            <a:spLocks noGrp="1"/>
          </p:cNvSpPr>
          <p:nvPr>
            <p:ph type="title"/>
          </p:nvPr>
        </p:nvSpPr>
        <p:spPr/>
        <p:txBody>
          <a:bodyPr/>
          <a:lstStyle/>
          <a:p>
            <a:r>
              <a:rPr lang="de-DE" dirty="0"/>
              <a:t>Regeln</a:t>
            </a:r>
            <a:br>
              <a:rPr lang="de-DE" dirty="0"/>
            </a:br>
            <a:r>
              <a:rPr lang="de-DE" dirty="0"/>
              <a:t>Reihenfolge</a:t>
            </a:r>
          </a:p>
        </p:txBody>
      </p:sp>
      <p:sp>
        <p:nvSpPr>
          <p:cNvPr id="4" name="Rechteck 3">
            <a:extLst>
              <a:ext uri="{FF2B5EF4-FFF2-40B4-BE49-F238E27FC236}">
                <a16:creationId xmlns:a16="http://schemas.microsoft.com/office/drawing/2014/main" id="{6DB03E62-F50B-A7A8-D24C-E45A394327B1}"/>
              </a:ext>
            </a:extLst>
          </p:cNvPr>
          <p:cNvSpPr/>
          <p:nvPr/>
        </p:nvSpPr>
        <p:spPr>
          <a:xfrm>
            <a:off x="4145280" y="1123837"/>
            <a:ext cx="1950720" cy="1950720"/>
          </a:xfrm>
          <a:prstGeom prst="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lumMod val="65000"/>
                    <a:lumOff val="35000"/>
                  </a:schemeClr>
                </a:solidFill>
              </a:rPr>
              <a:t>Bei der wörtliche Rede gibt es manchmal 3 Satzzeichen hintereinander.</a:t>
            </a:r>
          </a:p>
        </p:txBody>
      </p:sp>
      <p:sp>
        <p:nvSpPr>
          <p:cNvPr id="5" name="Rechteck 4">
            <a:extLst>
              <a:ext uri="{FF2B5EF4-FFF2-40B4-BE49-F238E27FC236}">
                <a16:creationId xmlns:a16="http://schemas.microsoft.com/office/drawing/2014/main" id="{166C42E2-96DF-DED7-49F3-BBE9F3356C71}"/>
              </a:ext>
            </a:extLst>
          </p:cNvPr>
          <p:cNvSpPr/>
          <p:nvPr/>
        </p:nvSpPr>
        <p:spPr>
          <a:xfrm>
            <a:off x="6578598" y="1649617"/>
            <a:ext cx="3031068" cy="899160"/>
          </a:xfrm>
          <a:prstGeom prst="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de-DE" dirty="0">
                <a:solidFill>
                  <a:schemeClr val="tx1">
                    <a:lumMod val="65000"/>
                    <a:lumOff val="35000"/>
                  </a:schemeClr>
                </a:solidFill>
              </a:rPr>
              <a:t>„</a:t>
            </a:r>
            <a:r>
              <a:rPr lang="de-DE" dirty="0" err="1">
                <a:solidFill>
                  <a:schemeClr val="tx1">
                    <a:lumMod val="65000"/>
                    <a:lumOff val="35000"/>
                  </a:schemeClr>
                </a:solidFill>
              </a:rPr>
              <a:t>WöRe</a:t>
            </a:r>
            <a:r>
              <a:rPr lang="de-DE" dirty="0">
                <a:solidFill>
                  <a:schemeClr val="tx1">
                    <a:lumMod val="65000"/>
                    <a:lumOff val="35000"/>
                  </a:schemeClr>
                </a:solidFill>
              </a:rPr>
              <a:t>!“, Beisatz, „</a:t>
            </a:r>
            <a:r>
              <a:rPr lang="de-DE" dirty="0" err="1">
                <a:solidFill>
                  <a:schemeClr val="tx1">
                    <a:lumMod val="65000"/>
                    <a:lumOff val="35000"/>
                  </a:schemeClr>
                </a:solidFill>
              </a:rPr>
              <a:t>WöRe</a:t>
            </a:r>
            <a:r>
              <a:rPr lang="de-DE" dirty="0">
                <a:solidFill>
                  <a:schemeClr val="tx1">
                    <a:lumMod val="65000"/>
                    <a:lumOff val="35000"/>
                  </a:schemeClr>
                </a:solidFill>
              </a:rPr>
              <a:t>?“</a:t>
            </a:r>
          </a:p>
        </p:txBody>
      </p:sp>
      <p:sp>
        <p:nvSpPr>
          <p:cNvPr id="6" name="Rechteck 5">
            <a:extLst>
              <a:ext uri="{FF2B5EF4-FFF2-40B4-BE49-F238E27FC236}">
                <a16:creationId xmlns:a16="http://schemas.microsoft.com/office/drawing/2014/main" id="{827DD0AF-6EDF-4FF6-FFE0-5A5919320A3F}"/>
              </a:ext>
            </a:extLst>
          </p:cNvPr>
          <p:cNvSpPr/>
          <p:nvPr/>
        </p:nvSpPr>
        <p:spPr>
          <a:xfrm>
            <a:off x="4450080" y="4034028"/>
            <a:ext cx="3031068" cy="1391412"/>
          </a:xfrm>
          <a:prstGeom prst="rect">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de-DE" dirty="0"/>
              <a:t>Der Punkt steht am Ende der wörtlichen Rede </a:t>
            </a:r>
          </a:p>
          <a:p>
            <a:r>
              <a:rPr lang="de-DE" dirty="0">
                <a:solidFill>
                  <a:srgbClr val="FF0000"/>
                </a:solidFill>
              </a:rPr>
              <a:t>vor</a:t>
            </a:r>
            <a:r>
              <a:rPr lang="de-DE" dirty="0"/>
              <a:t> </a:t>
            </a:r>
            <a:r>
              <a:rPr lang="de-DE" dirty="0">
                <a:solidFill>
                  <a:srgbClr val="FF0000"/>
                </a:solidFill>
              </a:rPr>
              <a:t>den Anführungszeichen</a:t>
            </a:r>
            <a:r>
              <a:rPr lang="de-DE" dirty="0"/>
              <a:t>.</a:t>
            </a:r>
          </a:p>
        </p:txBody>
      </p:sp>
      <p:sp>
        <p:nvSpPr>
          <p:cNvPr id="7" name="Rechteck 6">
            <a:extLst>
              <a:ext uri="{FF2B5EF4-FFF2-40B4-BE49-F238E27FC236}">
                <a16:creationId xmlns:a16="http://schemas.microsoft.com/office/drawing/2014/main" id="{BDA4DAC0-B31E-67A3-AAA6-8A28165C15A0}"/>
              </a:ext>
            </a:extLst>
          </p:cNvPr>
          <p:cNvSpPr/>
          <p:nvPr/>
        </p:nvSpPr>
        <p:spPr>
          <a:xfrm>
            <a:off x="8094132" y="4280154"/>
            <a:ext cx="3031068" cy="899160"/>
          </a:xfrm>
          <a:prstGeom prst="rect">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de-DE" dirty="0">
                <a:solidFill>
                  <a:schemeClr val="tx1">
                    <a:lumMod val="65000"/>
                    <a:lumOff val="35000"/>
                  </a:schemeClr>
                </a:solidFill>
              </a:rPr>
              <a:t>„</a:t>
            </a:r>
            <a:r>
              <a:rPr lang="de-DE" dirty="0" err="1">
                <a:solidFill>
                  <a:schemeClr val="tx1">
                    <a:lumMod val="65000"/>
                    <a:lumOff val="35000"/>
                  </a:schemeClr>
                </a:solidFill>
              </a:rPr>
              <a:t>WöRe</a:t>
            </a:r>
            <a:r>
              <a:rPr lang="de-DE" dirty="0">
                <a:solidFill>
                  <a:schemeClr val="tx1">
                    <a:lumMod val="65000"/>
                    <a:lumOff val="35000"/>
                  </a:schemeClr>
                </a:solidFill>
              </a:rPr>
              <a:t>!“, Beisatz, „</a:t>
            </a:r>
            <a:r>
              <a:rPr lang="de-DE" dirty="0" err="1">
                <a:solidFill>
                  <a:schemeClr val="tx1">
                    <a:lumMod val="65000"/>
                    <a:lumOff val="35000"/>
                  </a:schemeClr>
                </a:solidFill>
              </a:rPr>
              <a:t>WöRe</a:t>
            </a:r>
            <a:r>
              <a:rPr lang="de-DE" b="1" dirty="0">
                <a:solidFill>
                  <a:srgbClr val="FF0000"/>
                </a:solidFill>
              </a:rPr>
              <a:t>.</a:t>
            </a:r>
            <a:r>
              <a:rPr lang="de-DE" dirty="0">
                <a:solidFill>
                  <a:srgbClr val="FF0000"/>
                </a:solidFill>
              </a:rPr>
              <a:t>“</a:t>
            </a:r>
          </a:p>
        </p:txBody>
      </p:sp>
    </p:spTree>
    <p:extLst>
      <p:ext uri="{BB962C8B-B14F-4D97-AF65-F5344CB8AC3E}">
        <p14:creationId xmlns:p14="http://schemas.microsoft.com/office/powerpoint/2010/main" val="26865945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1DD2A0-7AB6-E81D-7023-8759A16882C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57D2F4D-8098-9319-ABC8-A50C8726C998}"/>
              </a:ext>
            </a:extLst>
          </p:cNvPr>
          <p:cNvSpPr>
            <a:spLocks noGrp="1"/>
          </p:cNvSpPr>
          <p:nvPr>
            <p:ph type="title"/>
          </p:nvPr>
        </p:nvSpPr>
        <p:spPr/>
        <p:txBody>
          <a:bodyPr/>
          <a:lstStyle/>
          <a:p>
            <a:r>
              <a:rPr lang="de-DE" dirty="0"/>
              <a:t>Übung 3</a:t>
            </a:r>
            <a:br>
              <a:rPr lang="de-DE" dirty="0"/>
            </a:br>
            <a:r>
              <a:rPr lang="de-DE" dirty="0"/>
              <a:t>Indirekte </a:t>
            </a:r>
            <a:br>
              <a:rPr lang="de-DE" dirty="0"/>
            </a:br>
            <a:r>
              <a:rPr lang="de-DE" dirty="0"/>
              <a:t>Rede</a:t>
            </a:r>
          </a:p>
        </p:txBody>
      </p:sp>
      <p:sp>
        <p:nvSpPr>
          <p:cNvPr id="3" name="Inhaltsplatzhalter 2">
            <a:extLst>
              <a:ext uri="{FF2B5EF4-FFF2-40B4-BE49-F238E27FC236}">
                <a16:creationId xmlns:a16="http://schemas.microsoft.com/office/drawing/2014/main" id="{BEF0569D-57F0-B6C5-A6AE-CE7AA0A09545}"/>
              </a:ext>
            </a:extLst>
          </p:cNvPr>
          <p:cNvSpPr>
            <a:spLocks noGrp="1"/>
          </p:cNvSpPr>
          <p:nvPr>
            <p:ph idx="1"/>
          </p:nvPr>
        </p:nvSpPr>
        <p:spPr/>
        <p:txBody>
          <a:bodyPr/>
          <a:lstStyle/>
          <a:p>
            <a:pPr marL="457200" indent="-457200">
              <a:buFont typeface="+mj-lt"/>
              <a:buAutoNum type="arabicPeriod"/>
            </a:pPr>
            <a:r>
              <a:rPr lang="de-DE" dirty="0"/>
              <a:t>Manu flüsterte: „Warte noch!“</a:t>
            </a:r>
          </a:p>
          <a:p>
            <a:pPr marL="457200" indent="-457200">
              <a:buFont typeface="+mj-lt"/>
              <a:buAutoNum type="arabicPeriod"/>
            </a:pPr>
            <a:r>
              <a:rPr lang="de-DE" dirty="0"/>
              <a:t>„Ist  die  Wanne  schon  voll?“,   wollte  er  plötzlich  wissen. </a:t>
            </a:r>
          </a:p>
          <a:p>
            <a:pPr marL="457200" indent="-457200">
              <a:buFont typeface="+mj-lt"/>
              <a:buAutoNum type="arabicPeriod"/>
            </a:pPr>
            <a:r>
              <a:rPr lang="de-DE" dirty="0"/>
              <a:t>„Meinen    Sie“,    fragte   Herr L.,     „dass   der   Winter  vorbei   ist?“ </a:t>
            </a:r>
          </a:p>
          <a:p>
            <a:pPr marL="457200" indent="-457200">
              <a:buFont typeface="+mj-lt"/>
              <a:buAutoNum type="arabicPeriod"/>
            </a:pPr>
            <a:r>
              <a:rPr lang="de-DE" dirty="0"/>
              <a:t>„Niemand   verlässt   den   Raum!“,   riefen   sie   aufgeregt. </a:t>
            </a:r>
          </a:p>
          <a:p>
            <a:pPr marL="457200" indent="-457200">
              <a:buFont typeface="+mj-lt"/>
              <a:buAutoNum type="arabicPeriod"/>
            </a:pPr>
            <a:r>
              <a:rPr lang="de-DE" dirty="0"/>
              <a:t>„Wir   haben“,   sagte   die Prüferin,   „alle  Zeit  der Welt.“ </a:t>
            </a:r>
          </a:p>
          <a:p>
            <a:pPr marL="457200" indent="-457200">
              <a:buFont typeface="+mj-lt"/>
              <a:buAutoNum type="arabicPeriod"/>
            </a:pPr>
            <a:r>
              <a:rPr lang="de-DE" dirty="0"/>
              <a:t>„Oh  Verzeihung“,   sagte der Unbekannte.   „Ich  habe mich  in  der Tür  geirrt!“</a:t>
            </a:r>
          </a:p>
        </p:txBody>
      </p:sp>
    </p:spTree>
    <p:extLst>
      <p:ext uri="{BB962C8B-B14F-4D97-AF65-F5344CB8AC3E}">
        <p14:creationId xmlns:p14="http://schemas.microsoft.com/office/powerpoint/2010/main" val="36135686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871FD8-C72A-0648-8921-D9F0CEDBC69E}"/>
              </a:ext>
            </a:extLst>
          </p:cNvPr>
          <p:cNvSpPr>
            <a:spLocks noGrp="1"/>
          </p:cNvSpPr>
          <p:nvPr>
            <p:ph type="title"/>
          </p:nvPr>
        </p:nvSpPr>
        <p:spPr/>
        <p:txBody>
          <a:bodyPr/>
          <a:lstStyle/>
          <a:p>
            <a:r>
              <a:rPr lang="de-DE" dirty="0"/>
              <a:t>Lösung 3</a:t>
            </a:r>
          </a:p>
        </p:txBody>
      </p:sp>
      <p:sp>
        <p:nvSpPr>
          <p:cNvPr id="3" name="Inhaltsplatzhalter 2">
            <a:extLst>
              <a:ext uri="{FF2B5EF4-FFF2-40B4-BE49-F238E27FC236}">
                <a16:creationId xmlns:a16="http://schemas.microsoft.com/office/drawing/2014/main" id="{A940761E-BDAB-3343-8B49-8765C1F078BF}"/>
              </a:ext>
            </a:extLst>
          </p:cNvPr>
          <p:cNvSpPr>
            <a:spLocks noGrp="1"/>
          </p:cNvSpPr>
          <p:nvPr>
            <p:ph idx="1"/>
          </p:nvPr>
        </p:nvSpPr>
        <p:spPr/>
        <p:txBody>
          <a:bodyPr/>
          <a:lstStyle/>
          <a:p>
            <a:pPr marL="457200" indent="-457200">
              <a:buFont typeface="+mj-lt"/>
              <a:buAutoNum type="arabicPeriod"/>
            </a:pPr>
            <a:r>
              <a:rPr lang="de-DE" dirty="0"/>
              <a:t>Manu flüsterte, ich/er/sie solle noch warten.</a:t>
            </a:r>
          </a:p>
          <a:p>
            <a:pPr marL="457200" indent="-457200">
              <a:buFont typeface="+mj-lt"/>
              <a:buAutoNum type="arabicPeriod"/>
            </a:pPr>
            <a:r>
              <a:rPr lang="de-DE" dirty="0"/>
              <a:t>Er wollte plötzlich  wissen, ob die Wanne schon voll sei. </a:t>
            </a:r>
          </a:p>
          <a:p>
            <a:pPr marL="457200" indent="-457200">
              <a:buFont typeface="+mj-lt"/>
              <a:buAutoNum type="arabicPeriod"/>
            </a:pPr>
            <a:r>
              <a:rPr lang="de-DE" dirty="0"/>
              <a:t>Herr L. fragte, ob wir meinten, dass der Winter vorbei sei.</a:t>
            </a:r>
          </a:p>
          <a:p>
            <a:pPr marL="457200" indent="-457200">
              <a:buFont typeface="+mj-lt"/>
              <a:buAutoNum type="arabicPeriod"/>
            </a:pPr>
            <a:r>
              <a:rPr lang="de-DE" dirty="0"/>
              <a:t>Sie riefen aufgeregt, niemand solle den Raum verlassen.</a:t>
            </a:r>
          </a:p>
          <a:p>
            <a:pPr marL="457200" indent="-457200">
              <a:buFont typeface="+mj-lt"/>
              <a:buAutoNum type="arabicPeriod"/>
            </a:pPr>
            <a:r>
              <a:rPr lang="de-DE" dirty="0"/>
              <a:t>Die Prüferin sagte, wir hätten alle  Zeit  der Welt. </a:t>
            </a:r>
          </a:p>
          <a:p>
            <a:pPr marL="457200" indent="-457200">
              <a:buFont typeface="+mj-lt"/>
              <a:buAutoNum type="arabicPeriod"/>
            </a:pPr>
            <a:r>
              <a:rPr lang="de-DE" dirty="0"/>
              <a:t>Der Unbekannte bat um Verzeihung, er habe sich in  der Tür  geirrt.</a:t>
            </a:r>
          </a:p>
        </p:txBody>
      </p:sp>
    </p:spTree>
    <p:extLst>
      <p:ext uri="{BB962C8B-B14F-4D97-AF65-F5344CB8AC3E}">
        <p14:creationId xmlns:p14="http://schemas.microsoft.com/office/powerpoint/2010/main" val="22451156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D9BBA0-C688-0CD2-BCAA-67A8CEAF3A1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5B2E49A-96C3-A0B4-1E68-AF593C038472}"/>
              </a:ext>
            </a:extLst>
          </p:cNvPr>
          <p:cNvSpPr>
            <a:spLocks noGrp="1"/>
          </p:cNvSpPr>
          <p:nvPr>
            <p:ph type="title"/>
          </p:nvPr>
        </p:nvSpPr>
        <p:spPr/>
        <p:txBody>
          <a:bodyPr/>
          <a:lstStyle/>
          <a:p>
            <a:r>
              <a:rPr lang="de-DE" dirty="0"/>
              <a:t>Alle Regeln</a:t>
            </a:r>
          </a:p>
        </p:txBody>
      </p:sp>
      <p:graphicFrame>
        <p:nvGraphicFramePr>
          <p:cNvPr id="4" name="Inhaltsplatzhalter 3">
            <a:extLst>
              <a:ext uri="{FF2B5EF4-FFF2-40B4-BE49-F238E27FC236}">
                <a16:creationId xmlns:a16="http://schemas.microsoft.com/office/drawing/2014/main" id="{03FCF29A-26C9-B2FA-DA6D-7570303DB378}"/>
              </a:ext>
            </a:extLst>
          </p:cNvPr>
          <p:cNvGraphicFramePr>
            <a:graphicFrameLocks noGrp="1"/>
          </p:cNvGraphicFramePr>
          <p:nvPr>
            <p:ph idx="1"/>
          </p:nvPr>
        </p:nvGraphicFramePr>
        <p:xfrm>
          <a:off x="3850106" y="766953"/>
          <a:ext cx="7449954" cy="5040630"/>
        </p:xfrm>
        <a:graphic>
          <a:graphicData uri="http://schemas.openxmlformats.org/drawingml/2006/table">
            <a:tbl>
              <a:tblPr>
                <a:tableStyleId>{5C22544A-7EE6-4342-B048-85BDC9FD1C3A}</a:tableStyleId>
              </a:tblPr>
              <a:tblGrid>
                <a:gridCol w="3724977">
                  <a:extLst>
                    <a:ext uri="{9D8B030D-6E8A-4147-A177-3AD203B41FA5}">
                      <a16:colId xmlns:a16="http://schemas.microsoft.com/office/drawing/2014/main" val="893837550"/>
                    </a:ext>
                  </a:extLst>
                </a:gridCol>
                <a:gridCol w="3724977">
                  <a:extLst>
                    <a:ext uri="{9D8B030D-6E8A-4147-A177-3AD203B41FA5}">
                      <a16:colId xmlns:a16="http://schemas.microsoft.com/office/drawing/2014/main" val="3742580429"/>
                    </a:ext>
                  </a:extLst>
                </a:gridCol>
              </a:tblGrid>
              <a:tr h="0">
                <a:tc>
                  <a:txBody>
                    <a:bodyPr/>
                    <a:lstStyle/>
                    <a:p>
                      <a:pPr>
                        <a:spcAft>
                          <a:spcPts val="0"/>
                        </a:spcAft>
                      </a:pPr>
                      <a:r>
                        <a:rPr lang="de-DE" sz="1800" u="sng">
                          <a:effectLst/>
                        </a:rPr>
                        <a:t>Modell</a:t>
                      </a:r>
                      <a:endParaRPr lang="de-DE" sz="1800">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tc>
                  <a:txBody>
                    <a:bodyPr/>
                    <a:lstStyle/>
                    <a:p>
                      <a:pPr>
                        <a:spcAft>
                          <a:spcPts val="0"/>
                        </a:spcAft>
                      </a:pPr>
                      <a:r>
                        <a:rPr lang="de-DE" sz="1800" i="1" u="sng" dirty="0">
                          <a:effectLst/>
                        </a:rPr>
                        <a:t>Beispiel</a:t>
                      </a:r>
                      <a:endParaRPr lang="de-DE" sz="1800" i="1" dirty="0">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extLst>
                  <a:ext uri="{0D108BD9-81ED-4DB2-BD59-A6C34878D82A}">
                    <a16:rowId xmlns:a16="http://schemas.microsoft.com/office/drawing/2014/main" val="1789966945"/>
                  </a:ext>
                </a:extLst>
              </a:tr>
              <a:tr h="0">
                <a:tc>
                  <a:txBody>
                    <a:bodyPr/>
                    <a:lstStyle/>
                    <a:p>
                      <a:pPr>
                        <a:spcAft>
                          <a:spcPts val="0"/>
                        </a:spcAft>
                      </a:pPr>
                      <a:r>
                        <a:rPr lang="de-DE" sz="1800">
                          <a:effectLst/>
                        </a:rPr>
                        <a:t>1. „Wörtliche Rede“, Begleitsatz.</a:t>
                      </a:r>
                      <a:endParaRPr lang="de-DE" sz="1800">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tc>
                  <a:txBody>
                    <a:bodyPr/>
                    <a:lstStyle/>
                    <a:p>
                      <a:pPr>
                        <a:spcAft>
                          <a:spcPts val="0"/>
                        </a:spcAft>
                      </a:pPr>
                      <a:r>
                        <a:rPr lang="de-DE" sz="1800" i="1" dirty="0">
                          <a:solidFill>
                            <a:srgbClr val="FF0000"/>
                          </a:solidFill>
                          <a:effectLst/>
                        </a:rPr>
                        <a:t>„</a:t>
                      </a:r>
                      <a:r>
                        <a:rPr lang="de-DE" sz="1800" i="1" dirty="0">
                          <a:effectLst/>
                        </a:rPr>
                        <a:t>Eins geht noch</a:t>
                      </a:r>
                      <a:r>
                        <a:rPr lang="de-DE" sz="1800" i="1" dirty="0">
                          <a:solidFill>
                            <a:srgbClr val="FF0000"/>
                          </a:solidFill>
                          <a:effectLst/>
                        </a:rPr>
                        <a:t>“, </a:t>
                      </a:r>
                      <a:r>
                        <a:rPr lang="de-DE" sz="1800" i="1" dirty="0">
                          <a:effectLst/>
                        </a:rPr>
                        <a:t>meinte der Spieler</a:t>
                      </a:r>
                      <a:r>
                        <a:rPr lang="de-DE" sz="1800" i="1" dirty="0">
                          <a:solidFill>
                            <a:srgbClr val="FF0000"/>
                          </a:solidFill>
                          <a:effectLst/>
                        </a:rPr>
                        <a:t>.</a:t>
                      </a:r>
                      <a:endParaRPr lang="de-DE" sz="1800" i="1"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extLst>
                  <a:ext uri="{0D108BD9-81ED-4DB2-BD59-A6C34878D82A}">
                    <a16:rowId xmlns:a16="http://schemas.microsoft.com/office/drawing/2014/main" val="2486217580"/>
                  </a:ext>
                </a:extLst>
              </a:tr>
              <a:tr h="0">
                <a:tc>
                  <a:txBody>
                    <a:bodyPr/>
                    <a:lstStyle/>
                    <a:p>
                      <a:pPr>
                        <a:spcAft>
                          <a:spcPts val="0"/>
                        </a:spcAft>
                      </a:pPr>
                      <a:r>
                        <a:rPr lang="de-DE" sz="1800">
                          <a:effectLst/>
                        </a:rPr>
                        <a:t>2. Begleitsatz: „Wörtliche Rede.“</a:t>
                      </a:r>
                      <a:endParaRPr lang="de-DE" sz="1800">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tc>
                  <a:txBody>
                    <a:bodyPr/>
                    <a:lstStyle/>
                    <a:p>
                      <a:pPr>
                        <a:spcAft>
                          <a:spcPts val="0"/>
                        </a:spcAft>
                      </a:pPr>
                      <a:r>
                        <a:rPr lang="de-DE" sz="1800" i="1" dirty="0">
                          <a:effectLst/>
                        </a:rPr>
                        <a:t>Herr S. erklärte</a:t>
                      </a:r>
                      <a:r>
                        <a:rPr lang="de-DE" sz="1800" i="1" dirty="0">
                          <a:solidFill>
                            <a:srgbClr val="FF0000"/>
                          </a:solidFill>
                          <a:effectLst/>
                        </a:rPr>
                        <a:t>: „</a:t>
                      </a:r>
                      <a:r>
                        <a:rPr lang="de-DE" sz="1800" i="1" dirty="0">
                          <a:effectLst/>
                        </a:rPr>
                        <a:t>Sie haben gewonnen</a:t>
                      </a:r>
                      <a:r>
                        <a:rPr lang="de-DE" sz="1800" i="1" dirty="0">
                          <a:solidFill>
                            <a:srgbClr val="FF0000"/>
                          </a:solidFill>
                          <a:effectLst/>
                        </a:rPr>
                        <a:t>.“</a:t>
                      </a:r>
                      <a:endParaRPr lang="de-DE" sz="1800" i="1"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extLst>
                  <a:ext uri="{0D108BD9-81ED-4DB2-BD59-A6C34878D82A}">
                    <a16:rowId xmlns:a16="http://schemas.microsoft.com/office/drawing/2014/main" val="1977903246"/>
                  </a:ext>
                </a:extLst>
              </a:tr>
              <a:tr h="0">
                <a:tc>
                  <a:txBody>
                    <a:bodyPr/>
                    <a:lstStyle/>
                    <a:p>
                      <a:pPr>
                        <a:spcAft>
                          <a:spcPts val="0"/>
                        </a:spcAft>
                      </a:pPr>
                      <a:r>
                        <a:rPr lang="de-DE" sz="1800" dirty="0">
                          <a:effectLst/>
                        </a:rPr>
                        <a:t>3. „Wörtliche Rede“, Begleitsatz,  </a:t>
                      </a:r>
                      <a:br>
                        <a:rPr lang="de-DE" sz="1800" dirty="0">
                          <a:effectLst/>
                        </a:rPr>
                      </a:br>
                      <a:r>
                        <a:rPr lang="de-DE" sz="1800" dirty="0">
                          <a:effectLst/>
                        </a:rPr>
                        <a:t>    „wörtliche Rede.“</a:t>
                      </a:r>
                      <a:endParaRPr lang="de-DE" sz="1800" dirty="0">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tc>
                  <a:txBody>
                    <a:bodyPr/>
                    <a:lstStyle/>
                    <a:p>
                      <a:pPr>
                        <a:spcAft>
                          <a:spcPts val="0"/>
                        </a:spcAft>
                      </a:pPr>
                      <a:r>
                        <a:rPr lang="de-DE" sz="1800" i="1" dirty="0">
                          <a:solidFill>
                            <a:srgbClr val="FF0000"/>
                          </a:solidFill>
                          <a:effectLst/>
                        </a:rPr>
                        <a:t>„</a:t>
                      </a:r>
                      <a:r>
                        <a:rPr lang="de-DE" sz="1800" i="1" dirty="0">
                          <a:effectLst/>
                        </a:rPr>
                        <a:t>Die Kühe sind schon im Stall</a:t>
                      </a:r>
                      <a:r>
                        <a:rPr lang="de-DE" sz="1800" i="1" dirty="0">
                          <a:solidFill>
                            <a:srgbClr val="FF0000"/>
                          </a:solidFill>
                          <a:effectLst/>
                        </a:rPr>
                        <a:t>“, </a:t>
                      </a:r>
                      <a:r>
                        <a:rPr lang="de-DE" sz="1800" i="1" dirty="0">
                          <a:effectLst/>
                        </a:rPr>
                        <a:t>sagte sie</a:t>
                      </a:r>
                      <a:r>
                        <a:rPr lang="de-DE" sz="1800" i="1" dirty="0">
                          <a:solidFill>
                            <a:srgbClr val="FF0000"/>
                          </a:solidFill>
                          <a:effectLst/>
                        </a:rPr>
                        <a:t>, „</a:t>
                      </a:r>
                      <a:r>
                        <a:rPr lang="de-DE" sz="1800" i="1" dirty="0">
                          <a:effectLst/>
                        </a:rPr>
                        <a:t>wir können gleich anfangen</a:t>
                      </a:r>
                      <a:r>
                        <a:rPr lang="de-DE" sz="1800" i="1" dirty="0">
                          <a:solidFill>
                            <a:srgbClr val="FF0000"/>
                          </a:solidFill>
                          <a:effectLst/>
                        </a:rPr>
                        <a:t>.“</a:t>
                      </a:r>
                      <a:endParaRPr lang="de-DE" sz="1800" i="1"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extLst>
                  <a:ext uri="{0D108BD9-81ED-4DB2-BD59-A6C34878D82A}">
                    <a16:rowId xmlns:a16="http://schemas.microsoft.com/office/drawing/2014/main" val="3259598946"/>
                  </a:ext>
                </a:extLst>
              </a:tr>
              <a:tr h="0">
                <a:tc>
                  <a:txBody>
                    <a:bodyPr/>
                    <a:lstStyle/>
                    <a:p>
                      <a:pPr>
                        <a:spcAft>
                          <a:spcPts val="0"/>
                        </a:spcAft>
                      </a:pPr>
                      <a:r>
                        <a:rPr lang="de-DE" sz="1800">
                          <a:effectLst/>
                        </a:rPr>
                        <a:t>4. „Wörtliche Rede!“, Begleitsatz.</a:t>
                      </a:r>
                      <a:endParaRPr lang="de-DE" sz="1800">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tc>
                  <a:txBody>
                    <a:bodyPr/>
                    <a:lstStyle/>
                    <a:p>
                      <a:pPr>
                        <a:spcAft>
                          <a:spcPts val="0"/>
                        </a:spcAft>
                      </a:pPr>
                      <a:r>
                        <a:rPr lang="de-DE" sz="1800" i="1" dirty="0">
                          <a:solidFill>
                            <a:srgbClr val="FF0000"/>
                          </a:solidFill>
                          <a:effectLst/>
                        </a:rPr>
                        <a:t>„</a:t>
                      </a:r>
                      <a:r>
                        <a:rPr lang="de-DE" sz="1800" i="1" dirty="0">
                          <a:effectLst/>
                        </a:rPr>
                        <a:t>Hast du eben nicht</a:t>
                      </a:r>
                      <a:r>
                        <a:rPr lang="de-DE" sz="1800" i="1" dirty="0">
                          <a:solidFill>
                            <a:srgbClr val="FF0000"/>
                          </a:solidFill>
                          <a:effectLst/>
                        </a:rPr>
                        <a:t>!“,</a:t>
                      </a:r>
                      <a:r>
                        <a:rPr lang="de-DE" sz="1800" i="1" dirty="0">
                          <a:effectLst/>
                        </a:rPr>
                        <a:t> schrie Ute</a:t>
                      </a:r>
                      <a:r>
                        <a:rPr lang="de-DE" sz="1800" i="1" dirty="0">
                          <a:solidFill>
                            <a:srgbClr val="FF0000"/>
                          </a:solidFill>
                          <a:effectLst/>
                        </a:rPr>
                        <a:t>.</a:t>
                      </a:r>
                      <a:endParaRPr lang="de-DE" sz="1800" i="1"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extLst>
                  <a:ext uri="{0D108BD9-81ED-4DB2-BD59-A6C34878D82A}">
                    <a16:rowId xmlns:a16="http://schemas.microsoft.com/office/drawing/2014/main" val="944726957"/>
                  </a:ext>
                </a:extLst>
              </a:tr>
              <a:tr h="0">
                <a:tc>
                  <a:txBody>
                    <a:bodyPr/>
                    <a:lstStyle/>
                    <a:p>
                      <a:pPr>
                        <a:spcAft>
                          <a:spcPts val="0"/>
                        </a:spcAft>
                      </a:pPr>
                      <a:r>
                        <a:rPr lang="de-DE" sz="1800">
                          <a:effectLst/>
                        </a:rPr>
                        <a:t>5. „Wörtliche Rede?“, Begleitsatz, </a:t>
                      </a:r>
                      <a:br>
                        <a:rPr lang="de-DE" sz="1800">
                          <a:effectLst/>
                        </a:rPr>
                      </a:br>
                      <a:r>
                        <a:rPr lang="de-DE" sz="1800">
                          <a:effectLst/>
                        </a:rPr>
                        <a:t>    „Großschreibung!“</a:t>
                      </a:r>
                      <a:endParaRPr lang="de-DE" sz="1800">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tc>
                  <a:txBody>
                    <a:bodyPr/>
                    <a:lstStyle/>
                    <a:p>
                      <a:pPr>
                        <a:spcAft>
                          <a:spcPts val="0"/>
                        </a:spcAft>
                      </a:pPr>
                      <a:r>
                        <a:rPr lang="de-DE" sz="1800" i="1" dirty="0">
                          <a:solidFill>
                            <a:srgbClr val="FF0000"/>
                          </a:solidFill>
                          <a:effectLst/>
                        </a:rPr>
                        <a:t>„</a:t>
                      </a:r>
                      <a:r>
                        <a:rPr lang="de-DE" sz="1800" i="1" dirty="0">
                          <a:effectLst/>
                        </a:rPr>
                        <a:t>Warum haben Sie das nicht gleich gesagt</a:t>
                      </a:r>
                      <a:r>
                        <a:rPr lang="de-DE" sz="1800" i="1" dirty="0">
                          <a:solidFill>
                            <a:srgbClr val="FF0000"/>
                          </a:solidFill>
                          <a:effectLst/>
                        </a:rPr>
                        <a:t>?“, </a:t>
                      </a:r>
                      <a:r>
                        <a:rPr lang="de-DE" sz="1800" i="1" dirty="0">
                          <a:effectLst/>
                        </a:rPr>
                        <a:t>fragte ich wütend</a:t>
                      </a:r>
                      <a:r>
                        <a:rPr lang="de-DE" sz="1800" i="1" dirty="0">
                          <a:solidFill>
                            <a:srgbClr val="FF0000"/>
                          </a:solidFill>
                          <a:effectLst/>
                        </a:rPr>
                        <a:t>, „</a:t>
                      </a:r>
                      <a:r>
                        <a:rPr lang="de-DE" sz="1800" i="1" dirty="0">
                          <a:effectLst/>
                        </a:rPr>
                        <a:t>Das ist doch unverschämt</a:t>
                      </a:r>
                      <a:r>
                        <a:rPr lang="de-DE" sz="1800" i="1" dirty="0">
                          <a:solidFill>
                            <a:srgbClr val="FF0000"/>
                          </a:solidFill>
                          <a:effectLst/>
                        </a:rPr>
                        <a:t>!“</a:t>
                      </a:r>
                      <a:endParaRPr lang="de-DE" sz="1800" i="1"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extLst>
                  <a:ext uri="{0D108BD9-81ED-4DB2-BD59-A6C34878D82A}">
                    <a16:rowId xmlns:a16="http://schemas.microsoft.com/office/drawing/2014/main" val="4031478668"/>
                  </a:ext>
                </a:extLst>
              </a:tr>
              <a:tr h="0">
                <a:tc>
                  <a:txBody>
                    <a:bodyPr/>
                    <a:lstStyle/>
                    <a:p>
                      <a:pPr>
                        <a:spcAft>
                          <a:spcPts val="0"/>
                        </a:spcAft>
                      </a:pPr>
                      <a:r>
                        <a:rPr lang="de-DE" sz="1800">
                          <a:effectLst/>
                        </a:rPr>
                        <a:t>6. Begleitsatz als Frage +</a:t>
                      </a:r>
                    </a:p>
                    <a:p>
                      <a:pPr>
                        <a:spcAft>
                          <a:spcPts val="0"/>
                        </a:spcAft>
                      </a:pPr>
                      <a:r>
                        <a:rPr lang="de-DE" sz="1800">
                          <a:effectLst/>
                        </a:rPr>
                        <a:t>    Wörtliche Rede als Frage</a:t>
                      </a:r>
                      <a:endParaRPr lang="de-DE" sz="1800">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tc>
                  <a:txBody>
                    <a:bodyPr/>
                    <a:lstStyle/>
                    <a:p>
                      <a:pPr>
                        <a:spcAft>
                          <a:spcPts val="0"/>
                        </a:spcAft>
                      </a:pPr>
                      <a:r>
                        <a:rPr lang="de-DE" sz="1800" i="1" dirty="0">
                          <a:effectLst/>
                        </a:rPr>
                        <a:t>Hast du ihn wirklich gefragt</a:t>
                      </a:r>
                      <a:r>
                        <a:rPr lang="de-DE" sz="1800" i="1" dirty="0">
                          <a:solidFill>
                            <a:srgbClr val="FF0000"/>
                          </a:solidFill>
                          <a:effectLst/>
                        </a:rPr>
                        <a:t>: „</a:t>
                      </a:r>
                      <a:r>
                        <a:rPr lang="de-DE" sz="1800" i="1" dirty="0">
                          <a:effectLst/>
                        </a:rPr>
                        <a:t>Machst du Schluss</a:t>
                      </a:r>
                      <a:r>
                        <a:rPr lang="de-DE" sz="1800" i="1" dirty="0">
                          <a:solidFill>
                            <a:srgbClr val="FF0000"/>
                          </a:solidFill>
                          <a:effectLst/>
                        </a:rPr>
                        <a:t>?“?</a:t>
                      </a:r>
                      <a:endParaRPr lang="de-DE" sz="1800" i="1"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extLst>
                  <a:ext uri="{0D108BD9-81ED-4DB2-BD59-A6C34878D82A}">
                    <a16:rowId xmlns:a16="http://schemas.microsoft.com/office/drawing/2014/main" val="3072753968"/>
                  </a:ext>
                </a:extLst>
              </a:tr>
              <a:tr h="0">
                <a:tc>
                  <a:txBody>
                    <a:bodyPr/>
                    <a:lstStyle/>
                    <a:p>
                      <a:pPr>
                        <a:spcAft>
                          <a:spcPts val="0"/>
                        </a:spcAft>
                      </a:pPr>
                      <a:r>
                        <a:rPr lang="de-DE" sz="1800">
                          <a:effectLst/>
                        </a:rPr>
                        <a:t>7. Wörtliche Rede innerhalb der </a:t>
                      </a:r>
                    </a:p>
                    <a:p>
                      <a:pPr>
                        <a:spcAft>
                          <a:spcPts val="0"/>
                        </a:spcAft>
                      </a:pPr>
                      <a:r>
                        <a:rPr lang="de-DE" sz="1800">
                          <a:effectLst/>
                        </a:rPr>
                        <a:t>    wörtlichen Rede (einfache Anf.z.) </a:t>
                      </a:r>
                      <a:endParaRPr lang="de-DE" sz="1800">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tc>
                  <a:txBody>
                    <a:bodyPr/>
                    <a:lstStyle/>
                    <a:p>
                      <a:pPr>
                        <a:spcAft>
                          <a:spcPts val="0"/>
                        </a:spcAft>
                      </a:pPr>
                      <a:r>
                        <a:rPr lang="de-DE" sz="1800" i="1" dirty="0">
                          <a:solidFill>
                            <a:srgbClr val="FF0000"/>
                          </a:solidFill>
                          <a:effectLst/>
                        </a:rPr>
                        <a:t>„</a:t>
                      </a:r>
                      <a:r>
                        <a:rPr lang="de-DE" sz="1800" i="1" dirty="0">
                          <a:effectLst/>
                        </a:rPr>
                        <a:t>Sag ihr doch</a:t>
                      </a:r>
                      <a:r>
                        <a:rPr lang="de-DE" sz="1800" i="1" dirty="0">
                          <a:solidFill>
                            <a:srgbClr val="FF0000"/>
                          </a:solidFill>
                          <a:effectLst/>
                        </a:rPr>
                        <a:t>: ‚</a:t>
                      </a:r>
                      <a:r>
                        <a:rPr lang="de-DE" sz="1800" i="1" dirty="0">
                          <a:effectLst/>
                        </a:rPr>
                        <a:t>Du bist sowieso eingeladen</a:t>
                      </a:r>
                      <a:r>
                        <a:rPr lang="de-DE" sz="1800" i="1" dirty="0">
                          <a:solidFill>
                            <a:srgbClr val="FF0000"/>
                          </a:solidFill>
                          <a:effectLst/>
                        </a:rPr>
                        <a:t>!‘!“, </a:t>
                      </a:r>
                      <a:r>
                        <a:rPr lang="de-DE" sz="1800" i="1" dirty="0">
                          <a:effectLst/>
                        </a:rPr>
                        <a:t>riet sie der Freundin</a:t>
                      </a:r>
                      <a:r>
                        <a:rPr lang="de-DE" sz="1800" i="1" dirty="0">
                          <a:solidFill>
                            <a:srgbClr val="FF0000"/>
                          </a:solidFill>
                          <a:effectLst/>
                        </a:rPr>
                        <a:t>.</a:t>
                      </a:r>
                      <a:endParaRPr lang="de-DE" sz="1800" i="1"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extLst>
                  <a:ext uri="{0D108BD9-81ED-4DB2-BD59-A6C34878D82A}">
                    <a16:rowId xmlns:a16="http://schemas.microsoft.com/office/drawing/2014/main" val="584126013"/>
                  </a:ext>
                </a:extLst>
              </a:tr>
              <a:tr h="0">
                <a:tc>
                  <a:txBody>
                    <a:bodyPr/>
                    <a:lstStyle/>
                    <a:p>
                      <a:pPr>
                        <a:spcAft>
                          <a:spcPts val="0"/>
                        </a:spcAft>
                      </a:pPr>
                      <a:r>
                        <a:rPr lang="de-DE" sz="1800" dirty="0">
                          <a:effectLst/>
                        </a:rPr>
                        <a:t>8. Das Komma zwischen Nebensatz </a:t>
                      </a:r>
                    </a:p>
                    <a:p>
                      <a:pPr algn="l">
                        <a:spcAft>
                          <a:spcPts val="0"/>
                        </a:spcAft>
                      </a:pPr>
                      <a:r>
                        <a:rPr lang="de-DE" sz="1800" dirty="0">
                          <a:effectLst/>
                        </a:rPr>
                        <a:t>    Hauptsatz fällt weg, wenn der      </a:t>
                      </a:r>
                    </a:p>
                    <a:p>
                      <a:pPr algn="l">
                        <a:spcAft>
                          <a:spcPts val="0"/>
                        </a:spcAft>
                      </a:pPr>
                      <a:r>
                        <a:rPr lang="de-DE" sz="1800" dirty="0">
                          <a:effectLst/>
                        </a:rPr>
                        <a:t>    Begleitsatz an dieser Stelle steht.</a:t>
                      </a:r>
                      <a:endParaRPr lang="de-DE" sz="1800" dirty="0">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tc>
                  <a:txBody>
                    <a:bodyPr/>
                    <a:lstStyle/>
                    <a:p>
                      <a:pPr>
                        <a:spcAft>
                          <a:spcPts val="0"/>
                        </a:spcAft>
                      </a:pPr>
                      <a:r>
                        <a:rPr lang="de-DE" sz="1800" i="1" dirty="0">
                          <a:solidFill>
                            <a:srgbClr val="FF0000"/>
                          </a:solidFill>
                          <a:effectLst/>
                        </a:rPr>
                        <a:t>„</a:t>
                      </a:r>
                      <a:r>
                        <a:rPr lang="de-DE" sz="1800" i="1" dirty="0">
                          <a:effectLst/>
                        </a:rPr>
                        <a:t>Dass ich früher käme</a:t>
                      </a:r>
                      <a:r>
                        <a:rPr lang="de-DE" sz="1800" i="1" dirty="0">
                          <a:solidFill>
                            <a:srgbClr val="FF0000"/>
                          </a:solidFill>
                          <a:effectLst/>
                        </a:rPr>
                        <a:t>“, </a:t>
                      </a:r>
                      <a:r>
                        <a:rPr lang="de-DE" sz="1800" i="1">
                          <a:effectLst/>
                        </a:rPr>
                        <a:t>sagte Ali</a:t>
                      </a:r>
                      <a:r>
                        <a:rPr lang="de-DE" sz="1800" i="1">
                          <a:solidFill>
                            <a:srgbClr val="FF0000"/>
                          </a:solidFill>
                          <a:effectLst/>
                        </a:rPr>
                        <a:t>,</a:t>
                      </a:r>
                      <a:endParaRPr lang="de-DE" sz="1800" i="1" dirty="0">
                        <a:solidFill>
                          <a:srgbClr val="FF0000"/>
                        </a:solidFill>
                        <a:effectLst/>
                      </a:endParaRPr>
                    </a:p>
                    <a:p>
                      <a:pPr>
                        <a:spcAft>
                          <a:spcPts val="0"/>
                        </a:spcAft>
                      </a:pPr>
                      <a:r>
                        <a:rPr lang="de-DE" sz="1800" i="1" dirty="0">
                          <a:solidFill>
                            <a:srgbClr val="FF0000"/>
                          </a:solidFill>
                          <a:effectLst/>
                        </a:rPr>
                        <a:t>„</a:t>
                      </a:r>
                      <a:r>
                        <a:rPr lang="de-DE" sz="1800" i="1" dirty="0">
                          <a:effectLst/>
                        </a:rPr>
                        <a:t>hatten wir verabredet</a:t>
                      </a:r>
                      <a:r>
                        <a:rPr lang="de-DE" sz="1800" i="1" dirty="0">
                          <a:solidFill>
                            <a:srgbClr val="FF0000"/>
                          </a:solidFill>
                          <a:effectLst/>
                        </a:rPr>
                        <a:t>.“</a:t>
                      </a:r>
                      <a:endParaRPr lang="de-DE" sz="1800" i="1"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extLst>
                  <a:ext uri="{0D108BD9-81ED-4DB2-BD59-A6C34878D82A}">
                    <a16:rowId xmlns:a16="http://schemas.microsoft.com/office/drawing/2014/main" val="3236891204"/>
                  </a:ext>
                </a:extLst>
              </a:tr>
            </a:tbl>
          </a:graphicData>
        </a:graphic>
      </p:graphicFrame>
    </p:spTree>
    <p:extLst>
      <p:ext uri="{BB962C8B-B14F-4D97-AF65-F5344CB8AC3E}">
        <p14:creationId xmlns:p14="http://schemas.microsoft.com/office/powerpoint/2010/main" val="37584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943289-2EAF-0849-B86A-B5CE171BD1FA}"/>
              </a:ext>
            </a:extLst>
          </p:cNvPr>
          <p:cNvSpPr>
            <a:spLocks noGrp="1"/>
          </p:cNvSpPr>
          <p:nvPr>
            <p:ph type="title"/>
          </p:nvPr>
        </p:nvSpPr>
        <p:spPr/>
        <p:txBody>
          <a:bodyPr/>
          <a:lstStyle/>
          <a:p>
            <a:r>
              <a:rPr lang="de-DE" dirty="0"/>
              <a:t>Diktat</a:t>
            </a:r>
          </a:p>
        </p:txBody>
      </p:sp>
      <p:sp>
        <p:nvSpPr>
          <p:cNvPr id="3" name="Inhaltsplatzhalter 2">
            <a:extLst>
              <a:ext uri="{FF2B5EF4-FFF2-40B4-BE49-F238E27FC236}">
                <a16:creationId xmlns:a16="http://schemas.microsoft.com/office/drawing/2014/main" id="{D31F8B7D-E415-D541-AEE8-B227C75A116D}"/>
              </a:ext>
            </a:extLst>
          </p:cNvPr>
          <p:cNvSpPr>
            <a:spLocks noGrp="1"/>
          </p:cNvSpPr>
          <p:nvPr>
            <p:ph idx="1"/>
          </p:nvPr>
        </p:nvSpPr>
        <p:spPr/>
        <p:txBody>
          <a:bodyPr/>
          <a:lstStyle/>
          <a:p>
            <a:pPr marL="457200" indent="-457200">
              <a:buFont typeface="+mj-lt"/>
              <a:buAutoNum type="arabicPeriod"/>
            </a:pPr>
            <a:r>
              <a:rPr lang="de-DE" dirty="0"/>
              <a:t>Als ich am Sonntag mit meiner Freundin spazieren ging, lief uns plötzlich ein kleiner, schwarzer Hund hinterher. Alba streichelte ihn und flüsterte: „Na, wie heißt du denn?“ </a:t>
            </a:r>
          </a:p>
          <a:p>
            <a:pPr marL="457200" indent="-457200">
              <a:buFont typeface="+mj-lt"/>
              <a:buAutoNum type="arabicPeriod"/>
            </a:pPr>
            <a:r>
              <a:rPr lang="de-DE" dirty="0"/>
              <a:t>Zum großen Erstaunen der Mädchen bellte der Hund: „Franz, aber ihr könnt Franzi zu mir sagen.“ </a:t>
            </a:r>
          </a:p>
          <a:p>
            <a:pPr marL="457200" indent="-457200">
              <a:buFont typeface="+mj-lt"/>
              <a:buAutoNum type="arabicPeriod"/>
            </a:pPr>
            <a:r>
              <a:rPr lang="de-DE" dirty="0"/>
              <a:t>Helena dachte, sie hätte sich verhört, denn ihr Vater hieß auch Franz. </a:t>
            </a:r>
          </a:p>
          <a:p>
            <a:pPr marL="457200" indent="-457200">
              <a:buFont typeface="+mj-lt"/>
              <a:buAutoNum type="arabicPeriod"/>
            </a:pPr>
            <a:r>
              <a:rPr lang="de-DE" dirty="0"/>
              <a:t>“Mensch, der Hund kann sprechen!“, rief Helena begeistert, „Mit dem können wir auf  YouTube Geld verdienen!“ </a:t>
            </a:r>
          </a:p>
          <a:p>
            <a:pPr marL="457200" indent="-457200">
              <a:buFont typeface="+mj-lt"/>
              <a:buAutoNum type="arabicPeriod"/>
            </a:pPr>
            <a:r>
              <a:rPr lang="de-DE" dirty="0"/>
              <a:t>Da lief der Hund beleidigt weg und bellte von weitem: „Kommt gar nicht in Frage!“</a:t>
            </a:r>
          </a:p>
        </p:txBody>
      </p:sp>
    </p:spTree>
    <p:extLst>
      <p:ext uri="{BB962C8B-B14F-4D97-AF65-F5344CB8AC3E}">
        <p14:creationId xmlns:p14="http://schemas.microsoft.com/office/powerpoint/2010/main" val="40946404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8E6FE2-8509-794A-B677-0094F72031F6}"/>
              </a:ext>
            </a:extLst>
          </p:cNvPr>
          <p:cNvSpPr>
            <a:spLocks noGrp="1"/>
          </p:cNvSpPr>
          <p:nvPr>
            <p:ph type="title"/>
          </p:nvPr>
        </p:nvSpPr>
        <p:spPr/>
        <p:txBody>
          <a:bodyPr/>
          <a:lstStyle/>
          <a:p>
            <a:r>
              <a:rPr lang="de-DE" dirty="0"/>
              <a:t>Anführungs-zeichen</a:t>
            </a:r>
            <a:br>
              <a:rPr lang="de-DE" dirty="0"/>
            </a:br>
            <a:r>
              <a:rPr lang="de-DE" dirty="0"/>
              <a:t>in anderen</a:t>
            </a:r>
            <a:br>
              <a:rPr lang="de-DE" dirty="0"/>
            </a:br>
            <a:r>
              <a:rPr lang="de-DE" dirty="0"/>
              <a:t>Fällen</a:t>
            </a:r>
          </a:p>
        </p:txBody>
      </p:sp>
      <p:sp>
        <p:nvSpPr>
          <p:cNvPr id="3" name="Inhaltsplatzhalter 2">
            <a:extLst>
              <a:ext uri="{FF2B5EF4-FFF2-40B4-BE49-F238E27FC236}">
                <a16:creationId xmlns:a16="http://schemas.microsoft.com/office/drawing/2014/main" id="{457FF25F-000A-6D47-ADB7-69603BEF2E10}"/>
              </a:ext>
            </a:extLst>
          </p:cNvPr>
          <p:cNvSpPr>
            <a:spLocks noGrp="1"/>
          </p:cNvSpPr>
          <p:nvPr>
            <p:ph idx="1"/>
          </p:nvPr>
        </p:nvSpPr>
        <p:spPr/>
        <p:txBody>
          <a:bodyPr/>
          <a:lstStyle/>
          <a:p>
            <a:pPr marL="0" indent="0">
              <a:buNone/>
            </a:pPr>
            <a:r>
              <a:rPr lang="de-DE" dirty="0"/>
              <a:t>Anführungszeichen werden auch noch für andere Fälle verwendet:</a:t>
            </a:r>
          </a:p>
          <a:p>
            <a:pPr marL="502920" lvl="1" indent="0">
              <a:buNone/>
            </a:pPr>
            <a:r>
              <a:rPr lang="de-DE" b="1" dirty="0"/>
              <a:t>A.   Zitate (auch: Titel)</a:t>
            </a:r>
          </a:p>
          <a:p>
            <a:pPr marL="502920" lvl="1" indent="0">
              <a:buNone/>
            </a:pPr>
            <a:r>
              <a:rPr lang="de-DE" b="1" dirty="0"/>
              <a:t>B.   Ironische Anführungszeichen</a:t>
            </a:r>
          </a:p>
          <a:p>
            <a:pPr marL="502920" lvl="1" indent="0">
              <a:buNone/>
            </a:pPr>
            <a:r>
              <a:rPr lang="de-DE" b="1" dirty="0"/>
              <a:t>C.    Begriffe</a:t>
            </a:r>
          </a:p>
          <a:p>
            <a:pPr marL="0" indent="0">
              <a:buNone/>
            </a:pPr>
            <a:endParaRPr lang="de-DE" i="1" dirty="0"/>
          </a:p>
          <a:p>
            <a:pPr marL="0" indent="0">
              <a:buNone/>
            </a:pPr>
            <a:r>
              <a:rPr lang="de-DE" i="1" dirty="0"/>
              <a:t>Beispiele</a:t>
            </a:r>
          </a:p>
          <a:p>
            <a:pPr marL="457200" indent="-457200">
              <a:buFont typeface="+mj-lt"/>
              <a:buAutoNum type="arabicPeriod"/>
            </a:pPr>
            <a:r>
              <a:rPr lang="de-DE" i="1" dirty="0"/>
              <a:t>Weihnachten wird oft als „das Fest der Liebe“ bezeichnet. </a:t>
            </a:r>
          </a:p>
          <a:p>
            <a:pPr marL="457200" indent="-457200">
              <a:buFont typeface="+mj-lt"/>
              <a:buAutoNum type="arabicPeriod"/>
            </a:pPr>
            <a:r>
              <a:rPr lang="de-DE" i="1" dirty="0"/>
              <a:t>In dem Roman „Tintenherz“ werden Romanfiguren lebendig.</a:t>
            </a:r>
          </a:p>
          <a:p>
            <a:pPr marL="457200" indent="-457200">
              <a:buFont typeface="+mj-lt"/>
              <a:buAutoNum type="arabicPeriod"/>
            </a:pPr>
            <a:r>
              <a:rPr lang="de-DE" i="1" dirty="0"/>
              <a:t>Die Missetäter wurden vom Klassenlehrer „gegrillt“. </a:t>
            </a:r>
          </a:p>
          <a:p>
            <a:pPr marL="457200" indent="-457200">
              <a:buFont typeface="+mj-lt"/>
              <a:buAutoNum type="arabicPeriod"/>
            </a:pPr>
            <a:r>
              <a:rPr lang="de-DE" i="1" dirty="0"/>
              <a:t>Die Schreibweise des Wortes „Rhythmus“ kann man sich merken, indem man rhythmisch sagt: „R – H – Ypsilon – T – H – Mus“.</a:t>
            </a:r>
          </a:p>
        </p:txBody>
      </p:sp>
    </p:spTree>
    <p:extLst>
      <p:ext uri="{BB962C8B-B14F-4D97-AF65-F5344CB8AC3E}">
        <p14:creationId xmlns:p14="http://schemas.microsoft.com/office/powerpoint/2010/main" val="1515178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7BDA4C-D2B9-869B-E23A-632CF1FBC862}"/>
              </a:ext>
            </a:extLst>
          </p:cNvPr>
          <p:cNvSpPr>
            <a:spLocks noGrp="1"/>
          </p:cNvSpPr>
          <p:nvPr>
            <p:ph type="title"/>
          </p:nvPr>
        </p:nvSpPr>
        <p:spPr/>
        <p:txBody>
          <a:bodyPr/>
          <a:lstStyle/>
          <a:p>
            <a:r>
              <a:rPr lang="de-DE" dirty="0"/>
              <a:t>Zeichen</a:t>
            </a:r>
          </a:p>
        </p:txBody>
      </p:sp>
      <p:sp>
        <p:nvSpPr>
          <p:cNvPr id="4" name="Rechteck 3">
            <a:extLst>
              <a:ext uri="{FF2B5EF4-FFF2-40B4-BE49-F238E27FC236}">
                <a16:creationId xmlns:a16="http://schemas.microsoft.com/office/drawing/2014/main" id="{FCBC782D-D2F7-E486-5749-464F79C661B7}"/>
              </a:ext>
            </a:extLst>
          </p:cNvPr>
          <p:cNvSpPr/>
          <p:nvPr/>
        </p:nvSpPr>
        <p:spPr>
          <a:xfrm>
            <a:off x="4178300" y="2537242"/>
            <a:ext cx="1741714" cy="177437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Anführungs-zeichen</a:t>
            </a:r>
          </a:p>
          <a:p>
            <a:pPr algn="ctr"/>
            <a:r>
              <a:rPr lang="de-DE" sz="2400" b="1" dirty="0">
                <a:solidFill>
                  <a:srgbClr val="FF0000"/>
                </a:solidFill>
              </a:rPr>
              <a:t>„...“</a:t>
            </a:r>
          </a:p>
        </p:txBody>
      </p:sp>
      <p:sp>
        <p:nvSpPr>
          <p:cNvPr id="5" name="Rechteck 4">
            <a:extLst>
              <a:ext uri="{FF2B5EF4-FFF2-40B4-BE49-F238E27FC236}">
                <a16:creationId xmlns:a16="http://schemas.microsoft.com/office/drawing/2014/main" id="{A7477CAD-5BC6-C388-5A59-6B9E454B153F}"/>
              </a:ext>
            </a:extLst>
          </p:cNvPr>
          <p:cNvSpPr/>
          <p:nvPr/>
        </p:nvSpPr>
        <p:spPr>
          <a:xfrm>
            <a:off x="6271988" y="3571595"/>
            <a:ext cx="1741714" cy="177437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Fragezeichen</a:t>
            </a:r>
          </a:p>
          <a:p>
            <a:pPr algn="ctr"/>
            <a:r>
              <a:rPr lang="de-DE" sz="2400" b="1" dirty="0">
                <a:solidFill>
                  <a:srgbClr val="FF0000"/>
                </a:solidFill>
              </a:rPr>
              <a:t>?</a:t>
            </a:r>
          </a:p>
        </p:txBody>
      </p:sp>
      <p:sp>
        <p:nvSpPr>
          <p:cNvPr id="6" name="Rechteck 5">
            <a:extLst>
              <a:ext uri="{FF2B5EF4-FFF2-40B4-BE49-F238E27FC236}">
                <a16:creationId xmlns:a16="http://schemas.microsoft.com/office/drawing/2014/main" id="{EB7EDCFD-1B06-3FB1-3048-F4D800B6B87D}"/>
              </a:ext>
            </a:extLst>
          </p:cNvPr>
          <p:cNvSpPr/>
          <p:nvPr/>
        </p:nvSpPr>
        <p:spPr>
          <a:xfrm>
            <a:off x="8316686" y="3571595"/>
            <a:ext cx="1741714" cy="177437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Ausrufezeichen</a:t>
            </a:r>
          </a:p>
          <a:p>
            <a:pPr algn="ctr"/>
            <a:r>
              <a:rPr lang="de-DE" sz="2400" b="1" dirty="0">
                <a:solidFill>
                  <a:srgbClr val="FF0000"/>
                </a:solidFill>
              </a:rPr>
              <a:t>!</a:t>
            </a:r>
          </a:p>
        </p:txBody>
      </p:sp>
      <p:sp>
        <p:nvSpPr>
          <p:cNvPr id="7" name="Rechteck 6">
            <a:extLst>
              <a:ext uri="{FF2B5EF4-FFF2-40B4-BE49-F238E27FC236}">
                <a16:creationId xmlns:a16="http://schemas.microsoft.com/office/drawing/2014/main" id="{5A44C5F5-6B4D-F6EA-A588-A5C2ED267291}"/>
              </a:ext>
            </a:extLst>
          </p:cNvPr>
          <p:cNvSpPr/>
          <p:nvPr/>
        </p:nvSpPr>
        <p:spPr>
          <a:xfrm>
            <a:off x="8316686" y="1650056"/>
            <a:ext cx="1741714" cy="177437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Komma</a:t>
            </a:r>
          </a:p>
          <a:p>
            <a:pPr algn="ctr"/>
            <a:r>
              <a:rPr lang="de-DE" sz="2400" b="1" dirty="0">
                <a:solidFill>
                  <a:srgbClr val="FF0000"/>
                </a:solidFill>
              </a:rPr>
              <a:t>,</a:t>
            </a:r>
          </a:p>
        </p:txBody>
      </p:sp>
      <p:sp>
        <p:nvSpPr>
          <p:cNvPr id="8" name="Rechteck 7">
            <a:extLst>
              <a:ext uri="{FF2B5EF4-FFF2-40B4-BE49-F238E27FC236}">
                <a16:creationId xmlns:a16="http://schemas.microsoft.com/office/drawing/2014/main" id="{E83D42FC-E5DB-D9E1-4839-1D34D909C66B}"/>
              </a:ext>
            </a:extLst>
          </p:cNvPr>
          <p:cNvSpPr/>
          <p:nvPr/>
        </p:nvSpPr>
        <p:spPr>
          <a:xfrm>
            <a:off x="6271988" y="1650056"/>
            <a:ext cx="1741714" cy="177437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Doppelpunkt</a:t>
            </a:r>
          </a:p>
          <a:p>
            <a:pPr algn="ctr"/>
            <a:r>
              <a:rPr lang="de-DE" sz="2400" b="1" dirty="0">
                <a:solidFill>
                  <a:srgbClr val="FF0000"/>
                </a:solidFill>
              </a:rPr>
              <a:t>:</a:t>
            </a:r>
          </a:p>
        </p:txBody>
      </p:sp>
    </p:spTree>
    <p:extLst>
      <p:ext uri="{BB962C8B-B14F-4D97-AF65-F5344CB8AC3E}">
        <p14:creationId xmlns:p14="http://schemas.microsoft.com/office/powerpoint/2010/main" val="1671993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094CB7-4C6D-EA44-A1EB-5BA9FA10FFD0}"/>
              </a:ext>
            </a:extLst>
          </p:cNvPr>
          <p:cNvSpPr>
            <a:spLocks noGrp="1"/>
          </p:cNvSpPr>
          <p:nvPr>
            <p:ph type="title"/>
          </p:nvPr>
        </p:nvSpPr>
        <p:spPr/>
        <p:txBody>
          <a:bodyPr/>
          <a:lstStyle/>
          <a:p>
            <a:r>
              <a:rPr lang="de-DE" dirty="0"/>
              <a:t>Und Tschüss!</a:t>
            </a:r>
          </a:p>
        </p:txBody>
      </p:sp>
      <p:sp>
        <p:nvSpPr>
          <p:cNvPr id="3" name="Inhaltsplatzhalter 2">
            <a:extLst>
              <a:ext uri="{FF2B5EF4-FFF2-40B4-BE49-F238E27FC236}">
                <a16:creationId xmlns:a16="http://schemas.microsoft.com/office/drawing/2014/main" id="{7E012796-B33F-5C45-A063-073C0406332E}"/>
              </a:ext>
            </a:extLst>
          </p:cNvPr>
          <p:cNvSpPr>
            <a:spLocks noGrp="1"/>
          </p:cNvSpPr>
          <p:nvPr>
            <p:ph idx="1"/>
          </p:nvPr>
        </p:nvSpPr>
        <p:spPr/>
        <p:txBody>
          <a:bodyPr/>
          <a:lstStyle/>
          <a:p>
            <a:pPr marL="0" indent="0">
              <a:buNone/>
            </a:pPr>
            <a:endParaRPr lang="de-DE" dirty="0">
              <a:hlinkClick r:id="rId2"/>
            </a:endParaRPr>
          </a:p>
          <a:p>
            <a:pPr marL="0" indent="0">
              <a:buNone/>
            </a:pPr>
            <a:endParaRPr lang="de-DE" dirty="0"/>
          </a:p>
        </p:txBody>
      </p:sp>
      <p:sp>
        <p:nvSpPr>
          <p:cNvPr id="4" name="Textfeld 3">
            <a:extLst>
              <a:ext uri="{FF2B5EF4-FFF2-40B4-BE49-F238E27FC236}">
                <a16:creationId xmlns:a16="http://schemas.microsoft.com/office/drawing/2014/main" id="{52B81DBB-7CB0-A6DB-2B5B-ACEC16E85BAB}"/>
              </a:ext>
            </a:extLst>
          </p:cNvPr>
          <p:cNvSpPr txBox="1"/>
          <p:nvPr/>
        </p:nvSpPr>
        <p:spPr>
          <a:xfrm>
            <a:off x="4358640" y="2880360"/>
            <a:ext cx="2830070" cy="923330"/>
          </a:xfrm>
          <a:prstGeom prst="rect">
            <a:avLst/>
          </a:prstGeom>
          <a:noFill/>
        </p:spPr>
        <p:txBody>
          <a:bodyPr wrap="none" rtlCol="0">
            <a:spAutoFit/>
          </a:bodyPr>
          <a:lstStyle/>
          <a:p>
            <a:r>
              <a:rPr lang="de-DE" dirty="0">
                <a:hlinkClick r:id="rId3"/>
              </a:rPr>
              <a:t>www.mgrohee.de</a:t>
            </a:r>
            <a:endParaRPr lang="de-DE" dirty="0"/>
          </a:p>
          <a:p>
            <a:endParaRPr lang="de-DE" dirty="0"/>
          </a:p>
          <a:p>
            <a:r>
              <a:rPr lang="de-DE" dirty="0" err="1"/>
              <a:t>micaela.grohe@lern-fair.de</a:t>
            </a:r>
            <a:endParaRPr lang="de-DE" dirty="0"/>
          </a:p>
        </p:txBody>
      </p:sp>
    </p:spTree>
    <p:extLst>
      <p:ext uri="{BB962C8B-B14F-4D97-AF65-F5344CB8AC3E}">
        <p14:creationId xmlns:p14="http://schemas.microsoft.com/office/powerpoint/2010/main" val="2186475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415B44-C4C7-2F43-80AE-B6AE8B258094}"/>
              </a:ext>
            </a:extLst>
          </p:cNvPr>
          <p:cNvSpPr>
            <a:spLocks noGrp="1"/>
          </p:cNvSpPr>
          <p:nvPr>
            <p:ph type="title"/>
          </p:nvPr>
        </p:nvSpPr>
        <p:spPr/>
        <p:txBody>
          <a:bodyPr/>
          <a:lstStyle/>
          <a:p>
            <a:r>
              <a:rPr lang="de-DE" dirty="0"/>
              <a:t>Anführungs-zeichen</a:t>
            </a:r>
          </a:p>
        </p:txBody>
      </p:sp>
      <p:sp>
        <p:nvSpPr>
          <p:cNvPr id="3" name="Inhaltsplatzhalter 2">
            <a:extLst>
              <a:ext uri="{FF2B5EF4-FFF2-40B4-BE49-F238E27FC236}">
                <a16:creationId xmlns:a16="http://schemas.microsoft.com/office/drawing/2014/main" id="{2E72EA28-1088-F64A-A507-32D75452CE88}"/>
              </a:ext>
            </a:extLst>
          </p:cNvPr>
          <p:cNvSpPr>
            <a:spLocks noGrp="1"/>
          </p:cNvSpPr>
          <p:nvPr>
            <p:ph idx="1"/>
          </p:nvPr>
        </p:nvSpPr>
        <p:spPr/>
        <p:txBody>
          <a:bodyPr/>
          <a:lstStyle/>
          <a:p>
            <a:pPr marL="0" indent="0">
              <a:buNone/>
            </a:pPr>
            <a:r>
              <a:rPr lang="de-DE" dirty="0"/>
              <a:t>Die wörtliche Rede wird durch </a:t>
            </a:r>
            <a:r>
              <a:rPr lang="de-DE" dirty="0">
                <a:solidFill>
                  <a:srgbClr val="FF0000"/>
                </a:solidFill>
              </a:rPr>
              <a:t>Anführungszeichen</a:t>
            </a:r>
            <a:r>
              <a:rPr lang="de-DE" dirty="0"/>
              <a:t> gekennzeichnet.</a:t>
            </a:r>
          </a:p>
          <a:p>
            <a:pPr marL="0" indent="0">
              <a:buNone/>
            </a:pPr>
            <a:endParaRPr lang="de-DE" dirty="0"/>
          </a:p>
          <a:p>
            <a:pPr marL="0" indent="0">
              <a:buNone/>
            </a:pPr>
            <a:endParaRPr lang="de-DE" dirty="0"/>
          </a:p>
          <a:p>
            <a:pPr marL="0" indent="0">
              <a:buNone/>
            </a:pPr>
            <a:r>
              <a:rPr lang="de-DE" i="1" dirty="0">
                <a:solidFill>
                  <a:srgbClr val="FF0000"/>
                </a:solidFill>
              </a:rPr>
              <a:t>„</a:t>
            </a:r>
            <a:r>
              <a:rPr lang="de-DE" i="1" dirty="0"/>
              <a:t>Wir sollten Schneewittchen wecken</a:t>
            </a:r>
            <a:r>
              <a:rPr lang="de-DE" i="1" dirty="0">
                <a:solidFill>
                  <a:srgbClr val="FF0000"/>
                </a:solidFill>
              </a:rPr>
              <a:t>“</a:t>
            </a:r>
            <a:r>
              <a:rPr lang="de-DE" i="1" dirty="0"/>
              <a:t>, sagte der Zwerg.</a:t>
            </a:r>
          </a:p>
        </p:txBody>
      </p:sp>
    </p:spTree>
    <p:extLst>
      <p:ext uri="{BB962C8B-B14F-4D97-AF65-F5344CB8AC3E}">
        <p14:creationId xmlns:p14="http://schemas.microsoft.com/office/powerpoint/2010/main" val="2075575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D91447-083B-C646-BE91-1FEA811C183C}"/>
              </a:ext>
            </a:extLst>
          </p:cNvPr>
          <p:cNvSpPr>
            <a:spLocks noGrp="1"/>
          </p:cNvSpPr>
          <p:nvPr>
            <p:ph type="title"/>
          </p:nvPr>
        </p:nvSpPr>
        <p:spPr/>
        <p:txBody>
          <a:bodyPr/>
          <a:lstStyle/>
          <a:p>
            <a:r>
              <a:rPr lang="de-DE" dirty="0"/>
              <a:t>Anführungs-zeichen oben oder unten?</a:t>
            </a:r>
          </a:p>
        </p:txBody>
      </p:sp>
      <p:sp>
        <p:nvSpPr>
          <p:cNvPr id="3" name="Inhaltsplatzhalter 2">
            <a:extLst>
              <a:ext uri="{FF2B5EF4-FFF2-40B4-BE49-F238E27FC236}">
                <a16:creationId xmlns:a16="http://schemas.microsoft.com/office/drawing/2014/main" id="{BF474BAE-6CED-D341-9795-ED5F628A3B2B}"/>
              </a:ext>
            </a:extLst>
          </p:cNvPr>
          <p:cNvSpPr>
            <a:spLocks noGrp="1"/>
          </p:cNvSpPr>
          <p:nvPr>
            <p:ph idx="1"/>
          </p:nvPr>
        </p:nvSpPr>
        <p:spPr/>
        <p:txBody>
          <a:bodyPr/>
          <a:lstStyle/>
          <a:p>
            <a:pPr>
              <a:lnSpc>
                <a:spcPct val="150000"/>
              </a:lnSpc>
            </a:pPr>
            <a:r>
              <a:rPr lang="de-DE" dirty="0">
                <a:solidFill>
                  <a:schemeClr val="accent1">
                    <a:lumMod val="50000"/>
                  </a:schemeClr>
                </a:solidFill>
              </a:rPr>
              <a:t>Normalerweise müssen die Anführungszeichen am Anfang der wörtlichen Rede unten und am Ende oben stehen: </a:t>
            </a:r>
            <a:r>
              <a:rPr lang="de-DE" dirty="0">
                <a:solidFill>
                  <a:srgbClr val="FF0000"/>
                </a:solidFill>
              </a:rPr>
              <a:t>„...“ </a:t>
            </a:r>
          </a:p>
          <a:p>
            <a:pPr marL="0" indent="0">
              <a:lnSpc>
                <a:spcPct val="150000"/>
              </a:lnSpc>
              <a:buNone/>
            </a:pPr>
            <a:endParaRPr lang="de-DE" dirty="0"/>
          </a:p>
          <a:p>
            <a:pPr>
              <a:lnSpc>
                <a:spcPct val="150000"/>
              </a:lnSpc>
            </a:pPr>
            <a:r>
              <a:rPr lang="de-DE" dirty="0"/>
              <a:t>Wenn digitale Schriften die Anführungszeichen am Anfang oben setzen: shift-Taste und 2</a:t>
            </a:r>
          </a:p>
        </p:txBody>
      </p:sp>
    </p:spTree>
    <p:extLst>
      <p:ext uri="{BB962C8B-B14F-4D97-AF65-F5344CB8AC3E}">
        <p14:creationId xmlns:p14="http://schemas.microsoft.com/office/powerpoint/2010/main" val="2163398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0753A7-92A2-C32D-4993-A278B40A1603}"/>
              </a:ext>
            </a:extLst>
          </p:cNvPr>
          <p:cNvSpPr>
            <a:spLocks noGrp="1"/>
          </p:cNvSpPr>
          <p:nvPr>
            <p:ph type="title"/>
          </p:nvPr>
        </p:nvSpPr>
        <p:spPr/>
        <p:txBody>
          <a:bodyPr/>
          <a:lstStyle/>
          <a:p>
            <a:r>
              <a:rPr lang="de-DE" dirty="0"/>
              <a:t>Fachbegriffe</a:t>
            </a:r>
          </a:p>
        </p:txBody>
      </p:sp>
      <p:sp>
        <p:nvSpPr>
          <p:cNvPr id="3" name="Inhaltsplatzhalter 2">
            <a:extLst>
              <a:ext uri="{FF2B5EF4-FFF2-40B4-BE49-F238E27FC236}">
                <a16:creationId xmlns:a16="http://schemas.microsoft.com/office/drawing/2014/main" id="{9E303BAB-5966-7530-E239-44B715727597}"/>
              </a:ext>
            </a:extLst>
          </p:cNvPr>
          <p:cNvSpPr>
            <a:spLocks noGrp="1"/>
          </p:cNvSpPr>
          <p:nvPr>
            <p:ph idx="1"/>
          </p:nvPr>
        </p:nvSpPr>
        <p:spPr/>
        <p:txBody>
          <a:bodyPr/>
          <a:lstStyle/>
          <a:p>
            <a:pPr>
              <a:lnSpc>
                <a:spcPct val="250000"/>
              </a:lnSpc>
            </a:pPr>
            <a:r>
              <a:rPr lang="de-DE" b="1" dirty="0">
                <a:solidFill>
                  <a:schemeClr val="accent1">
                    <a:lumMod val="50000"/>
                  </a:schemeClr>
                </a:solidFill>
              </a:rPr>
              <a:t>Anführungszeichen</a:t>
            </a:r>
            <a:r>
              <a:rPr lang="de-DE" dirty="0"/>
              <a:t> (umgangssprachlich: Gänsefüßchen)</a:t>
            </a:r>
          </a:p>
          <a:p>
            <a:pPr>
              <a:lnSpc>
                <a:spcPct val="250000"/>
              </a:lnSpc>
            </a:pPr>
            <a:r>
              <a:rPr lang="de-DE" b="1" dirty="0">
                <a:solidFill>
                  <a:schemeClr val="accent1">
                    <a:lumMod val="75000"/>
                  </a:schemeClr>
                </a:solidFill>
              </a:rPr>
              <a:t>Beisatz</a:t>
            </a:r>
            <a:r>
              <a:rPr lang="de-DE" dirty="0"/>
              <a:t>: er ruft, sie sagt, wir meinen, du hast behauptet</a:t>
            </a:r>
          </a:p>
          <a:p>
            <a:pPr>
              <a:lnSpc>
                <a:spcPct val="250000"/>
              </a:lnSpc>
            </a:pPr>
            <a:r>
              <a:rPr lang="de-DE" b="1" dirty="0">
                <a:solidFill>
                  <a:schemeClr val="accent1">
                    <a:lumMod val="60000"/>
                    <a:lumOff val="40000"/>
                  </a:schemeClr>
                </a:solidFill>
              </a:rPr>
              <a:t>Satzende-Zeichen</a:t>
            </a:r>
            <a:r>
              <a:rPr lang="de-DE" dirty="0"/>
              <a:t>: Punkt, Ausrufezeichen, Fragezeichen</a:t>
            </a:r>
          </a:p>
        </p:txBody>
      </p:sp>
    </p:spTree>
    <p:extLst>
      <p:ext uri="{BB962C8B-B14F-4D97-AF65-F5344CB8AC3E}">
        <p14:creationId xmlns:p14="http://schemas.microsoft.com/office/powerpoint/2010/main" val="2298160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33E0BC-431D-274F-9DD5-53AC01A87DD0}"/>
              </a:ext>
            </a:extLst>
          </p:cNvPr>
          <p:cNvSpPr>
            <a:spLocks noGrp="1"/>
          </p:cNvSpPr>
          <p:nvPr>
            <p:ph type="title"/>
          </p:nvPr>
        </p:nvSpPr>
        <p:spPr/>
        <p:txBody>
          <a:bodyPr/>
          <a:lstStyle/>
          <a:p>
            <a:r>
              <a:rPr lang="de-DE" dirty="0"/>
              <a:t>Merksatz</a:t>
            </a:r>
          </a:p>
        </p:txBody>
      </p:sp>
      <p:sp>
        <p:nvSpPr>
          <p:cNvPr id="4" name="Rechteck 3">
            <a:extLst>
              <a:ext uri="{FF2B5EF4-FFF2-40B4-BE49-F238E27FC236}">
                <a16:creationId xmlns:a16="http://schemas.microsoft.com/office/drawing/2014/main" id="{1E7D3D2A-4645-4540-EFA3-DFDB9B8255B7}"/>
              </a:ext>
            </a:extLst>
          </p:cNvPr>
          <p:cNvSpPr/>
          <p:nvPr/>
        </p:nvSpPr>
        <p:spPr>
          <a:xfrm>
            <a:off x="4282440" y="1123837"/>
            <a:ext cx="4236721" cy="2286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200000"/>
              </a:lnSpc>
            </a:pPr>
            <a:r>
              <a:rPr lang="de-DE" sz="2000" b="1" dirty="0">
                <a:solidFill>
                  <a:schemeClr val="bg1"/>
                </a:solidFill>
              </a:rPr>
              <a:t>Beisatz vorne, Beisatz Mitte:</a:t>
            </a:r>
          </a:p>
          <a:p>
            <a:pPr>
              <a:lnSpc>
                <a:spcPct val="200000"/>
              </a:lnSpc>
            </a:pPr>
            <a:r>
              <a:rPr lang="de-DE" sz="2000" b="1" dirty="0">
                <a:solidFill>
                  <a:schemeClr val="bg1"/>
                </a:solidFill>
              </a:rPr>
              <a:t>Punkt vor die Gänsefüßchen bitte!</a:t>
            </a:r>
          </a:p>
          <a:p>
            <a:pPr algn="ctr"/>
            <a:endParaRPr lang="de-DE" dirty="0"/>
          </a:p>
        </p:txBody>
      </p:sp>
      <p:sp>
        <p:nvSpPr>
          <p:cNvPr id="8" name="Oval 7">
            <a:extLst>
              <a:ext uri="{FF2B5EF4-FFF2-40B4-BE49-F238E27FC236}">
                <a16:creationId xmlns:a16="http://schemas.microsoft.com/office/drawing/2014/main" id="{83105FBF-C918-AD9A-E52B-5A4DAEB0BF01}"/>
              </a:ext>
            </a:extLst>
          </p:cNvPr>
          <p:cNvSpPr/>
          <p:nvPr/>
        </p:nvSpPr>
        <p:spPr>
          <a:xfrm>
            <a:off x="6659881" y="3759060"/>
            <a:ext cx="3718560" cy="1965960"/>
          </a:xfrm>
          <a:prstGeom prst="ellips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i="1" dirty="0">
                <a:solidFill>
                  <a:schemeClr val="tx1">
                    <a:lumMod val="75000"/>
                    <a:lumOff val="25000"/>
                  </a:schemeClr>
                </a:solidFill>
              </a:rPr>
              <a:t>Beispiel:</a:t>
            </a:r>
          </a:p>
          <a:p>
            <a:r>
              <a:rPr lang="de-DE" i="1" dirty="0">
                <a:solidFill>
                  <a:schemeClr val="tx1">
                    <a:lumMod val="75000"/>
                    <a:lumOff val="25000"/>
                  </a:schemeClr>
                </a:solidFill>
              </a:rPr>
              <a:t>Anna sagt: „Es reicht</a:t>
            </a:r>
            <a:r>
              <a:rPr lang="de-DE" b="1" i="1" dirty="0">
                <a:solidFill>
                  <a:srgbClr val="FF0000"/>
                </a:solidFill>
              </a:rPr>
              <a:t>.</a:t>
            </a:r>
            <a:r>
              <a:rPr lang="de-DE" i="1" dirty="0">
                <a:solidFill>
                  <a:schemeClr val="tx1">
                    <a:lumMod val="75000"/>
                    <a:lumOff val="25000"/>
                  </a:schemeClr>
                </a:solidFill>
              </a:rPr>
              <a:t>“</a:t>
            </a:r>
          </a:p>
        </p:txBody>
      </p:sp>
    </p:spTree>
    <p:extLst>
      <p:ext uri="{BB962C8B-B14F-4D97-AF65-F5344CB8AC3E}">
        <p14:creationId xmlns:p14="http://schemas.microsoft.com/office/powerpoint/2010/main" val="1677678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975303-5006-364C-BCA5-96AA706C1BAE}"/>
              </a:ext>
            </a:extLst>
          </p:cNvPr>
          <p:cNvSpPr>
            <a:spLocks noGrp="1"/>
          </p:cNvSpPr>
          <p:nvPr>
            <p:ph type="title"/>
          </p:nvPr>
        </p:nvSpPr>
        <p:spPr/>
        <p:txBody>
          <a:bodyPr/>
          <a:lstStyle/>
          <a:p>
            <a:r>
              <a:rPr lang="de-DE" dirty="0"/>
              <a:t>Beisatz</a:t>
            </a:r>
          </a:p>
        </p:txBody>
      </p:sp>
      <p:sp>
        <p:nvSpPr>
          <p:cNvPr id="3" name="Inhaltsplatzhalter 2">
            <a:extLst>
              <a:ext uri="{FF2B5EF4-FFF2-40B4-BE49-F238E27FC236}">
                <a16:creationId xmlns:a16="http://schemas.microsoft.com/office/drawing/2014/main" id="{45EF6400-3C51-134E-983D-82A9E2BDB61A}"/>
              </a:ext>
            </a:extLst>
          </p:cNvPr>
          <p:cNvSpPr>
            <a:spLocks noGrp="1"/>
          </p:cNvSpPr>
          <p:nvPr>
            <p:ph idx="1"/>
          </p:nvPr>
        </p:nvSpPr>
        <p:spPr/>
        <p:txBody>
          <a:bodyPr/>
          <a:lstStyle/>
          <a:p>
            <a:pPr marL="0" indent="0">
              <a:buNone/>
            </a:pPr>
            <a:r>
              <a:rPr lang="de-DE" dirty="0"/>
              <a:t>A.   Der Beisatz kann am Anfang stehen </a:t>
            </a:r>
            <a:r>
              <a:rPr lang="de-DE" dirty="0">
                <a:sym typeface="Wingdings" pitchFamily="2" charset="2"/>
              </a:rPr>
              <a:t> Doppelpunkt danach</a:t>
            </a:r>
          </a:p>
          <a:p>
            <a:pPr marL="0" indent="0">
              <a:buNone/>
            </a:pPr>
            <a:r>
              <a:rPr lang="de-DE" dirty="0">
                <a:sym typeface="Wingdings" pitchFamily="2" charset="2"/>
              </a:rPr>
              <a:t>B.   Der Beisatz kann am Ende stehen  Komma davor</a:t>
            </a:r>
          </a:p>
          <a:p>
            <a:pPr marL="0" indent="0">
              <a:buNone/>
            </a:pPr>
            <a:r>
              <a:rPr lang="de-DE" dirty="0">
                <a:sym typeface="Wingdings" pitchFamily="2" charset="2"/>
              </a:rPr>
              <a:t>C.   Der Beisatz kann in der Mitte stehen  Komma davor + danach</a:t>
            </a:r>
          </a:p>
          <a:p>
            <a:endParaRPr lang="de-DE" dirty="0">
              <a:sym typeface="Wingdings" pitchFamily="2" charset="2"/>
            </a:endParaRPr>
          </a:p>
          <a:p>
            <a:endParaRPr lang="de-DE" dirty="0">
              <a:sym typeface="Wingdings" pitchFamily="2" charset="2"/>
            </a:endParaRPr>
          </a:p>
          <a:p>
            <a:pPr marL="0" indent="0">
              <a:buNone/>
            </a:pPr>
            <a:r>
              <a:rPr lang="de-DE" i="1" dirty="0">
                <a:sym typeface="Wingdings" pitchFamily="2" charset="2"/>
              </a:rPr>
              <a:t>Ordne die Beispiele zu.</a:t>
            </a:r>
          </a:p>
          <a:p>
            <a:pPr marL="457200" indent="-457200">
              <a:buFont typeface="+mj-lt"/>
              <a:buAutoNum type="arabicPeriod"/>
            </a:pPr>
            <a:r>
              <a:rPr lang="de-DE" i="1" dirty="0">
                <a:sym typeface="Wingdings" pitchFamily="2" charset="2"/>
              </a:rPr>
              <a:t>„Mein Freund erzählt gerne Witze“, behauptete John.</a:t>
            </a:r>
          </a:p>
          <a:p>
            <a:pPr marL="457200" indent="-457200">
              <a:buFont typeface="+mj-lt"/>
              <a:buAutoNum type="arabicPeriod"/>
            </a:pPr>
            <a:r>
              <a:rPr lang="de-DE" i="1" dirty="0">
                <a:sym typeface="Wingdings" pitchFamily="2" charset="2"/>
              </a:rPr>
              <a:t>„Anstatt mich so anzustarren“, rief ich, „könntest du helfen!“</a:t>
            </a:r>
          </a:p>
          <a:p>
            <a:pPr marL="457200" indent="-457200">
              <a:buFont typeface="+mj-lt"/>
              <a:buAutoNum type="arabicPeriod"/>
            </a:pPr>
            <a:r>
              <a:rPr lang="de-DE" i="1" dirty="0">
                <a:sym typeface="Wingdings" pitchFamily="2" charset="2"/>
              </a:rPr>
              <a:t>Die Lehrerin flüsterte: „Ich weiß, dass du das schaffst.“</a:t>
            </a:r>
            <a:endParaRPr lang="de-DE" i="1" dirty="0"/>
          </a:p>
        </p:txBody>
      </p:sp>
    </p:spTree>
    <p:extLst>
      <p:ext uri="{BB962C8B-B14F-4D97-AF65-F5344CB8AC3E}">
        <p14:creationId xmlns:p14="http://schemas.microsoft.com/office/powerpoint/2010/main" val="2434358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5612F7-7324-F385-2B1D-79B6C7AA0D97}"/>
              </a:ext>
            </a:extLst>
          </p:cNvPr>
          <p:cNvSpPr>
            <a:spLocks noGrp="1"/>
          </p:cNvSpPr>
          <p:nvPr>
            <p:ph type="title"/>
          </p:nvPr>
        </p:nvSpPr>
        <p:spPr/>
        <p:txBody>
          <a:bodyPr/>
          <a:lstStyle/>
          <a:p>
            <a:r>
              <a:rPr lang="de-DE" dirty="0"/>
              <a:t>Wortschatz</a:t>
            </a:r>
          </a:p>
        </p:txBody>
      </p:sp>
      <p:sp>
        <p:nvSpPr>
          <p:cNvPr id="3" name="Inhaltsplatzhalter 2">
            <a:extLst>
              <a:ext uri="{FF2B5EF4-FFF2-40B4-BE49-F238E27FC236}">
                <a16:creationId xmlns:a16="http://schemas.microsoft.com/office/drawing/2014/main" id="{7959F0F7-DBBB-84B1-E964-3F5B9DADB13B}"/>
              </a:ext>
            </a:extLst>
          </p:cNvPr>
          <p:cNvSpPr>
            <a:spLocks noGrp="1"/>
          </p:cNvSpPr>
          <p:nvPr>
            <p:ph idx="1"/>
          </p:nvPr>
        </p:nvSpPr>
        <p:spPr/>
        <p:txBody>
          <a:bodyPr/>
          <a:lstStyle/>
          <a:p>
            <a:pPr marL="0" indent="0">
              <a:buNone/>
            </a:pPr>
            <a:r>
              <a:rPr lang="de-DE" dirty="0"/>
              <a:t>Wörter, die man statt „sagen“ verwenden kann:</a:t>
            </a:r>
          </a:p>
          <a:p>
            <a:r>
              <a:rPr lang="de-DE" dirty="0"/>
              <a:t>rufen, schreien</a:t>
            </a:r>
          </a:p>
          <a:p>
            <a:r>
              <a:rPr lang="de-DE" dirty="0"/>
              <a:t>flüstern, wispern</a:t>
            </a:r>
          </a:p>
          <a:p>
            <a:r>
              <a:rPr lang="de-DE" dirty="0"/>
              <a:t>fragen, wissen wollen, nachhaken</a:t>
            </a:r>
          </a:p>
          <a:p>
            <a:r>
              <a:rPr lang="de-DE" dirty="0"/>
              <a:t>antworten</a:t>
            </a:r>
          </a:p>
          <a:p>
            <a:r>
              <a:rPr lang="de-DE" dirty="0"/>
              <a:t>behaupten, meinen</a:t>
            </a:r>
          </a:p>
          <a:p>
            <a:r>
              <a:rPr lang="de-DE" dirty="0"/>
              <a:t>widersprechen</a:t>
            </a:r>
          </a:p>
          <a:p>
            <a:r>
              <a:rPr lang="de-DE" dirty="0"/>
              <a:t>zugeben, zustimmen, beipflichten</a:t>
            </a:r>
          </a:p>
          <a:p>
            <a:endParaRPr lang="de-DE" dirty="0"/>
          </a:p>
        </p:txBody>
      </p:sp>
    </p:spTree>
    <p:extLst>
      <p:ext uri="{BB962C8B-B14F-4D97-AF65-F5344CB8AC3E}">
        <p14:creationId xmlns:p14="http://schemas.microsoft.com/office/powerpoint/2010/main" val="20524792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C68309-6F35-8941-9FB2-66013A14BF45}"/>
              </a:ext>
            </a:extLst>
          </p:cNvPr>
          <p:cNvSpPr>
            <a:spLocks noGrp="1"/>
          </p:cNvSpPr>
          <p:nvPr>
            <p:ph type="title"/>
          </p:nvPr>
        </p:nvSpPr>
        <p:spPr/>
        <p:txBody>
          <a:bodyPr/>
          <a:lstStyle/>
          <a:p>
            <a:r>
              <a:rPr lang="de-DE" dirty="0"/>
              <a:t>Alle Regeln</a:t>
            </a:r>
          </a:p>
        </p:txBody>
      </p:sp>
      <p:graphicFrame>
        <p:nvGraphicFramePr>
          <p:cNvPr id="4" name="Inhaltsplatzhalter 3">
            <a:extLst>
              <a:ext uri="{FF2B5EF4-FFF2-40B4-BE49-F238E27FC236}">
                <a16:creationId xmlns:a16="http://schemas.microsoft.com/office/drawing/2014/main" id="{2710C96D-FB35-D141-9EF3-548D17006B7E}"/>
              </a:ext>
            </a:extLst>
          </p:cNvPr>
          <p:cNvGraphicFramePr>
            <a:graphicFrameLocks noGrp="1"/>
          </p:cNvGraphicFramePr>
          <p:nvPr>
            <p:ph idx="1"/>
            <p:extLst>
              <p:ext uri="{D42A27DB-BD31-4B8C-83A1-F6EECF244321}">
                <p14:modId xmlns:p14="http://schemas.microsoft.com/office/powerpoint/2010/main" val="4130014832"/>
              </p:ext>
            </p:extLst>
          </p:nvPr>
        </p:nvGraphicFramePr>
        <p:xfrm>
          <a:off x="3850106" y="766953"/>
          <a:ext cx="7449954" cy="5040630"/>
        </p:xfrm>
        <a:graphic>
          <a:graphicData uri="http://schemas.openxmlformats.org/drawingml/2006/table">
            <a:tbl>
              <a:tblPr>
                <a:tableStyleId>{5C22544A-7EE6-4342-B048-85BDC9FD1C3A}</a:tableStyleId>
              </a:tblPr>
              <a:tblGrid>
                <a:gridCol w="3724977">
                  <a:extLst>
                    <a:ext uri="{9D8B030D-6E8A-4147-A177-3AD203B41FA5}">
                      <a16:colId xmlns:a16="http://schemas.microsoft.com/office/drawing/2014/main" val="893837550"/>
                    </a:ext>
                  </a:extLst>
                </a:gridCol>
                <a:gridCol w="3724977">
                  <a:extLst>
                    <a:ext uri="{9D8B030D-6E8A-4147-A177-3AD203B41FA5}">
                      <a16:colId xmlns:a16="http://schemas.microsoft.com/office/drawing/2014/main" val="3742580429"/>
                    </a:ext>
                  </a:extLst>
                </a:gridCol>
              </a:tblGrid>
              <a:tr h="0">
                <a:tc>
                  <a:txBody>
                    <a:bodyPr/>
                    <a:lstStyle/>
                    <a:p>
                      <a:pPr>
                        <a:spcAft>
                          <a:spcPts val="0"/>
                        </a:spcAft>
                      </a:pPr>
                      <a:r>
                        <a:rPr lang="de-DE" sz="1800" u="sng">
                          <a:effectLst/>
                        </a:rPr>
                        <a:t>Modell</a:t>
                      </a:r>
                      <a:endParaRPr lang="de-DE" sz="1800">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tc>
                  <a:txBody>
                    <a:bodyPr/>
                    <a:lstStyle/>
                    <a:p>
                      <a:pPr>
                        <a:spcAft>
                          <a:spcPts val="0"/>
                        </a:spcAft>
                      </a:pPr>
                      <a:r>
                        <a:rPr lang="de-DE" sz="1800" i="1" u="sng" dirty="0">
                          <a:effectLst/>
                        </a:rPr>
                        <a:t>Beispiel</a:t>
                      </a:r>
                      <a:endParaRPr lang="de-DE" sz="1800" i="1" dirty="0">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extLst>
                  <a:ext uri="{0D108BD9-81ED-4DB2-BD59-A6C34878D82A}">
                    <a16:rowId xmlns:a16="http://schemas.microsoft.com/office/drawing/2014/main" val="1789966945"/>
                  </a:ext>
                </a:extLst>
              </a:tr>
              <a:tr h="0">
                <a:tc>
                  <a:txBody>
                    <a:bodyPr/>
                    <a:lstStyle/>
                    <a:p>
                      <a:pPr>
                        <a:spcAft>
                          <a:spcPts val="0"/>
                        </a:spcAft>
                      </a:pPr>
                      <a:r>
                        <a:rPr lang="de-DE" sz="1800" dirty="0">
                          <a:effectLst/>
                        </a:rPr>
                        <a:t>1. „Wörtliche Rede“, Beisatz.</a:t>
                      </a:r>
                      <a:endParaRPr lang="de-DE" sz="1800" dirty="0">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tc>
                  <a:txBody>
                    <a:bodyPr/>
                    <a:lstStyle/>
                    <a:p>
                      <a:pPr>
                        <a:spcAft>
                          <a:spcPts val="0"/>
                        </a:spcAft>
                      </a:pPr>
                      <a:r>
                        <a:rPr lang="de-DE" sz="1800" i="1" dirty="0">
                          <a:solidFill>
                            <a:srgbClr val="FF0000"/>
                          </a:solidFill>
                          <a:effectLst/>
                        </a:rPr>
                        <a:t>„</a:t>
                      </a:r>
                      <a:r>
                        <a:rPr lang="de-DE" sz="1800" i="1" dirty="0">
                          <a:effectLst/>
                        </a:rPr>
                        <a:t>Eins geht noch</a:t>
                      </a:r>
                      <a:r>
                        <a:rPr lang="de-DE" sz="1800" i="1" dirty="0">
                          <a:solidFill>
                            <a:srgbClr val="FF0000"/>
                          </a:solidFill>
                          <a:effectLst/>
                        </a:rPr>
                        <a:t>“, </a:t>
                      </a:r>
                      <a:r>
                        <a:rPr lang="de-DE" sz="1800" i="1" dirty="0">
                          <a:effectLst/>
                        </a:rPr>
                        <a:t>meinte der Spieler</a:t>
                      </a:r>
                      <a:r>
                        <a:rPr lang="de-DE" sz="1800" i="1" dirty="0">
                          <a:solidFill>
                            <a:srgbClr val="FF0000"/>
                          </a:solidFill>
                          <a:effectLst/>
                        </a:rPr>
                        <a:t>.</a:t>
                      </a:r>
                      <a:endParaRPr lang="de-DE" sz="1800" i="1"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extLst>
                  <a:ext uri="{0D108BD9-81ED-4DB2-BD59-A6C34878D82A}">
                    <a16:rowId xmlns:a16="http://schemas.microsoft.com/office/drawing/2014/main" val="2486217580"/>
                  </a:ext>
                </a:extLst>
              </a:tr>
              <a:tr h="0">
                <a:tc>
                  <a:txBody>
                    <a:bodyPr/>
                    <a:lstStyle/>
                    <a:p>
                      <a:pPr>
                        <a:spcAft>
                          <a:spcPts val="0"/>
                        </a:spcAft>
                      </a:pPr>
                      <a:r>
                        <a:rPr lang="de-DE" sz="1800" dirty="0">
                          <a:effectLst/>
                        </a:rPr>
                        <a:t>2. Beisatz: „Wörtliche Rede.“</a:t>
                      </a:r>
                      <a:endParaRPr lang="de-DE" sz="1800" dirty="0">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tc>
                  <a:txBody>
                    <a:bodyPr/>
                    <a:lstStyle/>
                    <a:p>
                      <a:pPr>
                        <a:spcAft>
                          <a:spcPts val="0"/>
                        </a:spcAft>
                      </a:pPr>
                      <a:r>
                        <a:rPr lang="de-DE" sz="1800" i="1" dirty="0">
                          <a:effectLst/>
                        </a:rPr>
                        <a:t>Herr S. erklärte</a:t>
                      </a:r>
                      <a:r>
                        <a:rPr lang="de-DE" sz="1800" i="1" dirty="0">
                          <a:solidFill>
                            <a:srgbClr val="FF0000"/>
                          </a:solidFill>
                          <a:effectLst/>
                        </a:rPr>
                        <a:t>: „</a:t>
                      </a:r>
                      <a:r>
                        <a:rPr lang="de-DE" sz="1800" i="1" dirty="0">
                          <a:effectLst/>
                        </a:rPr>
                        <a:t>Sie haben gewonnen</a:t>
                      </a:r>
                      <a:r>
                        <a:rPr lang="de-DE" sz="1800" i="1" dirty="0">
                          <a:solidFill>
                            <a:srgbClr val="FF0000"/>
                          </a:solidFill>
                          <a:effectLst/>
                        </a:rPr>
                        <a:t>.“</a:t>
                      </a:r>
                      <a:endParaRPr lang="de-DE" sz="1800" i="1"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extLst>
                  <a:ext uri="{0D108BD9-81ED-4DB2-BD59-A6C34878D82A}">
                    <a16:rowId xmlns:a16="http://schemas.microsoft.com/office/drawing/2014/main" val="1977903246"/>
                  </a:ext>
                </a:extLst>
              </a:tr>
              <a:tr h="0">
                <a:tc>
                  <a:txBody>
                    <a:bodyPr/>
                    <a:lstStyle/>
                    <a:p>
                      <a:pPr>
                        <a:spcAft>
                          <a:spcPts val="0"/>
                        </a:spcAft>
                      </a:pPr>
                      <a:r>
                        <a:rPr lang="de-DE" sz="1800" dirty="0">
                          <a:effectLst/>
                        </a:rPr>
                        <a:t>3. „Wörtliche Rede“, Beisatz,  </a:t>
                      </a:r>
                      <a:br>
                        <a:rPr lang="de-DE" sz="1800" dirty="0">
                          <a:effectLst/>
                        </a:rPr>
                      </a:br>
                      <a:r>
                        <a:rPr lang="de-DE" sz="1800" dirty="0">
                          <a:effectLst/>
                        </a:rPr>
                        <a:t>    „wörtliche Rede.“</a:t>
                      </a:r>
                      <a:endParaRPr lang="de-DE" sz="1800" dirty="0">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tc>
                  <a:txBody>
                    <a:bodyPr/>
                    <a:lstStyle/>
                    <a:p>
                      <a:pPr>
                        <a:spcAft>
                          <a:spcPts val="0"/>
                        </a:spcAft>
                      </a:pPr>
                      <a:r>
                        <a:rPr lang="de-DE" sz="1800" i="1" dirty="0">
                          <a:solidFill>
                            <a:srgbClr val="FF0000"/>
                          </a:solidFill>
                          <a:effectLst/>
                        </a:rPr>
                        <a:t>„</a:t>
                      </a:r>
                      <a:r>
                        <a:rPr lang="de-DE" sz="1800" i="1" dirty="0">
                          <a:effectLst/>
                        </a:rPr>
                        <a:t>Die Kühe sind schon im Stall</a:t>
                      </a:r>
                      <a:r>
                        <a:rPr lang="de-DE" sz="1800" i="1" dirty="0">
                          <a:solidFill>
                            <a:srgbClr val="FF0000"/>
                          </a:solidFill>
                          <a:effectLst/>
                        </a:rPr>
                        <a:t>“, </a:t>
                      </a:r>
                      <a:r>
                        <a:rPr lang="de-DE" sz="1800" i="1" dirty="0">
                          <a:effectLst/>
                        </a:rPr>
                        <a:t>sagte sie</a:t>
                      </a:r>
                      <a:r>
                        <a:rPr lang="de-DE" sz="1800" i="1" dirty="0">
                          <a:solidFill>
                            <a:srgbClr val="FF0000"/>
                          </a:solidFill>
                          <a:effectLst/>
                        </a:rPr>
                        <a:t>, „</a:t>
                      </a:r>
                      <a:r>
                        <a:rPr lang="de-DE" sz="1800" i="1" dirty="0">
                          <a:effectLst/>
                        </a:rPr>
                        <a:t>wir können gleich anfangen</a:t>
                      </a:r>
                      <a:r>
                        <a:rPr lang="de-DE" sz="1800" i="1" dirty="0">
                          <a:solidFill>
                            <a:srgbClr val="FF0000"/>
                          </a:solidFill>
                          <a:effectLst/>
                        </a:rPr>
                        <a:t>.“</a:t>
                      </a:r>
                      <a:endParaRPr lang="de-DE" sz="1800" i="1"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extLst>
                  <a:ext uri="{0D108BD9-81ED-4DB2-BD59-A6C34878D82A}">
                    <a16:rowId xmlns:a16="http://schemas.microsoft.com/office/drawing/2014/main" val="3259598946"/>
                  </a:ext>
                </a:extLst>
              </a:tr>
              <a:tr h="0">
                <a:tc>
                  <a:txBody>
                    <a:bodyPr/>
                    <a:lstStyle/>
                    <a:p>
                      <a:pPr>
                        <a:spcAft>
                          <a:spcPts val="0"/>
                        </a:spcAft>
                      </a:pPr>
                      <a:r>
                        <a:rPr lang="de-DE" sz="1800" dirty="0">
                          <a:effectLst/>
                        </a:rPr>
                        <a:t>4. „Wörtliche Rede!“, Beisatz.</a:t>
                      </a:r>
                      <a:endParaRPr lang="de-DE" sz="1800" dirty="0">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tc>
                  <a:txBody>
                    <a:bodyPr/>
                    <a:lstStyle/>
                    <a:p>
                      <a:pPr>
                        <a:spcAft>
                          <a:spcPts val="0"/>
                        </a:spcAft>
                      </a:pPr>
                      <a:r>
                        <a:rPr lang="de-DE" sz="1800" i="1" dirty="0">
                          <a:solidFill>
                            <a:srgbClr val="FF0000"/>
                          </a:solidFill>
                          <a:effectLst/>
                        </a:rPr>
                        <a:t>„</a:t>
                      </a:r>
                      <a:r>
                        <a:rPr lang="de-DE" sz="1800" i="1" dirty="0">
                          <a:effectLst/>
                        </a:rPr>
                        <a:t>Hast du eben nicht</a:t>
                      </a:r>
                      <a:r>
                        <a:rPr lang="de-DE" sz="1800" i="1" dirty="0">
                          <a:solidFill>
                            <a:srgbClr val="FF0000"/>
                          </a:solidFill>
                          <a:effectLst/>
                        </a:rPr>
                        <a:t>!“,</a:t>
                      </a:r>
                      <a:r>
                        <a:rPr lang="de-DE" sz="1800" i="1" dirty="0">
                          <a:effectLst/>
                        </a:rPr>
                        <a:t> schrie Ute</a:t>
                      </a:r>
                      <a:r>
                        <a:rPr lang="de-DE" sz="1800" i="1" dirty="0">
                          <a:solidFill>
                            <a:srgbClr val="FF0000"/>
                          </a:solidFill>
                          <a:effectLst/>
                        </a:rPr>
                        <a:t>.</a:t>
                      </a:r>
                      <a:endParaRPr lang="de-DE" sz="1800" i="1"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extLst>
                  <a:ext uri="{0D108BD9-81ED-4DB2-BD59-A6C34878D82A}">
                    <a16:rowId xmlns:a16="http://schemas.microsoft.com/office/drawing/2014/main" val="944726957"/>
                  </a:ext>
                </a:extLst>
              </a:tr>
              <a:tr h="0">
                <a:tc>
                  <a:txBody>
                    <a:bodyPr/>
                    <a:lstStyle/>
                    <a:p>
                      <a:pPr>
                        <a:spcAft>
                          <a:spcPts val="0"/>
                        </a:spcAft>
                      </a:pPr>
                      <a:r>
                        <a:rPr lang="de-DE" sz="1800" dirty="0">
                          <a:effectLst/>
                        </a:rPr>
                        <a:t>5. „Wörtliche Rede?“, Beisatz, </a:t>
                      </a:r>
                      <a:br>
                        <a:rPr lang="de-DE" sz="1800" dirty="0">
                          <a:effectLst/>
                        </a:rPr>
                      </a:br>
                      <a:r>
                        <a:rPr lang="de-DE" sz="1800" dirty="0">
                          <a:effectLst/>
                        </a:rPr>
                        <a:t>    „Großschreibung!“</a:t>
                      </a:r>
                      <a:endParaRPr lang="de-DE" sz="1800" dirty="0">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tc>
                  <a:txBody>
                    <a:bodyPr/>
                    <a:lstStyle/>
                    <a:p>
                      <a:pPr>
                        <a:spcAft>
                          <a:spcPts val="0"/>
                        </a:spcAft>
                      </a:pPr>
                      <a:r>
                        <a:rPr lang="de-DE" sz="1800" i="1" dirty="0">
                          <a:solidFill>
                            <a:srgbClr val="FF0000"/>
                          </a:solidFill>
                          <a:effectLst/>
                        </a:rPr>
                        <a:t>„</a:t>
                      </a:r>
                      <a:r>
                        <a:rPr lang="de-DE" sz="1800" i="1" dirty="0">
                          <a:effectLst/>
                        </a:rPr>
                        <a:t>Warum haben Sie das nicht gleich gesagt</a:t>
                      </a:r>
                      <a:r>
                        <a:rPr lang="de-DE" sz="1800" i="1" dirty="0">
                          <a:solidFill>
                            <a:srgbClr val="FF0000"/>
                          </a:solidFill>
                          <a:effectLst/>
                        </a:rPr>
                        <a:t>?“, </a:t>
                      </a:r>
                      <a:r>
                        <a:rPr lang="de-DE" sz="1800" i="1" dirty="0">
                          <a:effectLst/>
                        </a:rPr>
                        <a:t>fragte ich wütend</a:t>
                      </a:r>
                      <a:r>
                        <a:rPr lang="de-DE" sz="1800" i="1" dirty="0">
                          <a:solidFill>
                            <a:srgbClr val="FF0000"/>
                          </a:solidFill>
                          <a:effectLst/>
                        </a:rPr>
                        <a:t>, „</a:t>
                      </a:r>
                      <a:r>
                        <a:rPr lang="de-DE" sz="1800" i="1" dirty="0">
                          <a:effectLst/>
                        </a:rPr>
                        <a:t>Das ist doch unverschämt</a:t>
                      </a:r>
                      <a:r>
                        <a:rPr lang="de-DE" sz="1800" i="1" dirty="0">
                          <a:solidFill>
                            <a:srgbClr val="FF0000"/>
                          </a:solidFill>
                          <a:effectLst/>
                        </a:rPr>
                        <a:t>!“</a:t>
                      </a:r>
                      <a:endParaRPr lang="de-DE" sz="1800" i="1"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extLst>
                  <a:ext uri="{0D108BD9-81ED-4DB2-BD59-A6C34878D82A}">
                    <a16:rowId xmlns:a16="http://schemas.microsoft.com/office/drawing/2014/main" val="4031478668"/>
                  </a:ext>
                </a:extLst>
              </a:tr>
              <a:tr h="0">
                <a:tc>
                  <a:txBody>
                    <a:bodyPr/>
                    <a:lstStyle/>
                    <a:p>
                      <a:pPr>
                        <a:spcAft>
                          <a:spcPts val="0"/>
                        </a:spcAft>
                      </a:pPr>
                      <a:r>
                        <a:rPr lang="de-DE" sz="1800" dirty="0">
                          <a:effectLst/>
                        </a:rPr>
                        <a:t>6. Beisatz als Frage +</a:t>
                      </a:r>
                    </a:p>
                    <a:p>
                      <a:pPr>
                        <a:spcAft>
                          <a:spcPts val="0"/>
                        </a:spcAft>
                      </a:pPr>
                      <a:r>
                        <a:rPr lang="de-DE" sz="1800" dirty="0">
                          <a:effectLst/>
                        </a:rPr>
                        <a:t>    Wörtliche Rede als Frage</a:t>
                      </a:r>
                      <a:endParaRPr lang="de-DE" sz="1800" dirty="0">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tc>
                  <a:txBody>
                    <a:bodyPr/>
                    <a:lstStyle/>
                    <a:p>
                      <a:pPr>
                        <a:spcAft>
                          <a:spcPts val="0"/>
                        </a:spcAft>
                      </a:pPr>
                      <a:r>
                        <a:rPr lang="de-DE" sz="1800" i="1" dirty="0">
                          <a:effectLst/>
                        </a:rPr>
                        <a:t>Hast du ihn wirklich gefragt</a:t>
                      </a:r>
                      <a:r>
                        <a:rPr lang="de-DE" sz="1800" i="1" dirty="0">
                          <a:solidFill>
                            <a:srgbClr val="FF0000"/>
                          </a:solidFill>
                          <a:effectLst/>
                        </a:rPr>
                        <a:t>: „</a:t>
                      </a:r>
                      <a:r>
                        <a:rPr lang="de-DE" sz="1800" i="1" dirty="0">
                          <a:effectLst/>
                        </a:rPr>
                        <a:t>Machst du Schluss</a:t>
                      </a:r>
                      <a:r>
                        <a:rPr lang="de-DE" sz="1800" i="1" dirty="0">
                          <a:solidFill>
                            <a:srgbClr val="FF0000"/>
                          </a:solidFill>
                          <a:effectLst/>
                        </a:rPr>
                        <a:t>?“?</a:t>
                      </a:r>
                      <a:endParaRPr lang="de-DE" sz="1800" i="1"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extLst>
                  <a:ext uri="{0D108BD9-81ED-4DB2-BD59-A6C34878D82A}">
                    <a16:rowId xmlns:a16="http://schemas.microsoft.com/office/drawing/2014/main" val="3072753968"/>
                  </a:ext>
                </a:extLst>
              </a:tr>
              <a:tr h="0">
                <a:tc>
                  <a:txBody>
                    <a:bodyPr/>
                    <a:lstStyle/>
                    <a:p>
                      <a:pPr>
                        <a:spcAft>
                          <a:spcPts val="0"/>
                        </a:spcAft>
                      </a:pPr>
                      <a:r>
                        <a:rPr lang="de-DE" sz="1800">
                          <a:effectLst/>
                        </a:rPr>
                        <a:t>7. Wörtliche Rede innerhalb der </a:t>
                      </a:r>
                    </a:p>
                    <a:p>
                      <a:pPr>
                        <a:spcAft>
                          <a:spcPts val="0"/>
                        </a:spcAft>
                      </a:pPr>
                      <a:r>
                        <a:rPr lang="de-DE" sz="1800">
                          <a:effectLst/>
                        </a:rPr>
                        <a:t>    wörtlichen Rede (einfache Anf.z.) </a:t>
                      </a:r>
                      <a:endParaRPr lang="de-DE" sz="1800">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tc>
                  <a:txBody>
                    <a:bodyPr/>
                    <a:lstStyle/>
                    <a:p>
                      <a:pPr>
                        <a:spcAft>
                          <a:spcPts val="0"/>
                        </a:spcAft>
                      </a:pPr>
                      <a:r>
                        <a:rPr lang="de-DE" sz="1800" i="1" dirty="0">
                          <a:solidFill>
                            <a:srgbClr val="FF0000"/>
                          </a:solidFill>
                          <a:effectLst/>
                        </a:rPr>
                        <a:t>„</a:t>
                      </a:r>
                      <a:r>
                        <a:rPr lang="de-DE" sz="1800" i="1" dirty="0">
                          <a:effectLst/>
                        </a:rPr>
                        <a:t>Sag ihr doch</a:t>
                      </a:r>
                      <a:r>
                        <a:rPr lang="de-DE" sz="1800" i="1" dirty="0">
                          <a:solidFill>
                            <a:srgbClr val="FF0000"/>
                          </a:solidFill>
                          <a:effectLst/>
                        </a:rPr>
                        <a:t>: ‚</a:t>
                      </a:r>
                      <a:r>
                        <a:rPr lang="de-DE" sz="1800" i="1" dirty="0">
                          <a:effectLst/>
                        </a:rPr>
                        <a:t>Du bist sowieso eingeladen</a:t>
                      </a:r>
                      <a:r>
                        <a:rPr lang="de-DE" sz="1800" i="1" dirty="0">
                          <a:solidFill>
                            <a:srgbClr val="FF0000"/>
                          </a:solidFill>
                          <a:effectLst/>
                        </a:rPr>
                        <a:t>!‘!“, </a:t>
                      </a:r>
                      <a:r>
                        <a:rPr lang="de-DE" sz="1800" i="1" dirty="0">
                          <a:effectLst/>
                        </a:rPr>
                        <a:t>riet sie der Freundin</a:t>
                      </a:r>
                      <a:r>
                        <a:rPr lang="de-DE" sz="1800" i="1" dirty="0">
                          <a:solidFill>
                            <a:srgbClr val="FF0000"/>
                          </a:solidFill>
                          <a:effectLst/>
                        </a:rPr>
                        <a:t>.</a:t>
                      </a:r>
                      <a:endParaRPr lang="de-DE" sz="1800" i="1"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extLst>
                  <a:ext uri="{0D108BD9-81ED-4DB2-BD59-A6C34878D82A}">
                    <a16:rowId xmlns:a16="http://schemas.microsoft.com/office/drawing/2014/main" val="584126013"/>
                  </a:ext>
                </a:extLst>
              </a:tr>
              <a:tr h="0">
                <a:tc>
                  <a:txBody>
                    <a:bodyPr/>
                    <a:lstStyle/>
                    <a:p>
                      <a:pPr>
                        <a:spcAft>
                          <a:spcPts val="0"/>
                        </a:spcAft>
                      </a:pPr>
                      <a:r>
                        <a:rPr lang="de-DE" sz="1800" dirty="0">
                          <a:effectLst/>
                        </a:rPr>
                        <a:t>8. Das Komma zwischen Nebensatz </a:t>
                      </a:r>
                    </a:p>
                    <a:p>
                      <a:pPr algn="l">
                        <a:spcAft>
                          <a:spcPts val="0"/>
                        </a:spcAft>
                      </a:pPr>
                      <a:r>
                        <a:rPr lang="de-DE" sz="1800" dirty="0">
                          <a:effectLst/>
                        </a:rPr>
                        <a:t>    Hauptsatz fällt weg, wenn der      </a:t>
                      </a:r>
                    </a:p>
                    <a:p>
                      <a:pPr algn="l">
                        <a:spcAft>
                          <a:spcPts val="0"/>
                        </a:spcAft>
                      </a:pPr>
                      <a:r>
                        <a:rPr lang="de-DE" sz="1800" dirty="0">
                          <a:effectLst/>
                        </a:rPr>
                        <a:t>    Beisatz an dieser Stelle steht.</a:t>
                      </a:r>
                      <a:endParaRPr lang="de-DE" sz="1800" dirty="0">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tc>
                  <a:txBody>
                    <a:bodyPr/>
                    <a:lstStyle/>
                    <a:p>
                      <a:pPr>
                        <a:spcAft>
                          <a:spcPts val="0"/>
                        </a:spcAft>
                      </a:pPr>
                      <a:r>
                        <a:rPr lang="de-DE" sz="1800" i="1" dirty="0">
                          <a:solidFill>
                            <a:srgbClr val="FF0000"/>
                          </a:solidFill>
                          <a:effectLst/>
                        </a:rPr>
                        <a:t>„</a:t>
                      </a:r>
                      <a:r>
                        <a:rPr lang="de-DE" sz="1800" i="1" dirty="0">
                          <a:effectLst/>
                        </a:rPr>
                        <a:t>Dass ich früher käme</a:t>
                      </a:r>
                      <a:r>
                        <a:rPr lang="de-DE" sz="1800" i="1" dirty="0">
                          <a:solidFill>
                            <a:srgbClr val="FF0000"/>
                          </a:solidFill>
                          <a:effectLst/>
                        </a:rPr>
                        <a:t>“, </a:t>
                      </a:r>
                      <a:r>
                        <a:rPr lang="de-DE" sz="1800" i="1" dirty="0">
                          <a:effectLst/>
                        </a:rPr>
                        <a:t>sagte Ali</a:t>
                      </a:r>
                      <a:r>
                        <a:rPr lang="de-DE" sz="1800" i="1" dirty="0">
                          <a:solidFill>
                            <a:srgbClr val="FF0000"/>
                          </a:solidFill>
                          <a:effectLst/>
                        </a:rPr>
                        <a:t>,</a:t>
                      </a:r>
                    </a:p>
                    <a:p>
                      <a:pPr>
                        <a:spcAft>
                          <a:spcPts val="0"/>
                        </a:spcAft>
                      </a:pPr>
                      <a:r>
                        <a:rPr lang="de-DE" sz="1800" i="1" dirty="0">
                          <a:solidFill>
                            <a:srgbClr val="FF0000"/>
                          </a:solidFill>
                          <a:effectLst/>
                        </a:rPr>
                        <a:t>„</a:t>
                      </a:r>
                      <a:r>
                        <a:rPr lang="de-DE" sz="1800" i="1" dirty="0">
                          <a:effectLst/>
                        </a:rPr>
                        <a:t>hatten wir verabredet</a:t>
                      </a:r>
                      <a:r>
                        <a:rPr lang="de-DE" sz="1800" i="1" dirty="0">
                          <a:solidFill>
                            <a:srgbClr val="FF0000"/>
                          </a:solidFill>
                          <a:effectLst/>
                        </a:rPr>
                        <a:t>.“</a:t>
                      </a:r>
                      <a:endParaRPr lang="de-DE" sz="1800" i="1" dirty="0">
                        <a:solidFill>
                          <a:srgbClr val="FF0000"/>
                        </a:solidFill>
                        <a:effectLst/>
                        <a:latin typeface="Verdana" panose="020B0604030504040204" pitchFamily="34" charset="0"/>
                        <a:ea typeface="Times New Roman" panose="02020603050405020304" pitchFamily="18" charset="0"/>
                        <a:cs typeface="Times New Roman" panose="02020603050405020304" pitchFamily="18" charset="0"/>
                      </a:endParaRPr>
                    </a:p>
                  </a:txBody>
                  <a:tcPr marL="50800" marR="50800" marT="36195" marB="36195"/>
                </a:tc>
                <a:extLst>
                  <a:ext uri="{0D108BD9-81ED-4DB2-BD59-A6C34878D82A}">
                    <a16:rowId xmlns:a16="http://schemas.microsoft.com/office/drawing/2014/main" val="3236891204"/>
                  </a:ext>
                </a:extLst>
              </a:tr>
            </a:tbl>
          </a:graphicData>
        </a:graphic>
      </p:graphicFrame>
    </p:spTree>
    <p:extLst>
      <p:ext uri="{BB962C8B-B14F-4D97-AF65-F5344CB8AC3E}">
        <p14:creationId xmlns:p14="http://schemas.microsoft.com/office/powerpoint/2010/main" val="1918744845"/>
      </p:ext>
    </p:extLst>
  </p:cSld>
  <p:clrMapOvr>
    <a:masterClrMapping/>
  </p:clrMapOvr>
</p:sld>
</file>

<file path=ppt/theme/theme1.xml><?xml version="1.0" encoding="utf-8"?>
<a:theme xmlns:a="http://schemas.openxmlformats.org/drawingml/2006/main" name="Rahmen">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Rahmen</Template>
  <TotalTime>0</TotalTime>
  <Words>1671</Words>
  <Application>Microsoft Macintosh PowerPoint</Application>
  <PresentationFormat>Breitbild</PresentationFormat>
  <Paragraphs>194</Paragraphs>
  <Slides>20</Slides>
  <Notes>10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20</vt:i4>
      </vt:variant>
    </vt:vector>
  </HeadingPairs>
  <TitlesOfParts>
    <vt:vector size="26" baseType="lpstr">
      <vt:lpstr>Aptos</vt:lpstr>
      <vt:lpstr>Corbel</vt:lpstr>
      <vt:lpstr>Verdana</vt:lpstr>
      <vt:lpstr>Wingdings</vt:lpstr>
      <vt:lpstr>Wingdings 2</vt:lpstr>
      <vt:lpstr>Rahmen</vt:lpstr>
      <vt:lpstr>Zeichensetzung: Wörtliche Rede</vt:lpstr>
      <vt:lpstr>Zeichen</vt:lpstr>
      <vt:lpstr>Anführungs-zeichen</vt:lpstr>
      <vt:lpstr>Anführungs-zeichen oben oder unten?</vt:lpstr>
      <vt:lpstr>Fachbegriffe</vt:lpstr>
      <vt:lpstr>Merksatz</vt:lpstr>
      <vt:lpstr>Beisatz</vt:lpstr>
      <vt:lpstr>Wortschatz</vt:lpstr>
      <vt:lpstr>Alle Regeln</vt:lpstr>
      <vt:lpstr>Übung 1</vt:lpstr>
      <vt:lpstr>Lösung 1</vt:lpstr>
      <vt:lpstr>Übung 2</vt:lpstr>
      <vt:lpstr>Lösung 2</vt:lpstr>
      <vt:lpstr>Regeln Reihenfolge</vt:lpstr>
      <vt:lpstr>Übung 3 Indirekte  Rede</vt:lpstr>
      <vt:lpstr>Lösung 3</vt:lpstr>
      <vt:lpstr>Alle Regeln</vt:lpstr>
      <vt:lpstr>Diktat</vt:lpstr>
      <vt:lpstr>Anführungs-zeichen in anderen Fällen</vt:lpstr>
      <vt:lpstr>Und Tschüss!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Zeichensetzung: Wörtliche Rede</dc:title>
  <dc:creator>Microsoft Office User</dc:creator>
  <cp:lastModifiedBy>Micaela Grohe´</cp:lastModifiedBy>
  <cp:revision>24</cp:revision>
  <dcterms:created xsi:type="dcterms:W3CDTF">2022-03-01T15:58:47Z</dcterms:created>
  <dcterms:modified xsi:type="dcterms:W3CDTF">2026-04-10T16:45:38Z</dcterms:modified>
</cp:coreProperties>
</file>