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323" r:id="rId3"/>
    <p:sldId id="327" r:id="rId4"/>
    <p:sldId id="257" r:id="rId5"/>
    <p:sldId id="262" r:id="rId6"/>
    <p:sldId id="263" r:id="rId7"/>
    <p:sldId id="259" r:id="rId8"/>
    <p:sldId id="275" r:id="rId9"/>
    <p:sldId id="319" r:id="rId10"/>
    <p:sldId id="261" r:id="rId11"/>
    <p:sldId id="322" r:id="rId12"/>
    <p:sldId id="280" r:id="rId13"/>
    <p:sldId id="320" r:id="rId14"/>
    <p:sldId id="306" r:id="rId15"/>
    <p:sldId id="290" r:id="rId16"/>
    <p:sldId id="324" r:id="rId17"/>
    <p:sldId id="325" r:id="rId18"/>
    <p:sldId id="326" r:id="rId19"/>
    <p:sldId id="267" r:id="rId20"/>
    <p:sldId id="310" r:id="rId21"/>
    <p:sldId id="31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03"/>
    <p:restoredTop sz="94626"/>
  </p:normalViewPr>
  <p:slideViewPr>
    <p:cSldViewPr snapToGrid="0">
      <p:cViewPr varScale="1">
        <p:scale>
          <a:sx n="117" d="100"/>
          <a:sy n="117" d="100"/>
        </p:scale>
        <p:origin x="18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7/23/25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micaela.grohe@lern-fair.de" TargetMode="External"/><Relationship Id="rId2" Type="http://schemas.openxmlformats.org/officeDocument/2006/relationships/hyperlink" Target="http://www.mgrohee.d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284625-943E-D987-6AAE-44B13EDAA8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/>
              <a:t>Deutsche Grammatik:</a:t>
            </a:r>
            <a:br>
              <a:rPr lang="de-DE"/>
            </a:br>
            <a:r>
              <a:rPr lang="de-DE"/>
              <a:t>Nomen &amp; Pronomen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17A9D2C-6549-72A9-E189-8A92C41567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Micaela Grohé  lern-fair.de</a:t>
            </a:r>
          </a:p>
        </p:txBody>
      </p:sp>
    </p:spTree>
    <p:extLst>
      <p:ext uri="{BB962C8B-B14F-4D97-AF65-F5344CB8AC3E}">
        <p14:creationId xmlns:p14="http://schemas.microsoft.com/office/powerpoint/2010/main" val="1350221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73D31B-36AE-30B7-9020-A135F5BD1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Singular &amp; Plural</a:t>
            </a:r>
            <a:br>
              <a:rPr lang="de-DE"/>
            </a:br>
            <a:r>
              <a:rPr lang="de-DE"/>
              <a:t>(Numerus)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98AD8035-1D3A-33FE-7F55-FD7BDC35E9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025298"/>
              </p:ext>
            </p:extLst>
          </p:nvPr>
        </p:nvGraphicFramePr>
        <p:xfrm>
          <a:off x="4107936" y="1564734"/>
          <a:ext cx="6617729" cy="3719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475">
                  <a:extLst>
                    <a:ext uri="{9D8B030D-6E8A-4147-A177-3AD203B41FA5}">
                      <a16:colId xmlns:a16="http://schemas.microsoft.com/office/drawing/2014/main" val="3571956445"/>
                    </a:ext>
                  </a:extLst>
                </a:gridCol>
                <a:gridCol w="2842054">
                  <a:extLst>
                    <a:ext uri="{9D8B030D-6E8A-4147-A177-3AD203B41FA5}">
                      <a16:colId xmlns:a16="http://schemas.microsoft.com/office/drawing/2014/main" val="235331154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667526519"/>
                    </a:ext>
                  </a:extLst>
                </a:gridCol>
              </a:tblGrid>
              <a:tr h="619898">
                <a:tc>
                  <a:txBody>
                    <a:bodyPr/>
                    <a:lstStyle/>
                    <a:p>
                      <a:r>
                        <a:rPr lang="de-DE"/>
                        <a:t>Nomen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Einzahl / 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Mehrzahl / Plural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95422"/>
                  </a:ext>
                </a:extLst>
              </a:tr>
              <a:tr h="619898">
                <a:tc>
                  <a:txBody>
                    <a:bodyPr/>
                    <a:lstStyle/>
                    <a:p>
                      <a:r>
                        <a:rPr lang="de-DE"/>
                        <a:t>Auto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ein Auto, das Auto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Autos, zwei Auto</a:t>
                      </a:r>
                      <a:r>
                        <a:rPr lang="de-DE" b="1">
                          <a:solidFill>
                            <a:srgbClr val="FF0000"/>
                          </a:solidFill>
                        </a:rPr>
                        <a:t>s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4830490"/>
                  </a:ext>
                </a:extLst>
              </a:tr>
              <a:tr h="619898">
                <a:tc>
                  <a:txBody>
                    <a:bodyPr/>
                    <a:lstStyle/>
                    <a:p>
                      <a:r>
                        <a:rPr lang="de-DE"/>
                        <a:t>Tisch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ein Tisch, der Tisch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Tische, drei Tisch</a:t>
                      </a:r>
                      <a:r>
                        <a:rPr lang="de-DE" b="1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726444"/>
                  </a:ext>
                </a:extLst>
              </a:tr>
              <a:tr h="619898">
                <a:tc>
                  <a:txBody>
                    <a:bodyPr/>
                    <a:lstStyle/>
                    <a:p>
                      <a:r>
                        <a:rPr lang="de-DE"/>
                        <a:t>Ball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ein Ball, der Ball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B</a:t>
                      </a:r>
                      <a:r>
                        <a:rPr lang="de-DE" b="1">
                          <a:solidFill>
                            <a:srgbClr val="FF0000"/>
                          </a:solidFill>
                        </a:rPr>
                        <a:t>ä</a:t>
                      </a:r>
                      <a:r>
                        <a:rPr lang="de-DE" b="0">
                          <a:solidFill>
                            <a:schemeClr val="tx1"/>
                          </a:solidFill>
                        </a:rPr>
                        <a:t>ll</a:t>
                      </a:r>
                      <a:r>
                        <a:rPr lang="de-DE" b="1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lang="de-DE" b="0">
                          <a:solidFill>
                            <a:schemeClr val="tx1"/>
                          </a:solidFill>
                        </a:rPr>
                        <a:t>, vier B</a:t>
                      </a:r>
                      <a:r>
                        <a:rPr lang="de-DE" b="1">
                          <a:solidFill>
                            <a:srgbClr val="FF0000"/>
                          </a:solidFill>
                        </a:rPr>
                        <a:t>ä</a:t>
                      </a:r>
                      <a:r>
                        <a:rPr lang="de-DE" b="0">
                          <a:solidFill>
                            <a:schemeClr val="tx1"/>
                          </a:solidFill>
                        </a:rPr>
                        <a:t>ll</a:t>
                      </a:r>
                      <a:r>
                        <a:rPr lang="de-DE" b="1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182666"/>
                  </a:ext>
                </a:extLst>
              </a:tr>
              <a:tr h="619898">
                <a:tc>
                  <a:txBody>
                    <a:bodyPr/>
                    <a:lstStyle/>
                    <a:p>
                      <a:r>
                        <a:rPr lang="de-DE"/>
                        <a:t>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eine Form, die 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Form</a:t>
                      </a:r>
                      <a:r>
                        <a:rPr lang="de-DE" b="1">
                          <a:solidFill>
                            <a:srgbClr val="FF0000"/>
                          </a:solidFill>
                        </a:rPr>
                        <a:t>en</a:t>
                      </a:r>
                      <a:r>
                        <a:rPr lang="de-DE" b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de-DE" b="1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de-DE"/>
                        <a:t>viele Form</a:t>
                      </a:r>
                      <a:r>
                        <a:rPr lang="de-DE" b="1">
                          <a:solidFill>
                            <a:srgbClr val="FF0000"/>
                          </a:solidFill>
                        </a:rPr>
                        <a:t>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1916081"/>
                  </a:ext>
                </a:extLst>
              </a:tr>
              <a:tr h="619898">
                <a:tc>
                  <a:txBody>
                    <a:bodyPr/>
                    <a:lstStyle/>
                    <a:p>
                      <a:r>
                        <a:rPr lang="de-DE"/>
                        <a:t>Nomen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ein Nomen, das Nomen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mehrere Nomen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3916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6111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96AF40-EE9B-3C73-063C-794C5A399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</a:t>
            </a:r>
            <a:br>
              <a:rPr lang="de-DE"/>
            </a:br>
            <a:r>
              <a:rPr lang="de-DE" sz="3200"/>
              <a:t>Rechtschreibung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B386AF-BF8E-8952-B050-EF1F5039D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Schreibe den Satz in den Chat oder auf ein Papier ab und </a:t>
            </a:r>
            <a:br>
              <a:rPr lang="de-DE" i="1"/>
            </a:br>
            <a:r>
              <a:rPr lang="de-DE" i="1"/>
              <a:t>achte auf die Groß- und Kleinschreibung: Nomen groß!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r>
              <a:rPr lang="de-DE"/>
              <a:t>UNTER DEM BETT IM DUNKLEN KELLER FANDEN DIE FREUNDE DIE LÖSUNG DES RÄTSELS UND TANZTEN UM DEN WINZIGEN KOFFER MIT DEN WERTVOLLEN DIAMANTEN.</a:t>
            </a:r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endParaRPr lang="de-DE" sz="1600"/>
          </a:p>
          <a:p>
            <a:pPr marL="0" indent="0">
              <a:buNone/>
            </a:pPr>
            <a:endParaRPr lang="de-DE" sz="1600"/>
          </a:p>
          <a:p>
            <a:pPr marL="0" indent="0">
              <a:buNone/>
            </a:pPr>
            <a:r>
              <a:rPr lang="de-DE" sz="1600"/>
              <a:t>7 Wörter werden groß geschrieben.</a:t>
            </a:r>
          </a:p>
        </p:txBody>
      </p:sp>
    </p:spTree>
    <p:extLst>
      <p:ext uri="{BB962C8B-B14F-4D97-AF65-F5344CB8AC3E}">
        <p14:creationId xmlns:p14="http://schemas.microsoft.com/office/powerpoint/2010/main" val="3067334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A0B391-40DC-D11A-DD5D-774835B30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Lösung </a:t>
            </a:r>
            <a:br>
              <a:rPr lang="de-DE"/>
            </a:br>
            <a:br>
              <a:rPr lang="de-DE"/>
            </a:br>
            <a:r>
              <a:rPr lang="de-DE"/>
              <a:t>&amp; Übung</a:t>
            </a:r>
            <a:br>
              <a:rPr lang="de-DE"/>
            </a:br>
            <a:r>
              <a:rPr lang="de-DE"/>
              <a:t>(Wortarten, Fälle)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61360E7-CCA6-1BEB-EB5C-F16219803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de-DE"/>
              <a:t>Unter dem</a:t>
            </a:r>
            <a:r>
              <a:rPr lang="de-DE" b="1"/>
              <a:t> Bett </a:t>
            </a:r>
            <a:r>
              <a:rPr lang="de-DE"/>
              <a:t>im dunklen </a:t>
            </a:r>
            <a:r>
              <a:rPr lang="de-DE" b="1"/>
              <a:t>Keller</a:t>
            </a:r>
            <a:r>
              <a:rPr lang="de-DE"/>
              <a:t> fanden die </a:t>
            </a:r>
            <a:r>
              <a:rPr lang="de-DE" b="1"/>
              <a:t>Freunde</a:t>
            </a:r>
            <a:r>
              <a:rPr lang="de-DE"/>
              <a:t> die </a:t>
            </a:r>
            <a:r>
              <a:rPr lang="de-DE" b="1"/>
              <a:t>Lösung</a:t>
            </a:r>
            <a:r>
              <a:rPr lang="de-DE"/>
              <a:t> des </a:t>
            </a:r>
            <a:r>
              <a:rPr lang="de-DE" b="1"/>
              <a:t>Rätsels</a:t>
            </a:r>
            <a:r>
              <a:rPr lang="de-DE"/>
              <a:t> und tanzten um den winzigen </a:t>
            </a:r>
            <a:r>
              <a:rPr lang="de-DE" b="1"/>
              <a:t>Koffer</a:t>
            </a:r>
            <a:r>
              <a:rPr lang="de-DE"/>
              <a:t> mit den wertvollen </a:t>
            </a:r>
            <a:r>
              <a:rPr lang="de-DE" b="1"/>
              <a:t>Diamanten</a:t>
            </a:r>
            <a:r>
              <a:rPr lang="de-DE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de-DE"/>
          </a:p>
          <a:p>
            <a:pPr marL="0" indent="0">
              <a:buNone/>
            </a:pPr>
            <a:r>
              <a:rPr lang="de-DE" i="1"/>
              <a:t>Nenne alle Nomen und Adjektive.</a:t>
            </a:r>
          </a:p>
          <a:p>
            <a:pPr marL="0" indent="0">
              <a:buNone/>
            </a:pPr>
            <a:r>
              <a:rPr lang="de-DE" i="1"/>
              <a:t>Bestimme den Kasus der Nomen.</a:t>
            </a:r>
          </a:p>
          <a:p>
            <a:pPr marL="0" indent="0">
              <a:lnSpc>
                <a:spcPct val="150000"/>
              </a:lnSpc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1248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6E6CF9-746C-FB68-58C3-8534B0710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Lösung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6BEC7B-4BA0-FC90-1EE2-AA2824C39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Unter de</a:t>
            </a:r>
            <a:r>
              <a:rPr lang="de-DE" b="1">
                <a:solidFill>
                  <a:srgbClr val="FF0000"/>
                </a:solidFill>
              </a:rPr>
              <a:t>m</a:t>
            </a:r>
            <a:r>
              <a:rPr lang="de-DE"/>
              <a:t> Bett (Nomen) 		</a:t>
            </a:r>
            <a:r>
              <a:rPr lang="de-DE">
                <a:sym typeface="Wingdings" pitchFamily="2" charset="2"/>
              </a:rPr>
              <a:t> </a:t>
            </a:r>
            <a:r>
              <a:rPr lang="de-DE">
                <a:solidFill>
                  <a:srgbClr val="FF0000"/>
                </a:solidFill>
                <a:sym typeface="Wingdings" pitchFamily="2" charset="2"/>
              </a:rPr>
              <a:t>Wo? = Dativ</a:t>
            </a:r>
            <a:r>
              <a:rPr lang="de-DE">
                <a:solidFill>
                  <a:srgbClr val="FF0000"/>
                </a:solidFill>
              </a:rPr>
              <a:t> </a:t>
            </a:r>
          </a:p>
          <a:p>
            <a:r>
              <a:rPr lang="de-DE"/>
              <a:t>i</a:t>
            </a:r>
            <a:r>
              <a:rPr lang="de-DE" b="1">
                <a:solidFill>
                  <a:srgbClr val="FF0000"/>
                </a:solidFill>
              </a:rPr>
              <a:t>m</a:t>
            </a:r>
            <a:r>
              <a:rPr lang="de-DE"/>
              <a:t> dunkle</a:t>
            </a:r>
            <a:r>
              <a:rPr lang="de-DE" b="1">
                <a:solidFill>
                  <a:srgbClr val="FF0000"/>
                </a:solidFill>
              </a:rPr>
              <a:t>n</a:t>
            </a:r>
            <a:r>
              <a:rPr lang="de-DE"/>
              <a:t> (Adjektiv) Keller (Nomen) 	</a:t>
            </a:r>
            <a:r>
              <a:rPr lang="de-DE">
                <a:sym typeface="Wingdings" pitchFamily="2" charset="2"/>
              </a:rPr>
              <a:t> </a:t>
            </a:r>
            <a:r>
              <a:rPr lang="de-DE">
                <a:solidFill>
                  <a:srgbClr val="FF0000"/>
                </a:solidFill>
                <a:sym typeface="Wingdings" pitchFamily="2" charset="2"/>
              </a:rPr>
              <a:t>Wo? = Dativ</a:t>
            </a:r>
            <a:r>
              <a:rPr lang="de-DE">
                <a:solidFill>
                  <a:srgbClr val="FF0000"/>
                </a:solidFill>
              </a:rPr>
              <a:t> </a:t>
            </a:r>
            <a:endParaRPr lang="de-DE"/>
          </a:p>
          <a:p>
            <a:r>
              <a:rPr lang="de-DE"/>
              <a:t>fanden (Verb)</a:t>
            </a:r>
          </a:p>
          <a:p>
            <a:r>
              <a:rPr lang="de-DE"/>
              <a:t>die Freunde (N) 			</a:t>
            </a:r>
            <a:r>
              <a:rPr lang="de-DE">
                <a:sym typeface="Wingdings" pitchFamily="2" charset="2"/>
              </a:rPr>
              <a:t> </a:t>
            </a:r>
            <a:r>
              <a:rPr lang="de-DE">
                <a:solidFill>
                  <a:schemeClr val="tx1"/>
                </a:solidFill>
                <a:sym typeface="Wingdings" pitchFamily="2" charset="2"/>
              </a:rPr>
              <a:t>Wer? = Nominativ</a:t>
            </a:r>
            <a:endParaRPr lang="de-DE">
              <a:solidFill>
                <a:schemeClr val="tx1"/>
              </a:solidFill>
            </a:endParaRPr>
          </a:p>
          <a:p>
            <a:r>
              <a:rPr lang="de-DE"/>
              <a:t>die Lösung (N) 				</a:t>
            </a:r>
            <a:r>
              <a:rPr lang="de-DE">
                <a:sym typeface="Wingdings" pitchFamily="2" charset="2"/>
              </a:rPr>
              <a:t> </a:t>
            </a:r>
            <a:r>
              <a:rPr lang="de-DE">
                <a:solidFill>
                  <a:srgbClr val="0070C0"/>
                </a:solidFill>
                <a:sym typeface="Wingdings" pitchFamily="2" charset="2"/>
              </a:rPr>
              <a:t>Wen? = Akkusativ</a:t>
            </a:r>
            <a:endParaRPr lang="de-DE"/>
          </a:p>
          <a:p>
            <a:r>
              <a:rPr lang="de-DE"/>
              <a:t>de</a:t>
            </a:r>
            <a:r>
              <a:rPr lang="de-DE" b="1">
                <a:solidFill>
                  <a:srgbClr val="7030A0"/>
                </a:solidFill>
              </a:rPr>
              <a:t>s</a:t>
            </a:r>
            <a:r>
              <a:rPr lang="de-DE"/>
              <a:t> Rätsel</a:t>
            </a:r>
            <a:r>
              <a:rPr lang="de-DE" b="1">
                <a:solidFill>
                  <a:srgbClr val="7030A0"/>
                </a:solidFill>
              </a:rPr>
              <a:t>s</a:t>
            </a:r>
            <a:r>
              <a:rPr lang="de-DE"/>
              <a:t> (N) 				</a:t>
            </a:r>
            <a:r>
              <a:rPr lang="de-DE">
                <a:sym typeface="Wingdings" pitchFamily="2" charset="2"/>
              </a:rPr>
              <a:t> </a:t>
            </a:r>
            <a:r>
              <a:rPr lang="de-DE">
                <a:solidFill>
                  <a:srgbClr val="7030A0"/>
                </a:solidFill>
                <a:sym typeface="Wingdings" pitchFamily="2" charset="2"/>
              </a:rPr>
              <a:t>Wessen? = Genitiv</a:t>
            </a:r>
            <a:endParaRPr lang="de-DE"/>
          </a:p>
          <a:p>
            <a:r>
              <a:rPr lang="de-DE"/>
              <a:t>und tanzten (Verb)</a:t>
            </a:r>
          </a:p>
          <a:p>
            <a:r>
              <a:rPr lang="de-DE"/>
              <a:t>um de</a:t>
            </a:r>
            <a:r>
              <a:rPr lang="de-DE" b="1">
                <a:solidFill>
                  <a:srgbClr val="0070C0"/>
                </a:solidFill>
              </a:rPr>
              <a:t>n</a:t>
            </a:r>
            <a:r>
              <a:rPr lang="de-DE"/>
              <a:t> winzige</a:t>
            </a:r>
            <a:r>
              <a:rPr lang="de-DE" b="1">
                <a:solidFill>
                  <a:srgbClr val="0070C0"/>
                </a:solidFill>
              </a:rPr>
              <a:t>n</a:t>
            </a:r>
            <a:r>
              <a:rPr lang="de-DE"/>
              <a:t> (Adj.) Koffer (N.)	</a:t>
            </a:r>
            <a:r>
              <a:rPr lang="de-DE">
                <a:sym typeface="Wingdings" pitchFamily="2" charset="2"/>
              </a:rPr>
              <a:t> </a:t>
            </a:r>
            <a:r>
              <a:rPr lang="de-DE">
                <a:solidFill>
                  <a:srgbClr val="0070C0"/>
                </a:solidFill>
                <a:sym typeface="Wingdings" pitchFamily="2" charset="2"/>
              </a:rPr>
              <a:t>um wen? = Akkusativ</a:t>
            </a:r>
            <a:endParaRPr lang="de-DE">
              <a:solidFill>
                <a:srgbClr val="0070C0"/>
              </a:solidFill>
            </a:endParaRPr>
          </a:p>
          <a:p>
            <a:r>
              <a:rPr lang="de-DE"/>
              <a:t>mit de</a:t>
            </a:r>
            <a:r>
              <a:rPr lang="de-DE" b="1">
                <a:solidFill>
                  <a:srgbClr val="FF0000"/>
                </a:solidFill>
              </a:rPr>
              <a:t>n</a:t>
            </a:r>
            <a:r>
              <a:rPr lang="de-DE"/>
              <a:t> wertvolle</a:t>
            </a:r>
            <a:r>
              <a:rPr lang="de-DE" b="1">
                <a:solidFill>
                  <a:srgbClr val="FF0000"/>
                </a:solidFill>
              </a:rPr>
              <a:t>n</a:t>
            </a:r>
            <a:r>
              <a:rPr lang="de-DE"/>
              <a:t> (Adj.) Diamant</a:t>
            </a:r>
            <a:r>
              <a:rPr lang="de-DE" b="1"/>
              <a:t>en</a:t>
            </a:r>
            <a:r>
              <a:rPr lang="de-DE"/>
              <a:t>. 	</a:t>
            </a:r>
            <a:r>
              <a:rPr lang="de-DE">
                <a:sym typeface="Wingdings" pitchFamily="2" charset="2"/>
              </a:rPr>
              <a:t> </a:t>
            </a:r>
            <a:r>
              <a:rPr lang="de-DE">
                <a:solidFill>
                  <a:srgbClr val="FF0000"/>
                </a:solidFill>
                <a:sym typeface="Wingdings" pitchFamily="2" charset="2"/>
              </a:rPr>
              <a:t>mit wem? = Dativ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9092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A64EDB-FE0D-0385-CC6A-CF1C71B72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</a:t>
            </a:r>
            <a:br>
              <a:rPr lang="de-DE"/>
            </a:br>
            <a:r>
              <a:rPr lang="de-DE"/>
              <a:t>Deklination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DE9C86-A541-EC3E-4C1B-A9E287FE2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Bestimme Genus, Numerus, Kasus.</a:t>
            </a:r>
          </a:p>
          <a:p>
            <a:pPr marL="0" indent="0">
              <a:buNone/>
            </a:pPr>
            <a:r>
              <a:rPr lang="de-DE"/>
              <a:t>Beispiel: Die jüngste Schülerin </a:t>
            </a:r>
          </a:p>
          <a:p>
            <a:pPr marL="0" indent="0">
              <a:buNone/>
            </a:pPr>
            <a:r>
              <a:rPr lang="de-DE"/>
              <a:t>= Singular, weiblich (femininum)</a:t>
            </a:r>
          </a:p>
          <a:p>
            <a:pPr marL="0" indent="0">
              <a:buNone/>
            </a:pPr>
            <a:r>
              <a:rPr lang="de-DE"/>
              <a:t>= Wer? = 1.Fall (Nominativ)</a:t>
            </a:r>
          </a:p>
          <a:p>
            <a:pPr marL="457200" indent="-457200">
              <a:buFont typeface="+mj-lt"/>
              <a:buAutoNum type="arabicPeriod"/>
            </a:pPr>
            <a:endParaRPr lang="de-DE"/>
          </a:p>
          <a:p>
            <a:pPr marL="457200" indent="-457200">
              <a:buFont typeface="+mj-lt"/>
              <a:buAutoNum type="arabicPeriod"/>
            </a:pPr>
            <a:r>
              <a:rPr lang="de-DE"/>
              <a:t>Die jüngste Schülerin bekam eine Zwei für ihren Aufsatz.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Der Kühlschrank steht im Flur neben der Küche.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Der Bus wird fünf Minuten später zur Endhaltestelle kommen.</a:t>
            </a:r>
          </a:p>
        </p:txBody>
      </p:sp>
    </p:spTree>
    <p:extLst>
      <p:ext uri="{BB962C8B-B14F-4D97-AF65-F5344CB8AC3E}">
        <p14:creationId xmlns:p14="http://schemas.microsoft.com/office/powerpoint/2010/main" val="254693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68455F-0ACA-E871-398B-AAE2E2AD2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Artikel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522CEA-9391-51CA-A5B5-9F4A770D3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Es gibt bestimmte und unbestimmte Artikel:</a:t>
            </a:r>
          </a:p>
          <a:p>
            <a:r>
              <a:rPr lang="de-DE"/>
              <a:t>der, die, das, den, dem, des, dessen, deren</a:t>
            </a:r>
          </a:p>
          <a:p>
            <a:r>
              <a:rPr lang="de-DE"/>
              <a:t>ein, eine, einer, eines, einem, einen</a:t>
            </a:r>
          </a:p>
          <a:p>
            <a:endParaRPr lang="de-DE"/>
          </a:p>
          <a:p>
            <a:pPr marL="0" indent="0">
              <a:buNone/>
            </a:pPr>
            <a:r>
              <a:rPr lang="de-DE"/>
              <a:t>Im Plural gibt es nur bestimmte Artikel:</a:t>
            </a:r>
          </a:p>
          <a:p>
            <a:r>
              <a:rPr lang="de-DE" i="1"/>
              <a:t>Ihr werdet </a:t>
            </a:r>
            <a:r>
              <a:rPr lang="de-DE" i="1" u="sng"/>
              <a:t>die</a:t>
            </a:r>
            <a:r>
              <a:rPr lang="de-DE" i="1"/>
              <a:t> Bleistifte finden.</a:t>
            </a:r>
          </a:p>
          <a:p>
            <a:r>
              <a:rPr lang="de-DE" i="1"/>
              <a:t>Ihr müsst noch ___ Bleistifte kaufen.</a:t>
            </a:r>
          </a:p>
          <a:p>
            <a:endParaRPr lang="de-DE" i="1"/>
          </a:p>
          <a:p>
            <a:pPr marL="0" indent="0">
              <a:buNone/>
            </a:pPr>
            <a:r>
              <a:rPr lang="de-DE"/>
              <a:t>Artikel werden dekliniert: Geschlecht, Singular/Plural, Kasus:</a:t>
            </a:r>
          </a:p>
          <a:p>
            <a:r>
              <a:rPr lang="de-DE" i="1"/>
              <a:t>(Wen?) die Bleistifte = maskulinum, Plural, Akkusativ</a:t>
            </a:r>
          </a:p>
        </p:txBody>
      </p:sp>
    </p:spTree>
    <p:extLst>
      <p:ext uri="{BB962C8B-B14F-4D97-AF65-F5344CB8AC3E}">
        <p14:creationId xmlns:p14="http://schemas.microsoft.com/office/powerpoint/2010/main" val="21110516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47C457-F134-939B-EEB5-DBBDC428F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22D4616-EF03-F568-C113-EE7AE5412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Pronomen ersetzen ein Nomen (pro = lateinisch „für“).</a:t>
            </a:r>
          </a:p>
          <a:p>
            <a:r>
              <a:rPr lang="de-DE" i="1"/>
              <a:t>Beispiel: </a:t>
            </a:r>
            <a:br>
              <a:rPr lang="de-DE" i="1"/>
            </a:br>
            <a:r>
              <a:rPr lang="de-DE" i="1"/>
              <a:t>Natascha tanzt. 	</a:t>
            </a:r>
            <a:r>
              <a:rPr lang="de-DE" i="1">
                <a:sym typeface="Wingdings" pitchFamily="2" charset="2"/>
              </a:rPr>
              <a:t> </a:t>
            </a:r>
            <a:r>
              <a:rPr lang="de-DE" b="1" i="1">
                <a:sym typeface="Wingdings" pitchFamily="2" charset="2"/>
              </a:rPr>
              <a:t>Sie </a:t>
            </a:r>
            <a:r>
              <a:rPr lang="de-DE" i="1">
                <a:sym typeface="Wingdings" pitchFamily="2" charset="2"/>
              </a:rPr>
              <a:t>tanzt.</a:t>
            </a:r>
          </a:p>
        </p:txBody>
      </p:sp>
    </p:spTree>
    <p:extLst>
      <p:ext uri="{BB962C8B-B14F-4D97-AF65-F5344CB8AC3E}">
        <p14:creationId xmlns:p14="http://schemas.microsoft.com/office/powerpoint/2010/main" val="2577137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454B79-F842-4F5E-4BCE-B836A163C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3 Arten von</a:t>
            </a:r>
            <a:br>
              <a:rPr lang="de-DE"/>
            </a:br>
            <a:r>
              <a:rPr lang="de-DE"/>
              <a:t>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7FFE8E-994F-E088-C6CA-C7A324B5A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408332" cy="5120640"/>
          </a:xfrm>
        </p:spPr>
        <p:txBody>
          <a:bodyPr/>
          <a:lstStyle/>
          <a:p>
            <a:r>
              <a:rPr lang="de-DE" b="1"/>
              <a:t>Personalpronomen: 		</a:t>
            </a:r>
            <a:r>
              <a:rPr lang="de-DE"/>
              <a:t>ich, du, er, sie, es, wir, ihr, sie</a:t>
            </a:r>
            <a:br>
              <a:rPr lang="de-DE"/>
            </a:br>
            <a:r>
              <a:rPr lang="de-DE"/>
              <a:t>				mir, dir, dich, ihn, ihr, ihnen, euch</a:t>
            </a:r>
          </a:p>
          <a:p>
            <a:r>
              <a:rPr lang="de-DE" b="1"/>
              <a:t>Demonstrativpronomen: 	</a:t>
            </a:r>
            <a:r>
              <a:rPr lang="de-DE"/>
              <a:t>diese, dieser, dieses</a:t>
            </a:r>
          </a:p>
          <a:p>
            <a:r>
              <a:rPr lang="de-DE" b="1"/>
              <a:t>Possessivpronomen: 		</a:t>
            </a:r>
            <a:r>
              <a:rPr lang="de-DE"/>
              <a:t>mein, dein, sein, ihre, unsere, 				eure</a:t>
            </a:r>
            <a:endParaRPr lang="de-DE" b="1"/>
          </a:p>
        </p:txBody>
      </p:sp>
    </p:spTree>
    <p:extLst>
      <p:ext uri="{BB962C8B-B14F-4D97-AF65-F5344CB8AC3E}">
        <p14:creationId xmlns:p14="http://schemas.microsoft.com/office/powerpoint/2010/main" val="1427071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0CA16F-5DAE-C282-7A53-7C8285B7A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</a:t>
            </a:r>
            <a:br>
              <a:rPr lang="de-DE"/>
            </a:br>
            <a:r>
              <a:rPr lang="de-DE"/>
              <a:t>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DFA2A6-0F64-CE60-7DCF-CF3C6CA1F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Finde die Pronomen.</a:t>
            </a:r>
          </a:p>
          <a:p>
            <a:pPr marL="0" indent="0">
              <a:buNone/>
            </a:pPr>
            <a:endParaRPr lang="de-DE" i="1"/>
          </a:p>
          <a:p>
            <a:pPr marL="457200" indent="-457200">
              <a:buFont typeface="+mj-lt"/>
              <a:buAutoNum type="arabicPeriod"/>
            </a:pPr>
            <a:r>
              <a:rPr lang="de-DE"/>
              <a:t>Als wir unsere Badesachen einpackten, hörten wir die Bademeisterin nach uns rufen.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Sie wedelte mit einem bunten Handtuch in unsere Richtung.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Es</a:t>
            </a:r>
            <a:r>
              <a:rPr lang="de-DE" i="1"/>
              <a:t> </a:t>
            </a:r>
            <a:r>
              <a:rPr lang="de-DE"/>
              <a:t>war mir nicht aufgefallen, dass ich es am Sprungturm vergessen hatte.</a:t>
            </a:r>
          </a:p>
        </p:txBody>
      </p:sp>
    </p:spTree>
    <p:extLst>
      <p:ext uri="{BB962C8B-B14F-4D97-AF65-F5344CB8AC3E}">
        <p14:creationId xmlns:p14="http://schemas.microsoft.com/office/powerpoint/2010/main" val="1871840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414711-447C-BDDB-4E9E-CAC2DAA94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Lösung</a:t>
            </a:r>
            <a:br>
              <a:rPr lang="de-DE"/>
            </a:br>
            <a:r>
              <a:rPr lang="de-DE"/>
              <a:t>Übung </a:t>
            </a:r>
            <a:br>
              <a:rPr lang="de-DE"/>
            </a:br>
            <a:r>
              <a:rPr lang="de-DE"/>
              <a:t>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6A27EE-7232-28B9-1AC3-976123F55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/>
              <a:t>Als </a:t>
            </a:r>
            <a:r>
              <a:rPr lang="de-DE" u="sng">
                <a:solidFill>
                  <a:schemeClr val="accent1">
                    <a:lumMod val="75000"/>
                  </a:schemeClr>
                </a:solidFill>
              </a:rPr>
              <a:t>wir</a:t>
            </a:r>
            <a:r>
              <a:rPr lang="de-DE"/>
              <a:t> unsere Badesachen einpackten, hörten </a:t>
            </a:r>
            <a:r>
              <a:rPr lang="de-DE" u="sng">
                <a:solidFill>
                  <a:schemeClr val="accent1">
                    <a:lumMod val="75000"/>
                  </a:schemeClr>
                </a:solidFill>
              </a:rPr>
              <a:t>wir</a:t>
            </a:r>
            <a:r>
              <a:rPr lang="de-DE"/>
              <a:t> die Bademeisterin nach </a:t>
            </a:r>
            <a:r>
              <a:rPr lang="de-DE" u="sng">
                <a:solidFill>
                  <a:schemeClr val="accent1">
                    <a:lumMod val="75000"/>
                  </a:schemeClr>
                </a:solidFill>
              </a:rPr>
              <a:t>uns</a:t>
            </a:r>
            <a:r>
              <a:rPr lang="de-DE"/>
              <a:t> rufen.</a:t>
            </a:r>
          </a:p>
          <a:p>
            <a:pPr marL="457200" indent="-457200">
              <a:buFont typeface="+mj-lt"/>
              <a:buAutoNum type="arabicPeriod"/>
            </a:pPr>
            <a:r>
              <a:rPr lang="de-DE" u="sng">
                <a:solidFill>
                  <a:schemeClr val="accent1">
                    <a:lumMod val="75000"/>
                  </a:schemeClr>
                </a:solidFill>
              </a:rPr>
              <a:t>Sie</a:t>
            </a:r>
            <a:r>
              <a:rPr lang="de-DE"/>
              <a:t> wedelte mit einem bunten Handtuch in </a:t>
            </a:r>
            <a:r>
              <a:rPr lang="de-DE" u="sng">
                <a:solidFill>
                  <a:schemeClr val="accent1">
                    <a:lumMod val="75000"/>
                  </a:schemeClr>
                </a:solidFill>
              </a:rPr>
              <a:t>unsere</a:t>
            </a:r>
            <a:r>
              <a:rPr lang="de-DE"/>
              <a:t> Richtung.</a:t>
            </a:r>
          </a:p>
          <a:p>
            <a:pPr marL="457200" indent="-457200">
              <a:buFont typeface="+mj-lt"/>
              <a:buAutoNum type="arabicPeriod"/>
            </a:pPr>
            <a:r>
              <a:rPr lang="de-DE" u="sng">
                <a:solidFill>
                  <a:schemeClr val="accent1">
                    <a:lumMod val="75000"/>
                  </a:schemeClr>
                </a:solidFill>
              </a:rPr>
              <a:t>Es</a:t>
            </a:r>
            <a:r>
              <a:rPr lang="de-DE" i="1"/>
              <a:t> </a:t>
            </a:r>
            <a:r>
              <a:rPr lang="de-DE"/>
              <a:t>war </a:t>
            </a:r>
            <a:r>
              <a:rPr lang="de-DE" u="sng">
                <a:solidFill>
                  <a:schemeClr val="accent1">
                    <a:lumMod val="75000"/>
                  </a:schemeClr>
                </a:solidFill>
              </a:rPr>
              <a:t>mir</a:t>
            </a:r>
            <a:r>
              <a:rPr lang="de-DE"/>
              <a:t> nicht aufgefallen, dass </a:t>
            </a:r>
            <a:r>
              <a:rPr lang="de-DE" u="sng">
                <a:solidFill>
                  <a:schemeClr val="accent1">
                    <a:lumMod val="75000"/>
                  </a:schemeClr>
                </a:solidFill>
              </a:rPr>
              <a:t>ich</a:t>
            </a:r>
            <a:r>
              <a:rPr lang="de-DE"/>
              <a:t> </a:t>
            </a:r>
            <a:r>
              <a:rPr lang="de-DE" u="sng">
                <a:solidFill>
                  <a:schemeClr val="accent1">
                    <a:lumMod val="75000"/>
                  </a:schemeClr>
                </a:solidFill>
              </a:rPr>
              <a:t>es</a:t>
            </a:r>
            <a:r>
              <a:rPr lang="de-DE"/>
              <a:t> am Sprungturm vergessen hatte.</a:t>
            </a:r>
          </a:p>
        </p:txBody>
      </p:sp>
    </p:spTree>
    <p:extLst>
      <p:ext uri="{BB962C8B-B14F-4D97-AF65-F5344CB8AC3E}">
        <p14:creationId xmlns:p14="http://schemas.microsoft.com/office/powerpoint/2010/main" val="144489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0E6E0D-7FB0-198C-F184-3D9859806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Nomen (Substantive)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974CAD4-CE1E-FEDF-ABB6-9569C18E8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Nomen werden groß geschrieben.</a:t>
            </a:r>
          </a:p>
          <a:p>
            <a:r>
              <a:rPr lang="de-DE"/>
              <a:t>Nomen haben einen Artikel (ein Geschlecht).</a:t>
            </a:r>
          </a:p>
          <a:p>
            <a:r>
              <a:rPr lang="de-DE"/>
              <a:t>Nomen werden dekliniert.</a:t>
            </a:r>
          </a:p>
          <a:p>
            <a:r>
              <a:rPr lang="de-DE" i="1"/>
              <a:t>Beispiele: das Brot, einem Nachbar</a:t>
            </a:r>
            <a:r>
              <a:rPr lang="de-DE" b="1" i="1"/>
              <a:t>n</a:t>
            </a:r>
            <a:r>
              <a:rPr lang="de-DE" i="1"/>
              <a:t>, die Video</a:t>
            </a:r>
            <a:r>
              <a:rPr lang="de-DE" b="1" i="1"/>
              <a:t>s</a:t>
            </a:r>
            <a:endParaRPr lang="de-DE" i="1"/>
          </a:p>
        </p:txBody>
      </p:sp>
    </p:spTree>
    <p:extLst>
      <p:ext uri="{BB962C8B-B14F-4D97-AF65-F5344CB8AC3E}">
        <p14:creationId xmlns:p14="http://schemas.microsoft.com/office/powerpoint/2010/main" val="3065193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6E32E9-0AF2-0B37-46B1-D4FC5A844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Termine 2025</a:t>
            </a:r>
            <a:br>
              <a:rPr lang="de-DE"/>
            </a:br>
            <a:r>
              <a:rPr lang="de-DE"/>
              <a:t>Wortarten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605A0E1-AE6D-DDFA-EB25-15A860856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b="1">
                <a:solidFill>
                  <a:schemeClr val="tx1"/>
                </a:solidFill>
              </a:rPr>
              <a:t>Die nächsten Termine zu Wortarten:</a:t>
            </a:r>
            <a:endParaRPr lang="de-DE" b="1"/>
          </a:p>
          <a:p>
            <a:r>
              <a:rPr lang="de-DE"/>
              <a:t>Fälle (Kasus) am Di, 13.5.25 </a:t>
            </a:r>
          </a:p>
          <a:p>
            <a:r>
              <a:rPr lang="de-DE"/>
              <a:t>Präpositionen am Do, 22.5.25 </a:t>
            </a:r>
          </a:p>
          <a:p>
            <a:r>
              <a:rPr lang="de-DE"/>
              <a:t>Verben 1: Hilfsverb, Modalverb, Vollverb am Mi, 18.6.25 </a:t>
            </a:r>
          </a:p>
          <a:p>
            <a:r>
              <a:rPr lang="de-DE"/>
              <a:t>Verben 2: Zeitformen (Tempus) am Di, 3.7.25</a:t>
            </a:r>
          </a:p>
          <a:p>
            <a:r>
              <a:rPr lang="de-DE"/>
              <a:t>Verben 3: Konjunktiv &amp; indirekte Rede am Di, 8.7.25</a:t>
            </a:r>
          </a:p>
          <a:p>
            <a:r>
              <a:rPr lang="de-DE"/>
              <a:t>Verben 4: Passiv &amp; Aktiv am Adverbien am Mi, 15.7.25</a:t>
            </a:r>
          </a:p>
          <a:p>
            <a:r>
              <a:rPr lang="de-DE"/>
              <a:t>Adverbien am Mi, 30.7.25</a:t>
            </a:r>
          </a:p>
          <a:p>
            <a:pPr marL="0" indent="0">
              <a:buNone/>
            </a:pPr>
            <a:r>
              <a:rPr lang="de-DE">
                <a:solidFill>
                  <a:schemeClr val="accent1">
                    <a:lumMod val="75000"/>
                  </a:schemeClr>
                </a:solidFill>
              </a:rPr>
              <a:t>Uhrzeit immer 16:30-17:30</a:t>
            </a:r>
          </a:p>
          <a:p>
            <a:pPr marL="0" indent="0">
              <a:buNone/>
            </a:pPr>
            <a:endParaRPr lang="de-DE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de-DE">
                <a:solidFill>
                  <a:schemeClr val="tx1"/>
                </a:solidFill>
              </a:rPr>
              <a:t>Im September/Oktober Satzglieder, </a:t>
            </a:r>
          </a:p>
          <a:p>
            <a:pPr marL="0" indent="0">
              <a:buNone/>
            </a:pPr>
            <a:r>
              <a:rPr lang="de-DE">
                <a:solidFill>
                  <a:schemeClr val="tx1"/>
                </a:solidFill>
              </a:rPr>
              <a:t>im November/Dezember Zeichensetzung</a:t>
            </a:r>
          </a:p>
        </p:txBody>
      </p:sp>
    </p:spTree>
    <p:extLst>
      <p:ext uri="{BB962C8B-B14F-4D97-AF65-F5344CB8AC3E}">
        <p14:creationId xmlns:p14="http://schemas.microsoft.com/office/powerpoint/2010/main" val="2781301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7D290B-07DD-DCF2-56FA-DD8A22013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Kontakt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2E03CB-11C3-E041-E0E0-D21B1381B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/>
              <a:t>Arbeitsblätter findet ihr auf meiner Website</a:t>
            </a:r>
          </a:p>
          <a:p>
            <a:pPr marL="0" indent="0">
              <a:buNone/>
            </a:pPr>
            <a:r>
              <a:rPr lang="de-DE">
                <a:hlinkClick r:id="rId2"/>
              </a:rPr>
              <a:t>www.mgrohee.de</a:t>
            </a:r>
            <a:endParaRPr lang="de-DE"/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r>
              <a:rPr lang="de-DE"/>
              <a:t>Fragen &amp; Hilfe per Mail:</a:t>
            </a:r>
          </a:p>
          <a:p>
            <a:pPr marL="0" indent="0">
              <a:buNone/>
            </a:pPr>
            <a:r>
              <a:rPr lang="de-DE">
                <a:hlinkClick r:id="rId3"/>
              </a:rPr>
              <a:t>micaela.grohe@lern-fair.de</a:t>
            </a:r>
            <a:endParaRPr lang="de-DE"/>
          </a:p>
          <a:p>
            <a:pPr marL="0" indent="0">
              <a:buNone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3001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4FE280-4A10-EBB9-F583-B6D47D6C5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 Wortschatz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16DB54-1A3B-9770-E611-6A54529B0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Schreibe Nomen mit den folgenden Anfangsbuchstaben </a:t>
            </a:r>
          </a:p>
          <a:p>
            <a:pPr marL="0" indent="0">
              <a:buNone/>
            </a:pPr>
            <a:r>
              <a:rPr lang="de-DE" i="1"/>
              <a:t>in den Chat (unten Mitte 2 Sprechblasen) </a:t>
            </a:r>
          </a:p>
          <a:p>
            <a:pPr marL="0" indent="0">
              <a:buNone/>
            </a:pPr>
            <a:r>
              <a:rPr lang="de-DE" i="1"/>
              <a:t>oder melde dich...</a:t>
            </a:r>
          </a:p>
        </p:txBody>
      </p:sp>
    </p:spTree>
    <p:extLst>
      <p:ext uri="{BB962C8B-B14F-4D97-AF65-F5344CB8AC3E}">
        <p14:creationId xmlns:p14="http://schemas.microsoft.com/office/powerpoint/2010/main" val="4017649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54B458-E4F1-5F9A-AF96-AA8FA7C80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Nomen &amp;</a:t>
            </a:r>
            <a:br>
              <a:rPr lang="de-DE"/>
            </a:br>
            <a:r>
              <a:rPr lang="de-DE"/>
              <a:t>Artikel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12F90F-C964-28FA-9BBC-46714B41E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B</a:t>
            </a:r>
          </a:p>
          <a:p>
            <a:r>
              <a:rPr lang="de-DE"/>
              <a:t>D</a:t>
            </a:r>
          </a:p>
          <a:p>
            <a:r>
              <a:rPr lang="de-DE"/>
              <a:t>St</a:t>
            </a:r>
          </a:p>
          <a:p>
            <a:r>
              <a:rPr lang="de-DE"/>
              <a:t>Z</a:t>
            </a:r>
          </a:p>
          <a:p>
            <a:r>
              <a:rPr lang="de-DE"/>
              <a:t>H</a:t>
            </a:r>
          </a:p>
          <a:p>
            <a:r>
              <a:rPr lang="de-DE"/>
              <a:t>L</a:t>
            </a:r>
          </a:p>
          <a:p>
            <a:r>
              <a:rPr lang="de-DE"/>
              <a:t>M</a:t>
            </a:r>
          </a:p>
          <a:p>
            <a:r>
              <a:rPr lang="de-DE"/>
              <a:t>O</a:t>
            </a:r>
          </a:p>
          <a:p>
            <a:r>
              <a:rPr lang="de-DE"/>
              <a:t>R</a:t>
            </a:r>
          </a:p>
          <a:p>
            <a:r>
              <a:rPr lang="de-DE"/>
              <a:t>U</a:t>
            </a:r>
          </a:p>
          <a:p>
            <a:r>
              <a:rPr lang="de-DE"/>
              <a:t>V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4859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5B8842-8296-EABD-5CE8-1116DD392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Übung</a:t>
            </a:r>
            <a:br>
              <a:rPr lang="de-DE"/>
            </a:br>
            <a:r>
              <a:rPr lang="de-DE"/>
              <a:t>Nomen erkennen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EA5750-CB3E-B6AE-37AE-3F0238ED7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i="1"/>
              <a:t>Finde die Nomen. 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Greta bekam eine Zwei für ihren Aufsatz.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Der Kühlschrank steht im Flur neben der Küche.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Der Bus wird fünf Minuten später zur Endhaltestelle kommen.</a:t>
            </a:r>
          </a:p>
        </p:txBody>
      </p:sp>
    </p:spTree>
    <p:extLst>
      <p:ext uri="{BB962C8B-B14F-4D97-AF65-F5344CB8AC3E}">
        <p14:creationId xmlns:p14="http://schemas.microsoft.com/office/powerpoint/2010/main" val="1009780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1586D1-BC9F-0DE5-09CC-D07BA61D5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Lösung</a:t>
            </a:r>
            <a:br>
              <a:rPr lang="de-DE"/>
            </a:br>
            <a:r>
              <a:rPr lang="de-DE"/>
              <a:t>Übung 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A88179-0747-7BBC-03F2-E046A39E5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de-DE" u="sng"/>
              <a:t>Greta</a:t>
            </a:r>
            <a:r>
              <a:rPr lang="de-DE"/>
              <a:t> bekam eine </a:t>
            </a:r>
            <a:r>
              <a:rPr lang="de-DE" u="sng"/>
              <a:t>Zwei</a:t>
            </a:r>
            <a:r>
              <a:rPr lang="de-DE"/>
              <a:t> für ihren </a:t>
            </a:r>
            <a:r>
              <a:rPr lang="de-DE" u="sng"/>
              <a:t>Aufsatz</a:t>
            </a:r>
            <a:r>
              <a:rPr lang="de-DE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Der </a:t>
            </a:r>
            <a:r>
              <a:rPr lang="de-DE" u="sng"/>
              <a:t>Kühlschrank</a:t>
            </a:r>
            <a:r>
              <a:rPr lang="de-DE"/>
              <a:t> steht im </a:t>
            </a:r>
            <a:r>
              <a:rPr lang="de-DE" u="sng"/>
              <a:t>Flur</a:t>
            </a:r>
            <a:r>
              <a:rPr lang="de-DE"/>
              <a:t> neben der </a:t>
            </a:r>
            <a:r>
              <a:rPr lang="de-DE" u="sng"/>
              <a:t>Küche</a:t>
            </a:r>
            <a:r>
              <a:rPr lang="de-DE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de-DE"/>
              <a:t>Der </a:t>
            </a:r>
            <a:r>
              <a:rPr lang="de-DE" u="sng"/>
              <a:t>Bus</a:t>
            </a:r>
            <a:r>
              <a:rPr lang="de-DE"/>
              <a:t> wird fünf </a:t>
            </a:r>
            <a:r>
              <a:rPr lang="de-DE" u="sng"/>
              <a:t>Minuten</a:t>
            </a:r>
            <a:r>
              <a:rPr lang="de-DE"/>
              <a:t> später zur </a:t>
            </a:r>
            <a:r>
              <a:rPr lang="de-DE" u="sng"/>
              <a:t>Endhaltestelle</a:t>
            </a:r>
            <a:r>
              <a:rPr lang="de-DE"/>
              <a:t> kommen.</a:t>
            </a:r>
          </a:p>
        </p:txBody>
      </p:sp>
    </p:spTree>
    <p:extLst>
      <p:ext uri="{BB962C8B-B14F-4D97-AF65-F5344CB8AC3E}">
        <p14:creationId xmlns:p14="http://schemas.microsoft.com/office/powerpoint/2010/main" val="1459517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7A9B42-D3B4-D7B8-AE04-9E5EE115F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Deklination,</a:t>
            </a:r>
            <a:br>
              <a:rPr lang="de-DE"/>
            </a:br>
            <a:r>
              <a:rPr lang="de-DE"/>
              <a:t>deklinieren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DCB8029-E302-7A14-B419-8CAC53FAD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b="1"/>
              <a:t>Veränderung von Nomen, Adjektiven und Artikeln</a:t>
            </a: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de-DE"/>
              <a:t>Geschlecht (Genus)</a:t>
            </a: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de-DE"/>
              <a:t>Singular / Plural (Numerus)</a:t>
            </a:r>
          </a:p>
          <a:p>
            <a:pPr>
              <a:lnSpc>
                <a:spcPct val="110000"/>
              </a:lnSpc>
              <a:spcBef>
                <a:spcPts val="0"/>
              </a:spcBef>
              <a:buFontTx/>
              <a:buChar char="-"/>
            </a:pPr>
            <a:r>
              <a:rPr lang="de-DE"/>
              <a:t>Fall (Kasus)</a:t>
            </a:r>
          </a:p>
          <a:p>
            <a:pPr marL="0" indent="0">
              <a:buNone/>
            </a:pPr>
            <a:endParaRPr lang="de-DE" b="1"/>
          </a:p>
          <a:p>
            <a:pPr marL="0" indent="0">
              <a:buNone/>
            </a:pPr>
            <a:r>
              <a:rPr lang="de-DE"/>
              <a:t>Je nach Kasus ändern sich die Endungen.</a:t>
            </a:r>
          </a:p>
          <a:p>
            <a:pPr marL="502920" lvl="1" indent="0">
              <a:buNone/>
            </a:pPr>
            <a:r>
              <a:rPr lang="de-DE" i="1"/>
              <a:t>das rote Dach, </a:t>
            </a:r>
            <a:r>
              <a:rPr lang="de-DE" b="1" i="1"/>
              <a:t>des</a:t>
            </a:r>
            <a:r>
              <a:rPr lang="de-DE" i="1"/>
              <a:t> rot</a:t>
            </a:r>
            <a:r>
              <a:rPr lang="de-DE" b="1" i="1"/>
              <a:t>en</a:t>
            </a:r>
            <a:r>
              <a:rPr lang="de-DE" i="1"/>
              <a:t> Dach</a:t>
            </a:r>
            <a:r>
              <a:rPr lang="de-DE" b="1" i="1"/>
              <a:t>es</a:t>
            </a:r>
            <a:r>
              <a:rPr lang="de-DE" i="1"/>
              <a:t>, de</a:t>
            </a:r>
            <a:r>
              <a:rPr lang="de-DE" b="1" i="1"/>
              <a:t>m</a:t>
            </a:r>
            <a:r>
              <a:rPr lang="de-DE" i="1"/>
              <a:t> rote</a:t>
            </a:r>
            <a:r>
              <a:rPr lang="de-DE" b="1" i="1"/>
              <a:t>n</a:t>
            </a:r>
            <a:r>
              <a:rPr lang="de-DE" i="1"/>
              <a:t> Dach, das rote Dach</a:t>
            </a:r>
          </a:p>
          <a:p>
            <a:pPr marL="502920" lvl="1" indent="0">
              <a:buNone/>
            </a:pPr>
            <a:r>
              <a:rPr lang="de-DE" i="1"/>
              <a:t>der blaue Himmel, </a:t>
            </a:r>
            <a:r>
              <a:rPr lang="de-DE" b="1" i="1"/>
              <a:t>des </a:t>
            </a:r>
            <a:r>
              <a:rPr lang="de-DE" i="1"/>
              <a:t>blaue</a:t>
            </a:r>
            <a:r>
              <a:rPr lang="de-DE" b="1" i="1"/>
              <a:t>n </a:t>
            </a:r>
            <a:r>
              <a:rPr lang="de-DE" i="1"/>
              <a:t>Himmel</a:t>
            </a:r>
            <a:r>
              <a:rPr lang="de-DE" b="1" i="1"/>
              <a:t>s</a:t>
            </a:r>
            <a:r>
              <a:rPr lang="de-DE" i="1"/>
              <a:t>, </a:t>
            </a:r>
            <a:r>
              <a:rPr lang="de-DE" b="1" i="1"/>
              <a:t>de</a:t>
            </a:r>
            <a:r>
              <a:rPr lang="de-DE" i="1"/>
              <a:t>m blaue</a:t>
            </a:r>
            <a:r>
              <a:rPr lang="de-DE" b="1" i="1"/>
              <a:t>n </a:t>
            </a:r>
            <a:r>
              <a:rPr lang="de-DE" i="1"/>
              <a:t>Himmel, </a:t>
            </a:r>
            <a:r>
              <a:rPr lang="de-DE" b="1" i="1"/>
              <a:t>den </a:t>
            </a:r>
            <a:r>
              <a:rPr lang="de-DE" i="1"/>
              <a:t>blaue</a:t>
            </a:r>
            <a:r>
              <a:rPr lang="de-DE" b="1" i="1"/>
              <a:t>n </a:t>
            </a:r>
            <a:r>
              <a:rPr lang="de-DE" i="1"/>
              <a:t>Himmel</a:t>
            </a:r>
            <a:r>
              <a:rPr lang="de-DE" b="1" i="1"/>
              <a:t> </a:t>
            </a:r>
            <a:endParaRPr lang="de-DE" i="1"/>
          </a:p>
          <a:p>
            <a:pPr marL="0" indent="0">
              <a:buNone/>
            </a:pPr>
            <a:endParaRPr lang="de-DE"/>
          </a:p>
          <a:p>
            <a:pPr marL="0" indent="0">
              <a:buNone/>
            </a:pPr>
            <a:r>
              <a:rPr lang="de-DE"/>
              <a:t>Im Plural verändert sich manchmal der Stamm-Vokal.</a:t>
            </a:r>
          </a:p>
          <a:p>
            <a:pPr marL="502920" lvl="1" indent="0">
              <a:buNone/>
            </a:pPr>
            <a:r>
              <a:rPr lang="de-DE" i="1"/>
              <a:t>ein Dach, viele D</a:t>
            </a:r>
            <a:r>
              <a:rPr lang="de-DE" b="1" i="1"/>
              <a:t>ä</a:t>
            </a:r>
            <a:r>
              <a:rPr lang="de-DE" i="1"/>
              <a:t>cher</a:t>
            </a:r>
          </a:p>
          <a:p>
            <a:pPr marL="502920" lvl="1" indent="0">
              <a:buNone/>
            </a:pPr>
            <a:r>
              <a:rPr lang="de-DE" i="1"/>
              <a:t>die Mutter, viele M</a:t>
            </a:r>
            <a:r>
              <a:rPr lang="de-DE" b="1" i="1"/>
              <a:t>ü</a:t>
            </a:r>
            <a:r>
              <a:rPr lang="de-DE" i="1"/>
              <a:t>tter</a:t>
            </a:r>
          </a:p>
          <a:p>
            <a:pPr marL="502920" lvl="1" indent="0">
              <a:buNone/>
            </a:pPr>
            <a:r>
              <a:rPr lang="de-DE" i="1"/>
              <a:t>der Boden, die B</a:t>
            </a:r>
            <a:r>
              <a:rPr lang="de-DE" b="1" i="1"/>
              <a:t>ö</a:t>
            </a:r>
            <a:r>
              <a:rPr lang="de-DE" i="1"/>
              <a:t>den </a:t>
            </a:r>
          </a:p>
        </p:txBody>
      </p:sp>
    </p:spTree>
    <p:extLst>
      <p:ext uri="{BB962C8B-B14F-4D97-AF65-F5344CB8AC3E}">
        <p14:creationId xmlns:p14="http://schemas.microsoft.com/office/powerpoint/2010/main" val="2570353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D0B89A-0E69-E36E-FB3D-22A1DAA92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4 Fälle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BFA9F8BD-1E0B-C37F-BC5B-B1D4E2826D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27934"/>
              </p:ext>
            </p:extLst>
          </p:nvPr>
        </p:nvGraphicFramePr>
        <p:xfrm>
          <a:off x="4498426" y="1963419"/>
          <a:ext cx="5328746" cy="3186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373">
                  <a:extLst>
                    <a:ext uri="{9D8B030D-6E8A-4147-A177-3AD203B41FA5}">
                      <a16:colId xmlns:a16="http://schemas.microsoft.com/office/drawing/2014/main" val="4169579171"/>
                    </a:ext>
                  </a:extLst>
                </a:gridCol>
                <a:gridCol w="2664373">
                  <a:extLst>
                    <a:ext uri="{9D8B030D-6E8A-4147-A177-3AD203B41FA5}">
                      <a16:colId xmlns:a16="http://schemas.microsoft.com/office/drawing/2014/main" val="716946972"/>
                    </a:ext>
                  </a:extLst>
                </a:gridCol>
              </a:tblGrid>
              <a:tr h="637330">
                <a:tc>
                  <a:txBody>
                    <a:bodyPr/>
                    <a:lstStyle/>
                    <a:p>
                      <a:r>
                        <a:rPr lang="de-DE"/>
                        <a:t>Fall (Kasus)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3595395"/>
                  </a:ext>
                </a:extLst>
              </a:tr>
              <a:tr h="63733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de-DE"/>
                        <a:t>Nominativ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/>
                        <a:t>Wer?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760153"/>
                  </a:ext>
                </a:extLst>
              </a:tr>
              <a:tr h="63733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de-DE">
                          <a:solidFill>
                            <a:srgbClr val="7030A0"/>
                          </a:solidFill>
                        </a:rPr>
                        <a:t>Genitiv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>
                          <a:solidFill>
                            <a:srgbClr val="7030A0"/>
                          </a:solidFill>
                        </a:rPr>
                        <a:t>Wessen?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121226"/>
                  </a:ext>
                </a:extLst>
              </a:tr>
              <a:tr h="63733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de-DE">
                          <a:solidFill>
                            <a:srgbClr val="FF0000"/>
                          </a:solidFill>
                        </a:rPr>
                        <a:t>Dativ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>
                          <a:solidFill>
                            <a:srgbClr val="FF0000"/>
                          </a:solidFill>
                        </a:rPr>
                        <a:t>Wem? Wo?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879983"/>
                  </a:ext>
                </a:extLst>
              </a:tr>
              <a:tr h="63733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de-DE">
                          <a:solidFill>
                            <a:srgbClr val="0070C0"/>
                          </a:solidFill>
                        </a:rPr>
                        <a:t>Akkusativ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>
                          <a:solidFill>
                            <a:srgbClr val="0070C0"/>
                          </a:solidFill>
                        </a:rPr>
                        <a:t>Wen? Wohin?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9750691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1E110F51-2520-8EEF-78EA-047E83FD6913}"/>
              </a:ext>
            </a:extLst>
          </p:cNvPr>
          <p:cNvSpPr txBox="1"/>
          <p:nvPr/>
        </p:nvSpPr>
        <p:spPr>
          <a:xfrm>
            <a:off x="4498426" y="5725020"/>
            <a:ext cx="3568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/>
              <a:t>Merksatz: </a:t>
            </a:r>
            <a:r>
              <a:rPr lang="de-DE" b="1"/>
              <a:t>N</a:t>
            </a:r>
            <a:r>
              <a:rPr lang="de-DE"/>
              <a:t>imm </a:t>
            </a:r>
            <a:r>
              <a:rPr lang="de-DE" b="1"/>
              <a:t>g</a:t>
            </a:r>
            <a:r>
              <a:rPr lang="de-DE"/>
              <a:t>elbe </a:t>
            </a:r>
            <a:r>
              <a:rPr lang="de-DE" b="1"/>
              <a:t>D</a:t>
            </a:r>
            <a:r>
              <a:rPr lang="de-DE"/>
              <a:t>atteln </a:t>
            </a:r>
            <a:r>
              <a:rPr lang="de-DE" b="1"/>
              <a:t>a</a:t>
            </a:r>
            <a:r>
              <a:rPr lang="de-DE"/>
              <a:t>n!  </a:t>
            </a:r>
          </a:p>
        </p:txBody>
      </p:sp>
    </p:spTree>
    <p:extLst>
      <p:ext uri="{BB962C8B-B14F-4D97-AF65-F5344CB8AC3E}">
        <p14:creationId xmlns:p14="http://schemas.microsoft.com/office/powerpoint/2010/main" val="1403174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1E369A-3357-1929-ADB5-D16053318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Beispiele für Kasus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44F44D1F-6634-0494-75B6-B71593129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69470"/>
              </p:ext>
            </p:extLst>
          </p:nvPr>
        </p:nvGraphicFramePr>
        <p:xfrm>
          <a:off x="3787020" y="1231114"/>
          <a:ext cx="7411101" cy="4153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801">
                  <a:extLst>
                    <a:ext uri="{9D8B030D-6E8A-4147-A177-3AD203B41FA5}">
                      <a16:colId xmlns:a16="http://schemas.microsoft.com/office/drawing/2014/main" val="1379033452"/>
                    </a:ext>
                  </a:extLst>
                </a:gridCol>
                <a:gridCol w="1556933">
                  <a:extLst>
                    <a:ext uri="{9D8B030D-6E8A-4147-A177-3AD203B41FA5}">
                      <a16:colId xmlns:a16="http://schemas.microsoft.com/office/drawing/2014/main" val="1675540929"/>
                    </a:ext>
                  </a:extLst>
                </a:gridCol>
                <a:gridCol w="2470367">
                  <a:extLst>
                    <a:ext uri="{9D8B030D-6E8A-4147-A177-3AD203B41FA5}">
                      <a16:colId xmlns:a16="http://schemas.microsoft.com/office/drawing/2014/main" val="3437855920"/>
                    </a:ext>
                  </a:extLst>
                </a:gridCol>
              </a:tblGrid>
              <a:tr h="652187">
                <a:tc>
                  <a:txBody>
                    <a:bodyPr/>
                    <a:lstStyle/>
                    <a:p>
                      <a:r>
                        <a:rPr lang="de-DE"/>
                        <a:t>Satz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Kasus (Fall)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535068"/>
                  </a:ext>
                </a:extLst>
              </a:tr>
              <a:tr h="652187">
                <a:tc>
                  <a:txBody>
                    <a:bodyPr/>
                    <a:lstStyle/>
                    <a:p>
                      <a:r>
                        <a:rPr lang="de-DE" b="1"/>
                        <a:t>Das Spiel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rgbClr val="0070C0"/>
                          </a:solidFill>
                        </a:rPr>
                        <a:t>Wen?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rgbClr val="0070C0"/>
                          </a:solidFill>
                        </a:rPr>
                        <a:t>Akkusativ (4.Fall)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306883"/>
                  </a:ext>
                </a:extLst>
              </a:tr>
              <a:tr h="652187">
                <a:tc>
                  <a:txBody>
                    <a:bodyPr/>
                    <a:lstStyle/>
                    <a:p>
                      <a:r>
                        <a:rPr lang="de-DE" b="1"/>
                        <a:t>meiner Lieblingsmannschaft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rgbClr val="7030A0"/>
                          </a:solidFill>
                        </a:rPr>
                        <a:t>Wessen?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rgbClr val="7030A0"/>
                          </a:solidFill>
                        </a:rPr>
                        <a:t>Genitiv (2.Fall)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0262885"/>
                  </a:ext>
                </a:extLst>
              </a:tr>
              <a:tr h="652187">
                <a:tc>
                  <a:txBody>
                    <a:bodyPr/>
                    <a:lstStyle/>
                    <a:p>
                      <a:r>
                        <a:rPr lang="de-DE" b="1"/>
                        <a:t>gewann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(Verb)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736318"/>
                  </a:ext>
                </a:extLst>
              </a:tr>
              <a:tr h="892776">
                <a:tc>
                  <a:txBody>
                    <a:bodyPr/>
                    <a:lstStyle/>
                    <a:p>
                      <a:r>
                        <a:rPr lang="de-DE" b="1"/>
                        <a:t>im großen Stadion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rgbClr val="FF0000"/>
                          </a:solidFill>
                        </a:rPr>
                        <a:t>Wo?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rgbClr val="FF0000"/>
                          </a:solidFill>
                        </a:rPr>
                        <a:t>Dativ (3.Fall)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0596858"/>
                  </a:ext>
                </a:extLst>
              </a:tr>
              <a:tr h="652187">
                <a:tc>
                  <a:txBody>
                    <a:bodyPr/>
                    <a:lstStyle/>
                    <a:p>
                      <a:r>
                        <a:rPr lang="de-DE" b="1"/>
                        <a:t>die gegnerische Mannschaft.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Wer?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Nominativ (1.Fall)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00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90134"/>
      </p:ext>
    </p:extLst>
  </p:cSld>
  <p:clrMapOvr>
    <a:masterClrMapping/>
  </p:clrMapOvr>
</p:sld>
</file>

<file path=ppt/theme/theme1.xml><?xml version="1.0" encoding="utf-8"?>
<a:theme xmlns:a="http://schemas.openxmlformats.org/drawingml/2006/main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Rahmen</Template>
  <TotalTime>0</TotalTime>
  <Words>1025</Words>
  <Application>Microsoft Macintosh PowerPoint</Application>
  <PresentationFormat>Breitbild</PresentationFormat>
  <Paragraphs>174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5" baseType="lpstr">
      <vt:lpstr>Corbel</vt:lpstr>
      <vt:lpstr>Wingdings</vt:lpstr>
      <vt:lpstr>Wingdings 2</vt:lpstr>
      <vt:lpstr>Rahmen</vt:lpstr>
      <vt:lpstr>Deutsche Grammatik: Nomen &amp; Pronomen</vt:lpstr>
      <vt:lpstr>Nomen (Substantive)</vt:lpstr>
      <vt:lpstr>Übung Wortschatz</vt:lpstr>
      <vt:lpstr>Nomen &amp; Artikel</vt:lpstr>
      <vt:lpstr>Übung Nomen erkennen</vt:lpstr>
      <vt:lpstr>Lösung Übung Nomen</vt:lpstr>
      <vt:lpstr>Deklination, deklinieren</vt:lpstr>
      <vt:lpstr>4 Fälle</vt:lpstr>
      <vt:lpstr>Beispiele für Kasus</vt:lpstr>
      <vt:lpstr>Singular &amp; Plural (Numerus)</vt:lpstr>
      <vt:lpstr>Übung Rechtschreibung</vt:lpstr>
      <vt:lpstr>Lösung   &amp; Übung (Wortarten, Fälle)</vt:lpstr>
      <vt:lpstr>Lösung</vt:lpstr>
      <vt:lpstr>Übung Deklination</vt:lpstr>
      <vt:lpstr>Artikel</vt:lpstr>
      <vt:lpstr>Pronomen</vt:lpstr>
      <vt:lpstr>3 Arten von Pronomen</vt:lpstr>
      <vt:lpstr>Übung Pronomen</vt:lpstr>
      <vt:lpstr>Lösung Übung  Pronomen</vt:lpstr>
      <vt:lpstr>Termine 2025 Wortarten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Micaela</dc:creator>
  <cp:lastModifiedBy>Micaela</cp:lastModifiedBy>
  <cp:revision>19</cp:revision>
  <dcterms:created xsi:type="dcterms:W3CDTF">2025-03-12T12:08:27Z</dcterms:created>
  <dcterms:modified xsi:type="dcterms:W3CDTF">2025-07-23T15:35:39Z</dcterms:modified>
</cp:coreProperties>
</file>