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12" r:id="rId3"/>
    <p:sldId id="313" r:id="rId4"/>
    <p:sldId id="314" r:id="rId5"/>
    <p:sldId id="296" r:id="rId6"/>
    <p:sldId id="302" r:id="rId7"/>
    <p:sldId id="303" r:id="rId8"/>
    <p:sldId id="318" r:id="rId9"/>
    <p:sldId id="315" r:id="rId10"/>
    <p:sldId id="317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10" r:id="rId23"/>
    <p:sldId id="31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06"/>
    <p:restoredTop sz="94694"/>
  </p:normalViewPr>
  <p:slideViewPr>
    <p:cSldViewPr snapToGrid="0">
      <p:cViewPr varScale="1">
        <p:scale>
          <a:sx n="121" d="100"/>
          <a:sy n="121" d="100"/>
        </p:scale>
        <p:origin x="3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78E7E0-60CF-41AE-927F-817A771F7E4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15AD43-068E-495D-9E5C-D88850549BE3}">
      <dgm:prSet/>
      <dgm:spPr/>
      <dgm:t>
        <a:bodyPr/>
        <a:lstStyle/>
        <a:p>
          <a:r>
            <a:rPr lang="de-DE"/>
            <a:t>Wortarten </a:t>
          </a:r>
          <a:endParaRPr lang="en-US"/>
        </a:p>
      </dgm:t>
    </dgm:pt>
    <dgm:pt modelId="{4DE2E51F-FA2C-4C63-8157-335E85B84E41}" type="parTrans" cxnId="{753CA8FE-C5A1-4584-B423-D24C35001A78}">
      <dgm:prSet/>
      <dgm:spPr/>
      <dgm:t>
        <a:bodyPr/>
        <a:lstStyle/>
        <a:p>
          <a:endParaRPr lang="en-US"/>
        </a:p>
      </dgm:t>
    </dgm:pt>
    <dgm:pt modelId="{5A7FF6FF-D7FB-4A98-B771-AE2B311602E8}" type="sibTrans" cxnId="{753CA8FE-C5A1-4584-B423-D24C35001A78}">
      <dgm:prSet/>
      <dgm:spPr/>
      <dgm:t>
        <a:bodyPr/>
        <a:lstStyle/>
        <a:p>
          <a:endParaRPr lang="en-US"/>
        </a:p>
      </dgm:t>
    </dgm:pt>
    <dgm:pt modelId="{73DF8101-D7FA-42E8-9B99-244C6E684A6F}">
      <dgm:prSet/>
      <dgm:spPr/>
      <dgm:t>
        <a:bodyPr/>
        <a:lstStyle/>
        <a:p>
          <a:r>
            <a:rPr lang="en-US"/>
            <a:t>Satzbau</a:t>
          </a:r>
        </a:p>
        <a:p>
          <a:r>
            <a:rPr lang="en-US"/>
            <a:t>Satzglieder</a:t>
          </a:r>
        </a:p>
      </dgm:t>
    </dgm:pt>
    <dgm:pt modelId="{4647B738-A75D-47C5-8A70-8DC3F6B5A56A}" type="parTrans" cxnId="{E266ADCD-925C-4A67-A425-9D1403E93C8B}">
      <dgm:prSet/>
      <dgm:spPr/>
      <dgm:t>
        <a:bodyPr/>
        <a:lstStyle/>
        <a:p>
          <a:endParaRPr lang="en-US"/>
        </a:p>
      </dgm:t>
    </dgm:pt>
    <dgm:pt modelId="{AF869661-4AF7-4D5B-81FF-3B5AA2A5F952}" type="sibTrans" cxnId="{E266ADCD-925C-4A67-A425-9D1403E93C8B}">
      <dgm:prSet/>
      <dgm:spPr/>
      <dgm:t>
        <a:bodyPr/>
        <a:lstStyle/>
        <a:p>
          <a:endParaRPr lang="en-US"/>
        </a:p>
      </dgm:t>
    </dgm:pt>
    <dgm:pt modelId="{3C12375C-D4EE-426E-B412-2C00534B7DF9}">
      <dgm:prSet/>
      <dgm:spPr/>
      <dgm:t>
        <a:bodyPr/>
        <a:lstStyle/>
        <a:p>
          <a:r>
            <a:rPr lang="de-DE"/>
            <a:t>Komma-Setzung</a:t>
          </a:r>
        </a:p>
      </dgm:t>
    </dgm:pt>
    <dgm:pt modelId="{4317CBDF-D3D8-4D3E-9EE9-13FACA8C8368}" type="parTrans" cxnId="{F32494FA-D784-43B8-B211-6CD44919207E}">
      <dgm:prSet/>
      <dgm:spPr/>
      <dgm:t>
        <a:bodyPr/>
        <a:lstStyle/>
        <a:p>
          <a:endParaRPr lang="en-US"/>
        </a:p>
      </dgm:t>
    </dgm:pt>
    <dgm:pt modelId="{7ECF78FE-6E13-44AC-A3B0-99F2EFC073D3}" type="sibTrans" cxnId="{F32494FA-D784-43B8-B211-6CD44919207E}">
      <dgm:prSet/>
      <dgm:spPr/>
      <dgm:t>
        <a:bodyPr/>
        <a:lstStyle/>
        <a:p>
          <a:endParaRPr lang="en-US"/>
        </a:p>
      </dgm:t>
    </dgm:pt>
    <dgm:pt modelId="{C40C5C98-17DA-E348-AD2B-00F14EDBB285}" type="pres">
      <dgm:prSet presAssocID="{5E78E7E0-60CF-41AE-927F-817A771F7E44}" presName="Name0" presStyleCnt="0">
        <dgm:presLayoutVars>
          <dgm:dir/>
          <dgm:animLvl val="lvl"/>
          <dgm:resizeHandles val="exact"/>
        </dgm:presLayoutVars>
      </dgm:prSet>
      <dgm:spPr/>
    </dgm:pt>
    <dgm:pt modelId="{1FBF776A-339F-324B-BB13-5979F83F6E1D}" type="pres">
      <dgm:prSet presAssocID="{6C15AD43-068E-495D-9E5C-D88850549BE3}" presName="linNode" presStyleCnt="0"/>
      <dgm:spPr/>
    </dgm:pt>
    <dgm:pt modelId="{C464D99F-3B1A-CD41-8C3F-3A89828C340B}" type="pres">
      <dgm:prSet presAssocID="{6C15AD43-068E-495D-9E5C-D88850549BE3}" presName="parentText" presStyleLbl="node1" presStyleIdx="0" presStyleCnt="3" custLinFactNeighborX="-86554" custLinFactNeighborY="-851">
        <dgm:presLayoutVars>
          <dgm:chMax val="1"/>
          <dgm:bulletEnabled val="1"/>
        </dgm:presLayoutVars>
      </dgm:prSet>
      <dgm:spPr/>
    </dgm:pt>
    <dgm:pt modelId="{EAB1EB42-5223-1749-B9BE-C770C0238C16}" type="pres">
      <dgm:prSet presAssocID="{5A7FF6FF-D7FB-4A98-B771-AE2B311602E8}" presName="sp" presStyleCnt="0"/>
      <dgm:spPr/>
    </dgm:pt>
    <dgm:pt modelId="{F6066E07-E716-C04A-8B13-4A97E8B2A1F4}" type="pres">
      <dgm:prSet presAssocID="{73DF8101-D7FA-42E8-9B99-244C6E684A6F}" presName="linNode" presStyleCnt="0"/>
      <dgm:spPr/>
    </dgm:pt>
    <dgm:pt modelId="{5E910F68-A8A6-BD4B-BF5F-292A46B1EC21}" type="pres">
      <dgm:prSet presAssocID="{73DF8101-D7FA-42E8-9B99-244C6E684A6F}" presName="parentText" presStyleLbl="node1" presStyleIdx="1" presStyleCnt="3" custLinFactNeighborX="-4334" custLinFactNeighborY="0">
        <dgm:presLayoutVars>
          <dgm:chMax val="1"/>
          <dgm:bulletEnabled val="1"/>
        </dgm:presLayoutVars>
      </dgm:prSet>
      <dgm:spPr/>
    </dgm:pt>
    <dgm:pt modelId="{764A9282-683E-0149-B79B-BF51052B4671}" type="pres">
      <dgm:prSet presAssocID="{AF869661-4AF7-4D5B-81FF-3B5AA2A5F952}" presName="sp" presStyleCnt="0"/>
      <dgm:spPr/>
    </dgm:pt>
    <dgm:pt modelId="{C92BAF8E-802D-E24C-BA6B-084BF42FE794}" type="pres">
      <dgm:prSet presAssocID="{3C12375C-D4EE-426E-B412-2C00534B7DF9}" presName="linNode" presStyleCnt="0"/>
      <dgm:spPr/>
    </dgm:pt>
    <dgm:pt modelId="{BE3EEB36-5C3A-6B40-A6F3-CC5D5078942E}" type="pres">
      <dgm:prSet presAssocID="{3C12375C-D4EE-426E-B412-2C00534B7DF9}" presName="parentText" presStyleLbl="node1" presStyleIdx="2" presStyleCnt="3" custLinFactNeighborX="85763" custLinFactNeighborY="-928">
        <dgm:presLayoutVars>
          <dgm:chMax val="1"/>
          <dgm:bulletEnabled val="1"/>
        </dgm:presLayoutVars>
      </dgm:prSet>
      <dgm:spPr/>
    </dgm:pt>
  </dgm:ptLst>
  <dgm:cxnLst>
    <dgm:cxn modelId="{AD61B147-18EF-734E-A341-E303EB666047}" type="presOf" srcId="{5E78E7E0-60CF-41AE-927F-817A771F7E44}" destId="{C40C5C98-17DA-E348-AD2B-00F14EDBB285}" srcOrd="0" destOrd="0" presId="urn:microsoft.com/office/officeart/2005/8/layout/vList5"/>
    <dgm:cxn modelId="{4ABA1E8C-BF01-C04D-B34F-11CB11288140}" type="presOf" srcId="{3C12375C-D4EE-426E-B412-2C00534B7DF9}" destId="{BE3EEB36-5C3A-6B40-A6F3-CC5D5078942E}" srcOrd="0" destOrd="0" presId="urn:microsoft.com/office/officeart/2005/8/layout/vList5"/>
    <dgm:cxn modelId="{F8E37AB3-09C2-1D4D-8C54-58586B32D26E}" type="presOf" srcId="{6C15AD43-068E-495D-9E5C-D88850549BE3}" destId="{C464D99F-3B1A-CD41-8C3F-3A89828C340B}" srcOrd="0" destOrd="0" presId="urn:microsoft.com/office/officeart/2005/8/layout/vList5"/>
    <dgm:cxn modelId="{E266ADCD-925C-4A67-A425-9D1403E93C8B}" srcId="{5E78E7E0-60CF-41AE-927F-817A771F7E44}" destId="{73DF8101-D7FA-42E8-9B99-244C6E684A6F}" srcOrd="1" destOrd="0" parTransId="{4647B738-A75D-47C5-8A70-8DC3F6B5A56A}" sibTransId="{AF869661-4AF7-4D5B-81FF-3B5AA2A5F952}"/>
    <dgm:cxn modelId="{5C7E31ED-C54E-D943-8ACF-82232AA3E904}" type="presOf" srcId="{73DF8101-D7FA-42E8-9B99-244C6E684A6F}" destId="{5E910F68-A8A6-BD4B-BF5F-292A46B1EC21}" srcOrd="0" destOrd="0" presId="urn:microsoft.com/office/officeart/2005/8/layout/vList5"/>
    <dgm:cxn modelId="{F32494FA-D784-43B8-B211-6CD44919207E}" srcId="{5E78E7E0-60CF-41AE-927F-817A771F7E44}" destId="{3C12375C-D4EE-426E-B412-2C00534B7DF9}" srcOrd="2" destOrd="0" parTransId="{4317CBDF-D3D8-4D3E-9EE9-13FACA8C8368}" sibTransId="{7ECF78FE-6E13-44AC-A3B0-99F2EFC073D3}"/>
    <dgm:cxn modelId="{753CA8FE-C5A1-4584-B423-D24C35001A78}" srcId="{5E78E7E0-60CF-41AE-927F-817A771F7E44}" destId="{6C15AD43-068E-495D-9E5C-D88850549BE3}" srcOrd="0" destOrd="0" parTransId="{4DE2E51F-FA2C-4C63-8157-335E85B84E41}" sibTransId="{5A7FF6FF-D7FB-4A98-B771-AE2B311602E8}"/>
    <dgm:cxn modelId="{72AD9316-F861-6A41-861E-08680C9E1010}" type="presParOf" srcId="{C40C5C98-17DA-E348-AD2B-00F14EDBB285}" destId="{1FBF776A-339F-324B-BB13-5979F83F6E1D}" srcOrd="0" destOrd="0" presId="urn:microsoft.com/office/officeart/2005/8/layout/vList5"/>
    <dgm:cxn modelId="{9AC1B064-C4DD-004A-ABA3-7EADCBED3FDB}" type="presParOf" srcId="{1FBF776A-339F-324B-BB13-5979F83F6E1D}" destId="{C464D99F-3B1A-CD41-8C3F-3A89828C340B}" srcOrd="0" destOrd="0" presId="urn:microsoft.com/office/officeart/2005/8/layout/vList5"/>
    <dgm:cxn modelId="{68031F5F-1A30-E842-AF64-21F4C0C9D893}" type="presParOf" srcId="{C40C5C98-17DA-E348-AD2B-00F14EDBB285}" destId="{EAB1EB42-5223-1749-B9BE-C770C0238C16}" srcOrd="1" destOrd="0" presId="urn:microsoft.com/office/officeart/2005/8/layout/vList5"/>
    <dgm:cxn modelId="{5198891A-AECC-524C-9EF9-1217AD155261}" type="presParOf" srcId="{C40C5C98-17DA-E348-AD2B-00F14EDBB285}" destId="{F6066E07-E716-C04A-8B13-4A97E8B2A1F4}" srcOrd="2" destOrd="0" presId="urn:microsoft.com/office/officeart/2005/8/layout/vList5"/>
    <dgm:cxn modelId="{5D2DAA8C-2EB7-124E-865F-5596597726AD}" type="presParOf" srcId="{F6066E07-E716-C04A-8B13-4A97E8B2A1F4}" destId="{5E910F68-A8A6-BD4B-BF5F-292A46B1EC21}" srcOrd="0" destOrd="0" presId="urn:microsoft.com/office/officeart/2005/8/layout/vList5"/>
    <dgm:cxn modelId="{9262E853-3466-BC40-8AC9-2E1D084CCC26}" type="presParOf" srcId="{C40C5C98-17DA-E348-AD2B-00F14EDBB285}" destId="{764A9282-683E-0149-B79B-BF51052B4671}" srcOrd="3" destOrd="0" presId="urn:microsoft.com/office/officeart/2005/8/layout/vList5"/>
    <dgm:cxn modelId="{9F1804D4-F07B-C54E-8E10-3508FE6B6563}" type="presParOf" srcId="{C40C5C98-17DA-E348-AD2B-00F14EDBB285}" destId="{C92BAF8E-802D-E24C-BA6B-084BF42FE794}" srcOrd="4" destOrd="0" presId="urn:microsoft.com/office/officeart/2005/8/layout/vList5"/>
    <dgm:cxn modelId="{C78DA4B0-268D-E546-A0DB-7ECBF01EBBA9}" type="presParOf" srcId="{C92BAF8E-802D-E24C-BA6B-084BF42FE794}" destId="{BE3EEB36-5C3A-6B40-A6F3-CC5D5078942E}" srcOrd="0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4D99F-3B1A-CD41-8C3F-3A89828C340B}">
      <dsp:nvSpPr>
        <dsp:cNvPr id="0" name=""/>
        <dsp:cNvSpPr/>
      </dsp:nvSpPr>
      <dsp:spPr>
        <a:xfrm>
          <a:off x="61488" y="0"/>
          <a:ext cx="2633471" cy="1650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/>
            <a:t>Wortarten </a:t>
          </a:r>
          <a:endParaRPr lang="en-US" sz="3500" kern="1200"/>
        </a:p>
      </dsp:txBody>
      <dsp:txXfrm>
        <a:off x="142044" y="80556"/>
        <a:ext cx="2472359" cy="1489094"/>
      </dsp:txXfrm>
    </dsp:sp>
    <dsp:sp modelId="{5E910F68-A8A6-BD4B-BF5F-292A46B1EC21}">
      <dsp:nvSpPr>
        <dsp:cNvPr id="0" name=""/>
        <dsp:cNvSpPr/>
      </dsp:nvSpPr>
      <dsp:spPr>
        <a:xfrm>
          <a:off x="2226729" y="1735216"/>
          <a:ext cx="2633471" cy="1650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Satzbau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Satzglieder</a:t>
          </a:r>
        </a:p>
      </dsp:txBody>
      <dsp:txXfrm>
        <a:off x="2307285" y="1815772"/>
        <a:ext cx="2472359" cy="1489094"/>
      </dsp:txXfrm>
    </dsp:sp>
    <dsp:sp modelId="{BE3EEB36-5C3A-6B40-A6F3-CC5D5078942E}">
      <dsp:nvSpPr>
        <dsp:cNvPr id="0" name=""/>
        <dsp:cNvSpPr/>
      </dsp:nvSpPr>
      <dsp:spPr>
        <a:xfrm>
          <a:off x="4599408" y="3452619"/>
          <a:ext cx="2633471" cy="1650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/>
            <a:t>Komma-Setzung</a:t>
          </a:r>
        </a:p>
      </dsp:txBody>
      <dsp:txXfrm>
        <a:off x="4679964" y="3533175"/>
        <a:ext cx="2472359" cy="1489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13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icaela.grohe@lern-fair.de" TargetMode="External"/><Relationship Id="rId2" Type="http://schemas.openxmlformats.org/officeDocument/2006/relationships/hyperlink" Target="http://www.mgrohee.d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393B8-235E-7CBC-7838-BBE743B1D8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Adverbien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EE88CD-0D56-1949-1311-B9300768BD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Micaela Grohé   lern-fair.de</a:t>
            </a:r>
          </a:p>
        </p:txBody>
      </p:sp>
    </p:spTree>
    <p:extLst>
      <p:ext uri="{BB962C8B-B14F-4D97-AF65-F5344CB8AC3E}">
        <p14:creationId xmlns:p14="http://schemas.microsoft.com/office/powerpoint/2010/main" val="3811877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8241C5-87EF-B09E-B2BD-AE4EB1D5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Temporaladverb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FCCC8D-0F54-BB66-445C-CAD3FAE7A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i="1"/>
              <a:t>Bilde zwei Sätze mit mehreren Adverbien.</a:t>
            </a:r>
          </a:p>
          <a:p>
            <a:pPr marL="0" indent="0">
              <a:buNone/>
            </a:pPr>
            <a:r>
              <a:rPr lang="de-DE"/>
              <a:t>bald </a:t>
            </a:r>
          </a:p>
          <a:p>
            <a:pPr marL="0" indent="0">
              <a:buNone/>
            </a:pPr>
            <a:r>
              <a:rPr lang="de-DE"/>
              <a:t>meist </a:t>
            </a:r>
          </a:p>
          <a:p>
            <a:pPr marL="0" indent="0">
              <a:buNone/>
            </a:pPr>
            <a:r>
              <a:rPr lang="de-DE"/>
              <a:t>heute</a:t>
            </a:r>
          </a:p>
          <a:p>
            <a:pPr marL="0" indent="0">
              <a:buNone/>
            </a:pPr>
            <a:r>
              <a:rPr lang="de-DE"/>
              <a:t>jetzt </a:t>
            </a:r>
          </a:p>
          <a:p>
            <a:pPr marL="0" indent="0">
              <a:buNone/>
            </a:pPr>
            <a:r>
              <a:rPr lang="de-DE"/>
              <a:t>nun </a:t>
            </a:r>
          </a:p>
          <a:p>
            <a:pPr marL="0" indent="0">
              <a:buNone/>
            </a:pPr>
            <a:r>
              <a:rPr lang="de-DE"/>
              <a:t>oft </a:t>
            </a:r>
          </a:p>
          <a:p>
            <a:pPr marL="0" indent="0">
              <a:buNone/>
            </a:pPr>
            <a:r>
              <a:rPr lang="de-DE"/>
              <a:t>sofort </a:t>
            </a:r>
          </a:p>
          <a:p>
            <a:pPr marL="0" indent="0">
              <a:buNone/>
            </a:pPr>
            <a:r>
              <a:rPr lang="de-DE"/>
              <a:t>abends </a:t>
            </a:r>
          </a:p>
          <a:p>
            <a:pPr marL="0" indent="0">
              <a:buNone/>
            </a:pPr>
            <a:r>
              <a:rPr lang="de-DE"/>
              <a:t>dienstags </a:t>
            </a:r>
          </a:p>
          <a:p>
            <a:pPr marL="0" indent="0">
              <a:buNone/>
            </a:pPr>
            <a:r>
              <a:rPr lang="de-DE"/>
              <a:t>sonst </a:t>
            </a:r>
          </a:p>
          <a:p>
            <a:pPr marL="0" indent="0">
              <a:buNone/>
            </a:pPr>
            <a:r>
              <a:rPr lang="de-DE"/>
              <a:t>nie </a:t>
            </a:r>
          </a:p>
          <a:p>
            <a:pPr marL="0" indent="0">
              <a:buNone/>
            </a:pPr>
            <a:r>
              <a:rPr lang="de-DE"/>
              <a:t>immer</a:t>
            </a:r>
          </a:p>
        </p:txBody>
      </p:sp>
    </p:spTree>
    <p:extLst>
      <p:ext uri="{BB962C8B-B14F-4D97-AF65-F5344CB8AC3E}">
        <p14:creationId xmlns:p14="http://schemas.microsoft.com/office/powerpoint/2010/main" val="98911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61DDBA-8FC7-FC93-4627-A02179D1F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Lokaladverb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439C5B-B7B9-631A-B6B5-59168CC92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Erfinde zwei lustige Sätze.</a:t>
            </a:r>
          </a:p>
          <a:p>
            <a:pPr marL="0" indent="0">
              <a:buNone/>
            </a:pPr>
            <a:endParaRPr lang="de-DE" i="1"/>
          </a:p>
          <a:p>
            <a:pPr marL="0" indent="0">
              <a:buNone/>
            </a:pPr>
            <a:r>
              <a:rPr lang="de-DE"/>
              <a:t>dort &amp; nirgends </a:t>
            </a:r>
          </a:p>
          <a:p>
            <a:pPr marL="0" indent="0">
              <a:buNone/>
            </a:pPr>
            <a:r>
              <a:rPr lang="de-DE"/>
              <a:t>hier &amp; überall</a:t>
            </a:r>
          </a:p>
        </p:txBody>
      </p:sp>
    </p:spTree>
    <p:extLst>
      <p:ext uri="{BB962C8B-B14F-4D97-AF65-F5344CB8AC3E}">
        <p14:creationId xmlns:p14="http://schemas.microsoft.com/office/powerpoint/2010/main" val="2856093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F667B-F169-0AB4-4469-5F8C90066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Modaladverb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5722DE-F04C-8454-BC4E-C2DE3DAFF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Bilde einen Satz mit mindestens einem Modaladverb.</a:t>
            </a:r>
          </a:p>
          <a:p>
            <a:pPr marL="0" indent="0">
              <a:buNone/>
            </a:pPr>
            <a:endParaRPr lang="de-DE" i="1"/>
          </a:p>
          <a:p>
            <a:pPr marL="0" indent="0">
              <a:buNone/>
            </a:pPr>
            <a:r>
              <a:rPr lang="de-DE"/>
              <a:t>extrem</a:t>
            </a:r>
          </a:p>
          <a:p>
            <a:pPr marL="0" indent="0">
              <a:buNone/>
            </a:pPr>
            <a:r>
              <a:rPr lang="de-DE"/>
              <a:t>einfach</a:t>
            </a:r>
          </a:p>
          <a:p>
            <a:pPr marL="0" indent="0">
              <a:buNone/>
            </a:pPr>
            <a:r>
              <a:rPr lang="de-DE"/>
              <a:t>gratis</a:t>
            </a:r>
          </a:p>
          <a:p>
            <a:pPr marL="0" indent="0">
              <a:buNone/>
            </a:pPr>
            <a:r>
              <a:rPr lang="de-DE"/>
              <a:t>anders</a:t>
            </a:r>
          </a:p>
          <a:p>
            <a:pPr marL="0" indent="0">
              <a:buNone/>
            </a:pPr>
            <a:r>
              <a:rPr lang="de-DE"/>
              <a:t>kaum</a:t>
            </a:r>
          </a:p>
          <a:p>
            <a:pPr marL="0" indent="0">
              <a:buNone/>
            </a:pPr>
            <a:r>
              <a:rPr lang="de-DE"/>
              <a:t>leider</a:t>
            </a:r>
          </a:p>
          <a:p>
            <a:pPr marL="0" indent="0">
              <a:buNone/>
            </a:pPr>
            <a:r>
              <a:rPr lang="de-DE"/>
              <a:t>selten</a:t>
            </a:r>
          </a:p>
        </p:txBody>
      </p:sp>
    </p:spTree>
    <p:extLst>
      <p:ext uri="{BB962C8B-B14F-4D97-AF65-F5344CB8AC3E}">
        <p14:creationId xmlns:p14="http://schemas.microsoft.com/office/powerpoint/2010/main" val="277500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84AA8-7272-6F76-3153-CB89A58EB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Modaladverb</a:t>
            </a:r>
            <a:br>
              <a:rPr lang="de-DE"/>
            </a:br>
            <a:r>
              <a:rPr lang="de-DE"/>
              <a:t>-weise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B6A7CA-CDB3-F4FE-145B-DF24F8748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Schreibe alle Adverbien mit –weise in den Chat, die dir einfallen!</a:t>
            </a:r>
          </a:p>
          <a:p>
            <a:pPr marL="0" indent="0">
              <a:buNone/>
            </a:pPr>
            <a:r>
              <a:rPr lang="de-DE" i="1"/>
              <a:t>Beispiel: möglicherweise</a:t>
            </a:r>
          </a:p>
          <a:p>
            <a:pPr marL="0" indent="0">
              <a:buNone/>
            </a:pPr>
            <a:endParaRPr lang="de-DE" i="1"/>
          </a:p>
          <a:p>
            <a:pPr marL="0" indent="0">
              <a:buNone/>
            </a:pPr>
            <a:r>
              <a:rPr lang="de-DE" i="1"/>
              <a:t>Achtung: immer zusammenschreiben</a:t>
            </a:r>
          </a:p>
        </p:txBody>
      </p:sp>
    </p:spTree>
    <p:extLst>
      <p:ext uri="{BB962C8B-B14F-4D97-AF65-F5344CB8AC3E}">
        <p14:creationId xmlns:p14="http://schemas.microsoft.com/office/powerpoint/2010/main" val="1064247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1C217-BF48-6272-2265-958A87F9E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Achtung</a:t>
            </a:r>
            <a:br>
              <a:rPr lang="de-DE" sz="3200"/>
            </a:br>
            <a:r>
              <a:rPr lang="de-DE" sz="3200"/>
              <a:t>Kleinschreibung!</a:t>
            </a:r>
            <a:br>
              <a:rPr lang="de-DE" sz="3200"/>
            </a:br>
            <a:br>
              <a:rPr lang="de-DE"/>
            </a:br>
            <a:r>
              <a:rPr lang="de-DE"/>
              <a:t>-weise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716F0C-305A-E3DD-F943-321F0D8E8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de-DE"/>
              <a:t>beispielsweise</a:t>
            </a:r>
          </a:p>
          <a:p>
            <a:r>
              <a:rPr lang="de-DE"/>
              <a:t>(un)glücklicherweise</a:t>
            </a:r>
          </a:p>
          <a:p>
            <a:r>
              <a:rPr lang="de-DE"/>
              <a:t>haufenweise</a:t>
            </a:r>
          </a:p>
          <a:p>
            <a:r>
              <a:rPr lang="de-DE"/>
              <a:t>abschnittsweise</a:t>
            </a:r>
          </a:p>
          <a:p>
            <a:r>
              <a:rPr lang="de-DE"/>
              <a:t>anerkennenswerterweise</a:t>
            </a:r>
          </a:p>
          <a:p>
            <a:r>
              <a:rPr lang="de-DE"/>
              <a:t>angenehmerweise</a:t>
            </a:r>
          </a:p>
          <a:p>
            <a:r>
              <a:rPr lang="de-DE"/>
              <a:t>ansatzweise</a:t>
            </a:r>
          </a:p>
          <a:p>
            <a:r>
              <a:rPr lang="de-DE"/>
              <a:t>ausnahmsweise</a:t>
            </a:r>
          </a:p>
          <a:p>
            <a:r>
              <a:rPr lang="de-DE"/>
              <a:t>blöderweise, dummerweise</a:t>
            </a:r>
          </a:p>
          <a:p>
            <a:r>
              <a:rPr lang="de-DE"/>
              <a:t>erstaunlicherweise</a:t>
            </a:r>
          </a:p>
          <a:p>
            <a:r>
              <a:rPr lang="de-DE"/>
              <a:t>idealerweise</a:t>
            </a:r>
          </a:p>
          <a:p>
            <a:r>
              <a:rPr lang="de-DE"/>
              <a:t>komischerweise</a:t>
            </a:r>
          </a:p>
          <a:p>
            <a:r>
              <a:rPr lang="de-DE"/>
              <a:t>logischerweise</a:t>
            </a:r>
          </a:p>
          <a:p>
            <a:r>
              <a:rPr lang="de-DE"/>
              <a:t>nachvollziehbarerweise</a:t>
            </a:r>
          </a:p>
          <a:p>
            <a:r>
              <a:rPr lang="de-DE"/>
              <a:t>normalerweise</a:t>
            </a:r>
          </a:p>
          <a:p>
            <a:r>
              <a:rPr lang="de-DE"/>
              <a:t>reihenweise, scharenweise</a:t>
            </a:r>
          </a:p>
          <a:p>
            <a:r>
              <a:rPr lang="de-DE"/>
              <a:t>schätzungsweise</a:t>
            </a:r>
          </a:p>
          <a:p>
            <a:r>
              <a:rPr lang="de-DE"/>
              <a:t>scheibchenweise</a:t>
            </a:r>
          </a:p>
          <a:p>
            <a:r>
              <a:rPr lang="de-DE"/>
              <a:t>seltsamerweise</a:t>
            </a:r>
          </a:p>
          <a:p>
            <a:r>
              <a:rPr lang="de-DE"/>
              <a:t>teilweise</a:t>
            </a:r>
          </a:p>
          <a:p>
            <a:r>
              <a:rPr lang="de-DE"/>
              <a:t>typischerweise</a:t>
            </a:r>
          </a:p>
          <a:p>
            <a:r>
              <a:rPr lang="de-DE"/>
              <a:t>überraschenderweise</a:t>
            </a:r>
          </a:p>
          <a:p>
            <a:r>
              <a:rPr lang="de-DE"/>
              <a:t>wahlweise</a:t>
            </a:r>
          </a:p>
          <a:p>
            <a:r>
              <a:rPr lang="de-DE"/>
              <a:t>wunderbarerweise</a:t>
            </a:r>
          </a:p>
          <a:p>
            <a:r>
              <a:rPr lang="de-DE"/>
              <a:t>zeitweise</a:t>
            </a:r>
          </a:p>
          <a:p>
            <a:r>
              <a:rPr lang="de-DE"/>
              <a:t>zwangsweise</a:t>
            </a:r>
          </a:p>
        </p:txBody>
      </p:sp>
    </p:spTree>
    <p:extLst>
      <p:ext uri="{BB962C8B-B14F-4D97-AF65-F5344CB8AC3E}">
        <p14:creationId xmlns:p14="http://schemas.microsoft.com/office/powerpoint/2010/main" val="2503883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62AFB-D183-D753-A30E-55873A5A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Wortarten mit -weise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2C83DD-64AA-160B-3E27-AE9EF88B5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Die Endung „-weise“ kann an Adjektiven hängen, aber auch </a:t>
            </a:r>
          </a:p>
          <a:p>
            <a:pPr marL="0" indent="0">
              <a:buNone/>
            </a:pPr>
            <a:r>
              <a:rPr lang="de-DE"/>
              <a:t>an Nomen. Trotzdem werden sie klein geschrieben!</a:t>
            </a:r>
          </a:p>
          <a:p>
            <a:pPr marL="502920" lvl="1" indent="0">
              <a:buNone/>
            </a:pPr>
            <a:endParaRPr lang="de-DE"/>
          </a:p>
          <a:p>
            <a:pPr marL="502920" lvl="1" indent="0">
              <a:buNone/>
            </a:pPr>
            <a:endParaRPr lang="de-DE" i="1"/>
          </a:p>
          <a:p>
            <a:pPr marL="0" indent="0">
              <a:buNone/>
            </a:pPr>
            <a:r>
              <a:rPr lang="de-DE" i="1"/>
              <a:t>Finde in der Liste die Adverbien, die Nomen enthalten.</a:t>
            </a:r>
          </a:p>
          <a:p>
            <a:pPr marL="0" indent="0">
              <a:buNone/>
            </a:pPr>
            <a:r>
              <a:rPr lang="de-DE" i="1"/>
              <a:t>Füge den Artikel hinzu.</a:t>
            </a:r>
          </a:p>
          <a:p>
            <a:pPr marL="502920" lvl="1" indent="0">
              <a:buNone/>
            </a:pPr>
            <a:endParaRPr lang="de-DE" i="1"/>
          </a:p>
        </p:txBody>
      </p:sp>
    </p:spTree>
    <p:extLst>
      <p:ext uri="{BB962C8B-B14F-4D97-AF65-F5344CB8AC3E}">
        <p14:creationId xmlns:p14="http://schemas.microsoft.com/office/powerpoint/2010/main" val="1266864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DCC02-B5FE-5F1D-958D-2FF588F6D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5B4E97-5067-1535-1B97-990B96127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Nomen </a:t>
            </a:r>
            <a:br>
              <a:rPr lang="de-DE" sz="3200"/>
            </a:br>
            <a:r>
              <a:rPr lang="de-DE" sz="3200"/>
              <a:t>+ </a:t>
            </a:r>
            <a:br>
              <a:rPr lang="de-DE" sz="3200"/>
            </a:br>
            <a:r>
              <a:rPr lang="de-DE"/>
              <a:t>-weise</a:t>
            </a:r>
            <a:br>
              <a:rPr lang="de-DE"/>
            </a:br>
            <a:r>
              <a:rPr lang="de-DE"/>
              <a:t>= </a:t>
            </a:r>
            <a:r>
              <a:rPr lang="de-DE" sz="3200"/>
              <a:t>Kleinschreibung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053EF1-6E89-B867-4364-037674A2B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de-DE" b="1"/>
              <a:t>beispiel</a:t>
            </a:r>
            <a:r>
              <a:rPr lang="de-DE"/>
              <a:t>sweise</a:t>
            </a:r>
          </a:p>
          <a:p>
            <a:r>
              <a:rPr lang="de-DE"/>
              <a:t>(un)glücklicherweise</a:t>
            </a:r>
          </a:p>
          <a:p>
            <a:r>
              <a:rPr lang="de-DE" b="1"/>
              <a:t>haufen</a:t>
            </a:r>
            <a:r>
              <a:rPr lang="de-DE"/>
              <a:t>weise, </a:t>
            </a:r>
            <a:r>
              <a:rPr lang="de-DE" b="1"/>
              <a:t>eimer</a:t>
            </a:r>
            <a:r>
              <a:rPr lang="de-DE"/>
              <a:t>weise</a:t>
            </a:r>
          </a:p>
          <a:p>
            <a:r>
              <a:rPr lang="de-DE" b="1"/>
              <a:t>abschnitt</a:t>
            </a:r>
            <a:r>
              <a:rPr lang="de-DE"/>
              <a:t>sweise</a:t>
            </a:r>
          </a:p>
          <a:p>
            <a:r>
              <a:rPr lang="de-DE"/>
              <a:t>anerkennenswerterweise</a:t>
            </a:r>
          </a:p>
          <a:p>
            <a:r>
              <a:rPr lang="de-DE"/>
              <a:t>angenehmerweise</a:t>
            </a:r>
          </a:p>
          <a:p>
            <a:r>
              <a:rPr lang="de-DE" b="1"/>
              <a:t>ansatz</a:t>
            </a:r>
            <a:r>
              <a:rPr lang="de-DE"/>
              <a:t>weise</a:t>
            </a:r>
          </a:p>
          <a:p>
            <a:r>
              <a:rPr lang="de-DE" b="1"/>
              <a:t>ausnahm</a:t>
            </a:r>
            <a:r>
              <a:rPr lang="de-DE"/>
              <a:t>sweise</a:t>
            </a:r>
          </a:p>
          <a:p>
            <a:r>
              <a:rPr lang="de-DE"/>
              <a:t>blöderweise, dummerweise</a:t>
            </a:r>
          </a:p>
          <a:p>
            <a:r>
              <a:rPr lang="de-DE"/>
              <a:t>erstaunlicherweise</a:t>
            </a:r>
          </a:p>
          <a:p>
            <a:r>
              <a:rPr lang="de-DE"/>
              <a:t>idealerweise</a:t>
            </a:r>
          </a:p>
          <a:p>
            <a:r>
              <a:rPr lang="de-DE"/>
              <a:t>komischerweise</a:t>
            </a:r>
          </a:p>
          <a:p>
            <a:r>
              <a:rPr lang="de-DE"/>
              <a:t>logischerweise</a:t>
            </a:r>
          </a:p>
          <a:p>
            <a:r>
              <a:rPr lang="de-DE"/>
              <a:t>nachvollziehbarerweise</a:t>
            </a:r>
          </a:p>
          <a:p>
            <a:r>
              <a:rPr lang="de-DE"/>
              <a:t>normalerweise</a:t>
            </a:r>
          </a:p>
          <a:p>
            <a:r>
              <a:rPr lang="de-DE" b="1"/>
              <a:t>reihen</a:t>
            </a:r>
            <a:r>
              <a:rPr lang="de-DE"/>
              <a:t>weise, </a:t>
            </a:r>
            <a:r>
              <a:rPr lang="de-DE" b="1"/>
              <a:t>scharen</a:t>
            </a:r>
            <a:r>
              <a:rPr lang="de-DE"/>
              <a:t>weise</a:t>
            </a:r>
          </a:p>
          <a:p>
            <a:r>
              <a:rPr lang="de-DE" b="1"/>
              <a:t>schätzung</a:t>
            </a:r>
            <a:r>
              <a:rPr lang="de-DE"/>
              <a:t>sweise</a:t>
            </a:r>
          </a:p>
          <a:p>
            <a:r>
              <a:rPr lang="de-DE" b="1"/>
              <a:t>scheibchen</a:t>
            </a:r>
            <a:r>
              <a:rPr lang="de-DE"/>
              <a:t>weise</a:t>
            </a:r>
          </a:p>
          <a:p>
            <a:r>
              <a:rPr lang="de-DE"/>
              <a:t>seltsamerweise</a:t>
            </a:r>
          </a:p>
          <a:p>
            <a:r>
              <a:rPr lang="de-DE" b="1"/>
              <a:t>teil</a:t>
            </a:r>
            <a:r>
              <a:rPr lang="de-DE"/>
              <a:t>weise</a:t>
            </a:r>
          </a:p>
          <a:p>
            <a:r>
              <a:rPr lang="de-DE"/>
              <a:t>typischerweise</a:t>
            </a:r>
          </a:p>
          <a:p>
            <a:r>
              <a:rPr lang="de-DE"/>
              <a:t>überraschenderweise</a:t>
            </a:r>
          </a:p>
          <a:p>
            <a:r>
              <a:rPr lang="de-DE" b="1"/>
              <a:t>wahl</a:t>
            </a:r>
            <a:r>
              <a:rPr lang="de-DE"/>
              <a:t>weise</a:t>
            </a:r>
          </a:p>
          <a:p>
            <a:r>
              <a:rPr lang="de-DE"/>
              <a:t>wunderbarerweise</a:t>
            </a:r>
          </a:p>
          <a:p>
            <a:r>
              <a:rPr lang="de-DE" b="1"/>
              <a:t>zeit</a:t>
            </a:r>
            <a:r>
              <a:rPr lang="de-DE"/>
              <a:t>weise</a:t>
            </a:r>
          </a:p>
          <a:p>
            <a:r>
              <a:rPr lang="de-DE" b="1"/>
              <a:t>zwang</a:t>
            </a:r>
            <a:r>
              <a:rPr lang="de-DE"/>
              <a:t>sweise</a:t>
            </a:r>
          </a:p>
        </p:txBody>
      </p:sp>
    </p:spTree>
    <p:extLst>
      <p:ext uri="{BB962C8B-B14F-4D97-AF65-F5344CB8AC3E}">
        <p14:creationId xmlns:p14="http://schemas.microsoft.com/office/powerpoint/2010/main" val="2150139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914FDF-A340-0A55-2CC8-09F3531E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88A1A7-8BCC-42EC-E48B-97EA684F9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Finde die Adverbien.</a:t>
            </a: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0504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A1253F-1519-F851-77D2-FE6DC59CF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Adjektive als Adverbien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D2DCE0-6486-FEC0-3355-0ECE803DD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Fast jedes Adjektiv (Eigenschaftswort) kann als Adverb verwendet werden. </a:t>
            </a:r>
            <a:r>
              <a:rPr lang="de-DE" b="1"/>
              <a:t>Es muss sich auf ein Verb beziehen.</a:t>
            </a:r>
          </a:p>
          <a:p>
            <a:pPr marL="0" indent="0">
              <a:buNone/>
            </a:pPr>
            <a:endParaRPr lang="de-DE"/>
          </a:p>
          <a:p>
            <a:pPr marL="502920" lvl="1" indent="0">
              <a:buNone/>
            </a:pPr>
            <a:r>
              <a:rPr lang="de-DE" i="1"/>
              <a:t>Übung: Finde mindestens 5 Adverbien.</a:t>
            </a:r>
          </a:p>
          <a:p>
            <a:pPr marL="502920" lvl="1" indent="0">
              <a:buNone/>
            </a:pPr>
            <a:endParaRPr lang="de-DE" i="1"/>
          </a:p>
          <a:p>
            <a:pPr marL="502920" lvl="1" indent="0">
              <a:buNone/>
            </a:pPr>
            <a:r>
              <a:rPr lang="de-DE"/>
              <a:t>Gerne besuche ich möglichst oft meinen Opa. </a:t>
            </a:r>
          </a:p>
          <a:p>
            <a:pPr marL="502920" lvl="1" indent="0">
              <a:buNone/>
            </a:pPr>
            <a:r>
              <a:rPr lang="de-DE"/>
              <a:t>Allerdings hört er schlecht, sodass ich immer sehr laut sprechen muss, damit er mich gut versteht.</a:t>
            </a:r>
          </a:p>
        </p:txBody>
      </p:sp>
    </p:spTree>
    <p:extLst>
      <p:ext uri="{BB962C8B-B14F-4D97-AF65-F5344CB8AC3E}">
        <p14:creationId xmlns:p14="http://schemas.microsoft.com/office/powerpoint/2010/main" val="1190838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4FBF9-A41F-10C4-486F-598F068F0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21EC11-BE1A-F506-E97A-FC7B93F1E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b="1"/>
              <a:t>Gerne</a:t>
            </a:r>
            <a:r>
              <a:rPr lang="de-DE"/>
              <a:t> besuche ich </a:t>
            </a:r>
            <a:r>
              <a:rPr lang="de-DE" b="1"/>
              <a:t>möglichst oft</a:t>
            </a:r>
            <a:r>
              <a:rPr lang="de-DE"/>
              <a:t> meinen Opa. </a:t>
            </a:r>
            <a:br>
              <a:rPr lang="de-DE"/>
            </a:br>
            <a:r>
              <a:rPr lang="de-DE">
                <a:sym typeface="Wingdings" pitchFamily="2" charset="2"/>
              </a:rPr>
              <a:t> </a:t>
            </a:r>
            <a:r>
              <a:rPr lang="de-DE"/>
              <a:t>Wie/Wann </a:t>
            </a:r>
            <a:r>
              <a:rPr lang="de-DE" i="1"/>
              <a:t>besuche</a:t>
            </a:r>
            <a:r>
              <a:rPr lang="de-DE"/>
              <a:t> ich meinen Opa?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b="1"/>
              <a:t>Allerdings</a:t>
            </a:r>
            <a:r>
              <a:rPr lang="de-DE"/>
              <a:t> hört er </a:t>
            </a:r>
            <a:r>
              <a:rPr lang="de-DE" b="1"/>
              <a:t>schlecht.</a:t>
            </a:r>
            <a:r>
              <a:rPr lang="de-DE"/>
              <a:t> </a:t>
            </a:r>
            <a:br>
              <a:rPr lang="de-DE"/>
            </a:br>
            <a:r>
              <a:rPr lang="de-DE">
                <a:sym typeface="Wingdings" pitchFamily="2" charset="2"/>
              </a:rPr>
              <a:t> Wie </a:t>
            </a:r>
            <a:r>
              <a:rPr lang="de-DE" i="1">
                <a:sym typeface="Wingdings" pitchFamily="2" charset="2"/>
              </a:rPr>
              <a:t>hört</a:t>
            </a:r>
            <a:r>
              <a:rPr lang="de-DE">
                <a:sym typeface="Wingdings" pitchFamily="2" charset="2"/>
              </a:rPr>
              <a:t> er?</a:t>
            </a:r>
            <a:br>
              <a:rPr lang="de-DE"/>
            </a:br>
            <a:r>
              <a:rPr lang="de-DE" b="1"/>
              <a:t>Deshalb </a:t>
            </a:r>
            <a:r>
              <a:rPr lang="de-DE"/>
              <a:t> muss ich </a:t>
            </a:r>
            <a:r>
              <a:rPr lang="de-DE" b="1"/>
              <a:t>sehr</a:t>
            </a:r>
            <a:r>
              <a:rPr lang="de-DE"/>
              <a:t> </a:t>
            </a:r>
            <a:r>
              <a:rPr lang="de-DE" b="1"/>
              <a:t>laut</a:t>
            </a:r>
            <a:r>
              <a:rPr lang="de-DE"/>
              <a:t> sprechen,</a:t>
            </a:r>
            <a:br>
              <a:rPr lang="de-DE"/>
            </a:br>
            <a:r>
              <a:rPr lang="de-DE">
                <a:sym typeface="Wingdings" pitchFamily="2" charset="2"/>
              </a:rPr>
              <a:t> </a:t>
            </a:r>
            <a:r>
              <a:rPr lang="de-DE"/>
              <a:t>Wann muss ich laut </a:t>
            </a:r>
            <a:r>
              <a:rPr lang="de-DE" i="1"/>
              <a:t>sprechen</a:t>
            </a:r>
            <a:r>
              <a:rPr lang="de-DE"/>
              <a:t>? Wie muss ich </a:t>
            </a:r>
            <a:r>
              <a:rPr lang="de-DE" i="1"/>
              <a:t>sprechen</a:t>
            </a:r>
            <a:r>
              <a:rPr lang="de-DE"/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/>
              <a:t>damit er mich </a:t>
            </a:r>
            <a:r>
              <a:rPr lang="de-DE" b="1"/>
              <a:t>immer</a:t>
            </a:r>
            <a:r>
              <a:rPr lang="de-DE"/>
              <a:t> </a:t>
            </a:r>
            <a:r>
              <a:rPr lang="de-DE" b="1"/>
              <a:t>gut</a:t>
            </a:r>
            <a:r>
              <a:rPr lang="de-DE"/>
              <a:t> versteht.</a:t>
            </a:r>
            <a:br>
              <a:rPr lang="de-DE"/>
            </a:br>
            <a:r>
              <a:rPr lang="de-DE">
                <a:sym typeface="Wingdings" pitchFamily="2" charset="2"/>
              </a:rPr>
              <a:t> Wie </a:t>
            </a:r>
            <a:r>
              <a:rPr lang="de-DE" i="1">
                <a:sym typeface="Wingdings" pitchFamily="2" charset="2"/>
              </a:rPr>
              <a:t>versteht</a:t>
            </a:r>
            <a:r>
              <a:rPr lang="de-DE">
                <a:sym typeface="Wingdings" pitchFamily="2" charset="2"/>
              </a:rPr>
              <a:t> er mich?</a:t>
            </a:r>
            <a:endParaRPr lang="de-DE"/>
          </a:p>
          <a:p>
            <a:pPr marL="0" indent="0">
              <a:lnSpc>
                <a:spcPct val="200000"/>
              </a:lnSpc>
              <a:buNone/>
            </a:pP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76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9AC791-12DD-7FF3-62C2-DEFDAA17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unveränderliche Wörter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7EDFD1-7CB2-C501-468C-E8494C845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Adverbien kann man nicht verändern.</a:t>
            </a:r>
          </a:p>
          <a:p>
            <a:pPr marL="0" indent="0">
              <a:buNone/>
            </a:pPr>
            <a:r>
              <a:rPr lang="de-DE"/>
              <a:t>Sie werden nicht dekliniert.</a:t>
            </a:r>
          </a:p>
          <a:p>
            <a:pPr marL="0" indent="0">
              <a:buNone/>
            </a:pPr>
            <a:endParaRPr lang="de-DE"/>
          </a:p>
          <a:p>
            <a:pPr marL="502920" lvl="1" indent="0">
              <a:buNone/>
            </a:pPr>
            <a:r>
              <a:rPr lang="de-DE" i="1"/>
              <a:t>Beispiel: Komm schnell hierher!</a:t>
            </a:r>
          </a:p>
          <a:p>
            <a:pPr marL="502920" lvl="1" indent="0">
              <a:buNone/>
            </a:pPr>
            <a:r>
              <a:rPr lang="de-DE" i="1"/>
              <a:t>Frage: Wie soll jemand kommen? </a:t>
            </a:r>
          </a:p>
          <a:p>
            <a:pPr marL="502920" lvl="1" indent="0">
              <a:buNone/>
            </a:pPr>
            <a:r>
              <a:rPr lang="de-DE" i="1"/>
              <a:t>Antwort: schnell</a:t>
            </a:r>
          </a:p>
          <a:p>
            <a:pPr marL="502920" lvl="1" indent="0">
              <a:buNone/>
            </a:pPr>
            <a:r>
              <a:rPr lang="de-DE" i="1"/>
              <a:t>Frage: Wohin soll jemand kommen?</a:t>
            </a:r>
          </a:p>
          <a:p>
            <a:pPr marL="502920" lvl="1" indent="0">
              <a:buNone/>
            </a:pPr>
            <a:r>
              <a:rPr lang="de-DE" i="1"/>
              <a:t>Antwort: hierher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352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3913CE-50D0-4292-6A54-33479692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384563E4-805F-4E39-E1C2-9AC9FDDB9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658750"/>
              </p:ext>
            </p:extLst>
          </p:nvPr>
        </p:nvGraphicFramePr>
        <p:xfrm>
          <a:off x="3758074" y="1429976"/>
          <a:ext cx="7413509" cy="4157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284">
                  <a:extLst>
                    <a:ext uri="{9D8B030D-6E8A-4147-A177-3AD203B41FA5}">
                      <a16:colId xmlns:a16="http://schemas.microsoft.com/office/drawing/2014/main" val="2730179699"/>
                    </a:ext>
                  </a:extLst>
                </a:gridCol>
                <a:gridCol w="2670087">
                  <a:extLst>
                    <a:ext uri="{9D8B030D-6E8A-4147-A177-3AD203B41FA5}">
                      <a16:colId xmlns:a16="http://schemas.microsoft.com/office/drawing/2014/main" val="3735241930"/>
                    </a:ext>
                  </a:extLst>
                </a:gridCol>
                <a:gridCol w="1821138">
                  <a:extLst>
                    <a:ext uri="{9D8B030D-6E8A-4147-A177-3AD203B41FA5}">
                      <a16:colId xmlns:a16="http://schemas.microsoft.com/office/drawing/2014/main" val="2956893130"/>
                    </a:ext>
                  </a:extLst>
                </a:gridCol>
              </a:tblGrid>
              <a:tr h="471945">
                <a:tc>
                  <a:txBody>
                    <a:bodyPr/>
                    <a:lstStyle/>
                    <a:p>
                      <a:r>
                        <a:rPr lang="de-DE"/>
                        <a:t>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Fragen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Art des Adverbs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774027"/>
                  </a:ext>
                </a:extLst>
              </a:tr>
              <a:tr h="471945">
                <a:tc>
                  <a:txBody>
                    <a:bodyPr/>
                    <a:lstStyle/>
                    <a:p>
                      <a:r>
                        <a:rPr lang="de-DE" b="1"/>
                        <a:t>Gerne</a:t>
                      </a:r>
                      <a:r>
                        <a:rPr lang="de-DE"/>
                        <a:t> besuche ich 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Wie besuche ich?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Modaladverb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861076"/>
                  </a:ext>
                </a:extLst>
              </a:tr>
              <a:tr h="814589">
                <a:tc>
                  <a:txBody>
                    <a:bodyPr/>
                    <a:lstStyle/>
                    <a:p>
                      <a:r>
                        <a:rPr lang="de-DE"/>
                        <a:t>Ich besuche </a:t>
                      </a:r>
                      <a:r>
                        <a:rPr lang="de-DE" b="1"/>
                        <a:t>möglichst oft </a:t>
                      </a:r>
                      <a:r>
                        <a:rPr lang="de-DE" b="0"/>
                        <a:t>...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/>
                        <a:t>Wann besuche ich?</a:t>
                      </a:r>
                    </a:p>
                    <a:p>
                      <a:r>
                        <a:rPr lang="de-DE"/>
                        <a:t>Wie oft besuche ich?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Temporaladverb</a:t>
                      </a:r>
                    </a:p>
                    <a:p>
                      <a:r>
                        <a:rPr lang="de-DE"/>
                        <a:t>Modaladverb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44927"/>
                  </a:ext>
                </a:extLst>
              </a:tr>
              <a:tr h="814589">
                <a:tc>
                  <a:txBody>
                    <a:bodyPr/>
                    <a:lstStyle/>
                    <a:p>
                      <a:r>
                        <a:rPr lang="de-DE" b="1"/>
                        <a:t>Allerdings </a:t>
                      </a:r>
                      <a:r>
                        <a:rPr lang="de-DE" b="0"/>
                        <a:t>hört er </a:t>
                      </a:r>
                      <a:r>
                        <a:rPr lang="de-DE" b="1"/>
                        <a:t>schlecht.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  <a:p>
                      <a:r>
                        <a:rPr lang="de-DE"/>
                        <a:t>Wie hört 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  <a:p>
                      <a:r>
                        <a:rPr lang="de-DE"/>
                        <a:t>Modaladverb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832090"/>
                  </a:ext>
                </a:extLst>
              </a:tr>
              <a:tr h="471945">
                <a:tc>
                  <a:txBody>
                    <a:bodyPr/>
                    <a:lstStyle/>
                    <a:p>
                      <a:r>
                        <a:rPr lang="de-DE" b="1"/>
                        <a:t>sehr laut </a:t>
                      </a:r>
                      <a:r>
                        <a:rPr lang="de-DE" b="0"/>
                        <a:t>sprechen</a:t>
                      </a:r>
                      <a:endParaRPr lang="de-DE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Wie muss ich sprechen?</a:t>
                      </a:r>
                    </a:p>
                    <a:p>
                      <a:r>
                        <a:rPr lang="de-DE"/>
                        <a:t>Wie laut muss ich ...?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Modaladverb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841240"/>
                  </a:ext>
                </a:extLst>
              </a:tr>
              <a:tr h="4719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/>
                        <a:t>damit er </a:t>
                      </a:r>
                      <a:r>
                        <a:rPr lang="de-DE" b="1"/>
                        <a:t>immer</a:t>
                      </a:r>
                      <a:r>
                        <a:rPr lang="de-DE"/>
                        <a:t> </a:t>
                      </a:r>
                      <a:r>
                        <a:rPr lang="de-DE" b="0"/>
                        <a:t>hört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Wann soll er gut hören?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Temporaladverb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991371"/>
                  </a:ext>
                </a:extLst>
              </a:tr>
              <a:tr h="471945">
                <a:tc>
                  <a:txBody>
                    <a:bodyPr/>
                    <a:lstStyle/>
                    <a:p>
                      <a:r>
                        <a:rPr lang="de-DE"/>
                        <a:t>damit er </a:t>
                      </a:r>
                      <a:r>
                        <a:rPr lang="de-DE" b="1"/>
                        <a:t>gut </a:t>
                      </a:r>
                      <a:r>
                        <a:rPr lang="de-DE" b="0"/>
                        <a:t>hört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Wie (soll) er hören?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Modaladverb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940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372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883E3-0203-2227-9207-6F4629508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Klopft euch </a:t>
            </a:r>
            <a:br>
              <a:rPr lang="de-DE"/>
            </a:br>
            <a:r>
              <a:rPr lang="de-DE"/>
              <a:t>auf die eigene Schulter!</a:t>
            </a:r>
            <a:br>
              <a:rPr lang="de-DE"/>
            </a:br>
            <a:r>
              <a:rPr lang="de-DE">
                <a:sym typeface="Wingdings" pitchFamily="2" charset="2"/>
              </a:rPr>
              <a:t>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BE07F1-154E-98F4-CDCF-A8F086C93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0" y="864108"/>
            <a:ext cx="6313714" cy="5120640"/>
          </a:xfrm>
        </p:spPr>
        <p:txBody>
          <a:bodyPr/>
          <a:lstStyle/>
          <a:p>
            <a:pPr marL="0" indent="0">
              <a:buNone/>
            </a:pPr>
            <a:r>
              <a:rPr lang="de-DE"/>
              <a:t>Du kennst jetzt fast alle Wortarten. </a:t>
            </a:r>
          </a:p>
          <a:p>
            <a:pPr marL="0" indent="0">
              <a:buNone/>
            </a:pPr>
            <a:r>
              <a:rPr lang="de-DE"/>
              <a:t>Die meisten werden klein geschrieben.</a:t>
            </a:r>
          </a:p>
          <a:p>
            <a:pPr marL="0" indent="0">
              <a:buNone/>
            </a:pPr>
            <a:r>
              <a:rPr lang="de-DE"/>
              <a:t>Du weißt, welche groß geschrieben werden.</a:t>
            </a:r>
          </a:p>
          <a:p>
            <a:pPr marL="0" indent="0">
              <a:buNone/>
            </a:pPr>
            <a:r>
              <a:rPr lang="de-DE"/>
              <a:t>Du kennst sogar die Fallen. 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Das gibt dir Sicherheit</a:t>
            </a:r>
            <a:br>
              <a:rPr lang="de-DE"/>
            </a:br>
            <a:endParaRPr lang="de-DE"/>
          </a:p>
          <a:p>
            <a:pPr marL="960120" lvl="2" indent="0">
              <a:buNone/>
            </a:pPr>
            <a:r>
              <a:rPr lang="de-DE" sz="2000"/>
              <a:t>beim Schreiben,</a:t>
            </a:r>
          </a:p>
          <a:p>
            <a:pPr marL="960120" lvl="2" indent="0">
              <a:buNone/>
            </a:pPr>
            <a:r>
              <a:rPr lang="de-DE" sz="2000"/>
              <a:t>beim Lesen und</a:t>
            </a:r>
          </a:p>
          <a:p>
            <a:pPr marL="960120" lvl="2" indent="0">
              <a:buNone/>
            </a:pPr>
            <a:r>
              <a:rPr lang="de-DE" sz="2000"/>
              <a:t>beim Verstehen von Texten.</a:t>
            </a:r>
          </a:p>
        </p:txBody>
      </p:sp>
      <p:pic>
        <p:nvPicPr>
          <p:cNvPr id="5" name="Grafik 4" descr="Zwinkernde Gesichtskontur mit einfarbiger Füllung">
            <a:extLst>
              <a:ext uri="{FF2B5EF4-FFF2-40B4-BE49-F238E27FC236}">
                <a16:creationId xmlns:a16="http://schemas.microsoft.com/office/drawing/2014/main" id="{C196AEF6-4883-9AA3-0F93-B1B889764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25018" y="2993570"/>
            <a:ext cx="457200" cy="457200"/>
          </a:xfrm>
          <a:prstGeom prst="rect">
            <a:avLst/>
          </a:prstGeom>
        </p:spPr>
      </p:pic>
      <p:pic>
        <p:nvPicPr>
          <p:cNvPr id="9" name="Grafik 8" descr="Schlüssel Silhouette">
            <a:extLst>
              <a:ext uri="{FF2B5EF4-FFF2-40B4-BE49-F238E27FC236}">
                <a16:creationId xmlns:a16="http://schemas.microsoft.com/office/drawing/2014/main" id="{A247530B-57C0-C507-9E0E-E817F89678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4553554" y="4188932"/>
            <a:ext cx="1174437" cy="1174437"/>
          </a:xfrm>
          <a:prstGeom prst="rect">
            <a:avLst/>
          </a:prstGeom>
        </p:spPr>
      </p:pic>
      <p:pic>
        <p:nvPicPr>
          <p:cNvPr id="11" name="Grafik 10" descr="Wettbewerb Silhouette">
            <a:extLst>
              <a:ext uri="{FF2B5EF4-FFF2-40B4-BE49-F238E27FC236}">
                <a16:creationId xmlns:a16="http://schemas.microsoft.com/office/drawing/2014/main" id="{36D4392F-463D-A947-37ED-F24E32E434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12266" y="2049193"/>
            <a:ext cx="914400" cy="914400"/>
          </a:xfrm>
          <a:prstGeom prst="rect">
            <a:avLst/>
          </a:prstGeom>
        </p:spPr>
      </p:pic>
      <p:pic>
        <p:nvPicPr>
          <p:cNvPr id="13" name="Grafik 12" descr="Sonnenbrillengesichtskontur mit einfarbiger Füllung">
            <a:extLst>
              <a:ext uri="{FF2B5EF4-FFF2-40B4-BE49-F238E27FC236}">
                <a16:creationId xmlns:a16="http://schemas.microsoft.com/office/drawing/2014/main" id="{F35A5436-A6B6-4E31-B364-417EB79F7B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43311" y="1461364"/>
            <a:ext cx="620486" cy="62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863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E32E9-0AF2-0B37-46B1-D4FC5A844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Werde Grammatik-Expert:in!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AFC9533A-A1CA-70EF-BFC3-67040E10B8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139548"/>
              </p:ext>
            </p:extLst>
          </p:nvPr>
        </p:nvGraphicFramePr>
        <p:xfrm>
          <a:off x="3869268" y="864108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reieck 3">
            <a:extLst>
              <a:ext uri="{FF2B5EF4-FFF2-40B4-BE49-F238E27FC236}">
                <a16:creationId xmlns:a16="http://schemas.microsoft.com/office/drawing/2014/main" id="{4D169A38-C540-AD17-1F2D-3B97C0B80E34}"/>
              </a:ext>
            </a:extLst>
          </p:cNvPr>
          <p:cNvSpPr/>
          <p:nvPr/>
        </p:nvSpPr>
        <p:spPr>
          <a:xfrm rot="10800000">
            <a:off x="5565648" y="2194502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Dreieck 5">
            <a:extLst>
              <a:ext uri="{FF2B5EF4-FFF2-40B4-BE49-F238E27FC236}">
                <a16:creationId xmlns:a16="http://schemas.microsoft.com/office/drawing/2014/main" id="{FFF579CB-2356-761F-D1CC-241635D47EFB}"/>
              </a:ext>
            </a:extLst>
          </p:cNvPr>
          <p:cNvSpPr/>
          <p:nvPr/>
        </p:nvSpPr>
        <p:spPr>
          <a:xfrm rot="10800000">
            <a:off x="7964557" y="4081670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4F233A-7660-DDE4-7AC7-1629EB51C042}"/>
              </a:ext>
            </a:extLst>
          </p:cNvPr>
          <p:cNvSpPr txBox="1"/>
          <p:nvPr/>
        </p:nvSpPr>
        <p:spPr>
          <a:xfrm>
            <a:off x="9025261" y="3108902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latin typeface="Bradley Hand ITC" panose="03070402050302030203" pitchFamily="66" charset="77"/>
                <a:cs typeface="Apple Chancery" panose="03020702040506060504" pitchFamily="66" charset="-79"/>
              </a:rPr>
              <a:t>September/Oktober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9050EF8-21CF-13FE-B28C-7013B2A611AF}"/>
              </a:ext>
            </a:extLst>
          </p:cNvPr>
          <p:cNvSpPr txBox="1"/>
          <p:nvPr/>
        </p:nvSpPr>
        <p:spPr>
          <a:xfrm>
            <a:off x="5837052" y="4996071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latin typeface="Bradley Hand ITC" panose="03070402050302030203" pitchFamily="66" charset="77"/>
              </a:rPr>
              <a:t>November/Dezember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C18EE17-5B83-FDAA-4C24-7EE07D339483}"/>
              </a:ext>
            </a:extLst>
          </p:cNvPr>
          <p:cNvSpPr txBox="1"/>
          <p:nvPr/>
        </p:nvSpPr>
        <p:spPr>
          <a:xfrm>
            <a:off x="6755572" y="1492597"/>
            <a:ext cx="1208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latin typeface="Bradley Hand ITC" panose="03070402050302030203" pitchFamily="66" charset="77"/>
              </a:rPr>
              <a:t>April - Juli</a:t>
            </a:r>
          </a:p>
        </p:txBody>
      </p:sp>
      <p:pic>
        <p:nvPicPr>
          <p:cNvPr id="18" name="Grafik 17" descr="Ausgezeichnet mit einfarbiger Füllung">
            <a:extLst>
              <a:ext uri="{FF2B5EF4-FFF2-40B4-BE49-F238E27FC236}">
                <a16:creationId xmlns:a16="http://schemas.microsoft.com/office/drawing/2014/main" id="{9978B35A-DE32-3943-2181-FA45649C989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67400" y="2250071"/>
            <a:ext cx="457200" cy="457200"/>
          </a:xfrm>
          <a:prstGeom prst="rect">
            <a:avLst/>
          </a:prstGeom>
        </p:spPr>
      </p:pic>
      <p:pic>
        <p:nvPicPr>
          <p:cNvPr id="24" name="Grafik 23" descr="Oben mit einfarbiger Füllung">
            <a:extLst>
              <a:ext uri="{FF2B5EF4-FFF2-40B4-BE49-F238E27FC236}">
                <a16:creationId xmlns:a16="http://schemas.microsoft.com/office/drawing/2014/main" id="{9BEF94E6-0899-4BF2-CADA-659357DBE12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66309" y="4081670"/>
            <a:ext cx="457200" cy="457200"/>
          </a:xfrm>
          <a:prstGeom prst="rect">
            <a:avLst/>
          </a:prstGeom>
        </p:spPr>
      </p:pic>
      <p:pic>
        <p:nvPicPr>
          <p:cNvPr id="26" name="Grafik 25" descr="Kennzeichen mit einfarbiger Füllung">
            <a:extLst>
              <a:ext uri="{FF2B5EF4-FFF2-40B4-BE49-F238E27FC236}">
                <a16:creationId xmlns:a16="http://schemas.microsoft.com/office/drawing/2014/main" id="{1701987A-A0DB-6483-4A04-3AF59BBEE8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588078" y="5388358"/>
            <a:ext cx="596390" cy="59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301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D290B-07DD-DCF2-56FA-DD8A22013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Kontakt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2E03CB-11C3-E041-E0E0-D21B1381B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Arbeitsblätter findet ihr auf meiner Website</a:t>
            </a:r>
          </a:p>
          <a:p>
            <a:pPr marL="0" indent="0">
              <a:buNone/>
            </a:pPr>
            <a:r>
              <a:rPr lang="de-DE">
                <a:hlinkClick r:id="rId2"/>
              </a:rPr>
              <a:t>www.mgrohee.de</a:t>
            </a:r>
            <a:endParaRPr lang="de-DE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Fragen per Mail:</a:t>
            </a:r>
          </a:p>
          <a:p>
            <a:pPr marL="0" indent="0">
              <a:buNone/>
            </a:pPr>
            <a:r>
              <a:rPr lang="de-DE">
                <a:hlinkClick r:id="rId3"/>
              </a:rPr>
              <a:t>micaela.grohe@lern-fair.de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00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BC8DF2-C851-8C6D-3177-A2882941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Begriff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888152-1647-70C0-9A15-CDB5AB1FB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Das lateinische Wort „ad“ bedeutet „zu“.</a:t>
            </a:r>
          </a:p>
          <a:p>
            <a:pPr marL="0" indent="0">
              <a:buNone/>
            </a:pPr>
            <a:r>
              <a:rPr lang="de-DE" sz="2400" b="1">
                <a:solidFill>
                  <a:schemeClr val="accent1">
                    <a:lumMod val="75000"/>
                  </a:schemeClr>
                </a:solidFill>
              </a:rPr>
              <a:t>Das Ad-verb = (gehört) zum Verb.</a:t>
            </a:r>
            <a:endParaRPr lang="de-DE" i="1"/>
          </a:p>
          <a:p>
            <a:pPr marL="502920" lvl="1" indent="0">
              <a:buNone/>
            </a:pPr>
            <a:endParaRPr lang="de-DE" i="1"/>
          </a:p>
          <a:p>
            <a:pPr marL="0" indent="0">
              <a:buNone/>
            </a:pPr>
            <a:r>
              <a:rPr lang="de-DE"/>
              <a:t>Singular: 	das Adverb</a:t>
            </a:r>
          </a:p>
          <a:p>
            <a:pPr marL="0" indent="0">
              <a:buNone/>
            </a:pPr>
            <a:r>
              <a:rPr lang="de-DE"/>
              <a:t>Plural: 		die Adverbien (ad-wer-bi-en)</a:t>
            </a:r>
          </a:p>
        </p:txBody>
      </p:sp>
    </p:spTree>
    <p:extLst>
      <p:ext uri="{BB962C8B-B14F-4D97-AF65-F5344CB8AC3E}">
        <p14:creationId xmlns:p14="http://schemas.microsoft.com/office/powerpoint/2010/main" val="1004866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6D9515-BE6E-0BA5-F9E6-04261D69B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Vergleich</a:t>
            </a:r>
            <a:br>
              <a:rPr lang="de-DE"/>
            </a:br>
            <a:r>
              <a:rPr lang="de-DE"/>
              <a:t>Adjektiv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782BF7-37AE-7899-9F3B-3A93DBF1A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Das Wort „Adjektiv“ beginnt auch mit „Ad-“ (= zu),</a:t>
            </a:r>
          </a:p>
          <a:p>
            <a:pPr marL="0" indent="0">
              <a:buNone/>
            </a:pPr>
            <a:r>
              <a:rPr lang="de-DE"/>
              <a:t>weil es sich immer auf ein Nomen bezieht.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Lateinisch „adiecere“ =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6012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9A56E-338D-D2D3-E513-012C32B90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Adverbien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FC813F-B751-BD25-A73B-343FAC390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Adverbien gehören meistens zum Verb (ad = lateinisch zu).</a:t>
            </a:r>
          </a:p>
          <a:p>
            <a:r>
              <a:rPr lang="de-DE"/>
              <a:t>Adverbien sind unveränderlich (kein Kasus).</a:t>
            </a:r>
          </a:p>
          <a:p>
            <a:r>
              <a:rPr lang="de-DE"/>
              <a:t>Adverbien bezeichnen eine Tätigkeit oder einen Vorgang näher.</a:t>
            </a:r>
          </a:p>
          <a:p>
            <a:endParaRPr lang="de-DE"/>
          </a:p>
          <a:p>
            <a:pPr marL="0" indent="0">
              <a:buNone/>
            </a:pPr>
            <a:r>
              <a:rPr lang="de-DE" i="1"/>
              <a:t>Beispiele</a:t>
            </a:r>
          </a:p>
          <a:p>
            <a:r>
              <a:rPr lang="de-DE" i="1"/>
              <a:t>Die Kinder spielten </a:t>
            </a:r>
            <a:r>
              <a:rPr lang="de-DE" i="1" u="sng"/>
              <a:t>sofort</a:t>
            </a:r>
            <a:r>
              <a:rPr lang="de-DE" i="1"/>
              <a:t>  </a:t>
            </a:r>
            <a:r>
              <a:rPr lang="de-DE" i="1" u="sng"/>
              <a:t>begeistert</a:t>
            </a:r>
            <a:r>
              <a:rPr lang="de-DE" i="1"/>
              <a:t> mit den Luftballons.</a:t>
            </a:r>
          </a:p>
          <a:p>
            <a:r>
              <a:rPr lang="de-DE" i="1" u="sng"/>
              <a:t>Jetzt</a:t>
            </a:r>
            <a:r>
              <a:rPr lang="de-DE" i="1"/>
              <a:t> holen wir noch Kuchen!</a:t>
            </a:r>
          </a:p>
          <a:p>
            <a:r>
              <a:rPr lang="de-DE" i="1" u="sng"/>
              <a:t>Gestern</a:t>
            </a:r>
            <a:r>
              <a:rPr lang="de-DE" i="1"/>
              <a:t> sahen alle Geldscheine </a:t>
            </a:r>
            <a:r>
              <a:rPr lang="de-DE" i="1" u="sng"/>
              <a:t>echt</a:t>
            </a:r>
            <a:r>
              <a:rPr lang="de-DE" i="1"/>
              <a:t> aus.</a:t>
            </a:r>
          </a:p>
        </p:txBody>
      </p:sp>
    </p:spTree>
    <p:extLst>
      <p:ext uri="{BB962C8B-B14F-4D97-AF65-F5344CB8AC3E}">
        <p14:creationId xmlns:p14="http://schemas.microsoft.com/office/powerpoint/2010/main" val="1496324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4930E-42EE-D1B1-26C3-1040759A3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Adverbien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32D865-7845-794E-6FE1-01F6EA58F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Finde die Adverbien: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Wir sind schon bald am Ziel.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Schokolade schmeckt süß.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Gestern war Sonntag.</a:t>
            </a:r>
          </a:p>
        </p:txBody>
      </p:sp>
    </p:spTree>
    <p:extLst>
      <p:ext uri="{BB962C8B-B14F-4D97-AF65-F5344CB8AC3E}">
        <p14:creationId xmlns:p14="http://schemas.microsoft.com/office/powerpoint/2010/main" val="3205641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5D6A0-D7A2-1B78-51A7-5A7F01895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 </a:t>
            </a:r>
            <a:br>
              <a:rPr lang="de-DE"/>
            </a:br>
            <a:r>
              <a:rPr lang="de-DE"/>
              <a:t>Lösung</a:t>
            </a:r>
            <a:br>
              <a:rPr lang="de-DE"/>
            </a:br>
            <a:r>
              <a:rPr lang="de-DE"/>
              <a:t>Übung Adverbien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E09280-FA08-1AAE-19FE-BF6D15E84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/>
              <a:t>Wir sind </a:t>
            </a:r>
            <a:r>
              <a:rPr lang="de-DE" b="1" u="sng"/>
              <a:t>schon</a:t>
            </a:r>
            <a:r>
              <a:rPr lang="de-DE"/>
              <a:t> </a:t>
            </a:r>
            <a:r>
              <a:rPr lang="de-DE" b="1" u="sng"/>
              <a:t>bald</a:t>
            </a:r>
            <a:r>
              <a:rPr lang="de-DE"/>
              <a:t> am Ziel.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Schokolade schmeckt </a:t>
            </a:r>
            <a:r>
              <a:rPr lang="de-DE" b="1" u="sng"/>
              <a:t>süß</a:t>
            </a:r>
            <a:r>
              <a:rPr lang="de-DE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 u="sng"/>
              <a:t>Gestern</a:t>
            </a:r>
            <a:r>
              <a:rPr lang="de-DE"/>
              <a:t> war Sonntag.</a:t>
            </a:r>
          </a:p>
        </p:txBody>
      </p:sp>
    </p:spTree>
    <p:extLst>
      <p:ext uri="{BB962C8B-B14F-4D97-AF65-F5344CB8AC3E}">
        <p14:creationId xmlns:p14="http://schemas.microsoft.com/office/powerpoint/2010/main" val="2720262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A7E9B-72E2-C319-59C3-782C0879C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1CB27C-86E9-B36A-6E34-4D0A14E74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Arten von Adverbien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E9907A7-9DB2-1339-BD12-B825187026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484989"/>
              </p:ext>
            </p:extLst>
          </p:nvPr>
        </p:nvGraphicFramePr>
        <p:xfrm>
          <a:off x="3855486" y="1498799"/>
          <a:ext cx="7315200" cy="3851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671">
                  <a:extLst>
                    <a:ext uri="{9D8B030D-6E8A-4147-A177-3AD203B41FA5}">
                      <a16:colId xmlns:a16="http://schemas.microsoft.com/office/drawing/2014/main" val="589841521"/>
                    </a:ext>
                  </a:extLst>
                </a:gridCol>
                <a:gridCol w="1683026">
                  <a:extLst>
                    <a:ext uri="{9D8B030D-6E8A-4147-A177-3AD203B41FA5}">
                      <a16:colId xmlns:a16="http://schemas.microsoft.com/office/drawing/2014/main" val="2926975698"/>
                    </a:ext>
                  </a:extLst>
                </a:gridCol>
                <a:gridCol w="3961503">
                  <a:extLst>
                    <a:ext uri="{9D8B030D-6E8A-4147-A177-3AD203B41FA5}">
                      <a16:colId xmlns:a16="http://schemas.microsoft.com/office/drawing/2014/main" val="920222446"/>
                    </a:ext>
                  </a:extLst>
                </a:gridCol>
              </a:tblGrid>
              <a:tr h="577971">
                <a:tc>
                  <a:txBody>
                    <a:bodyPr/>
                    <a:lstStyle/>
                    <a:p>
                      <a:r>
                        <a:rPr lang="de-DE"/>
                        <a:t>Inhalt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Fachbegriff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i="1"/>
                        <a:t>Beispiele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387108"/>
                  </a:ext>
                </a:extLst>
              </a:tr>
              <a:tr h="997594">
                <a:tc>
                  <a:txBody>
                    <a:bodyPr/>
                    <a:lstStyle/>
                    <a:p>
                      <a:r>
                        <a:rPr lang="de-DE"/>
                        <a:t>Zeit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temporal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bald, meist, heute, jetzt, nun, oft, sofort, abends, dienstags, sonst, nie, immer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7550"/>
                  </a:ext>
                </a:extLst>
              </a:tr>
              <a:tr h="577971">
                <a:tc>
                  <a:txBody>
                    <a:bodyPr/>
                    <a:lstStyle/>
                    <a:p>
                      <a:r>
                        <a:rPr lang="de-DE"/>
                        <a:t>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dort, hier, nirgends, überall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628027"/>
                  </a:ext>
                </a:extLst>
              </a:tr>
              <a:tr h="1119751">
                <a:tc>
                  <a:txBody>
                    <a:bodyPr/>
                    <a:lstStyle/>
                    <a:p>
                      <a:r>
                        <a:rPr lang="de-DE"/>
                        <a:t>Art und Weise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modal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oft, stets, extrem, sehr, einfach, gratis, anders, kaum, leider, selten, insofern, -weise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796956"/>
                  </a:ext>
                </a:extLst>
              </a:tr>
              <a:tr h="577971">
                <a:tc>
                  <a:txBody>
                    <a:bodyPr/>
                    <a:lstStyle/>
                    <a:p>
                      <a:r>
                        <a:rPr lang="de-DE"/>
                        <a:t>Grund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darum, deshalb, dafür, deinetwegen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024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71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8599A2-A8B8-8B4D-7E98-B807D34D9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Weitere</a:t>
            </a:r>
            <a:br>
              <a:rPr lang="de-DE"/>
            </a:br>
            <a:r>
              <a:rPr lang="de-DE"/>
              <a:t>Arten von Adverbien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FCC124A1-ED6F-17B6-77FC-287275F7A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473010"/>
              </p:ext>
            </p:extLst>
          </p:nvPr>
        </p:nvGraphicFramePr>
        <p:xfrm>
          <a:off x="3868739" y="1537252"/>
          <a:ext cx="7315200" cy="3763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670">
                  <a:extLst>
                    <a:ext uri="{9D8B030D-6E8A-4147-A177-3AD203B41FA5}">
                      <a16:colId xmlns:a16="http://schemas.microsoft.com/office/drawing/2014/main" val="2202348231"/>
                    </a:ext>
                  </a:extLst>
                </a:gridCol>
                <a:gridCol w="1669774">
                  <a:extLst>
                    <a:ext uri="{9D8B030D-6E8A-4147-A177-3AD203B41FA5}">
                      <a16:colId xmlns:a16="http://schemas.microsoft.com/office/drawing/2014/main" val="153659882"/>
                    </a:ext>
                  </a:extLst>
                </a:gridCol>
                <a:gridCol w="3974756">
                  <a:extLst>
                    <a:ext uri="{9D8B030D-6E8A-4147-A177-3AD203B41FA5}">
                      <a16:colId xmlns:a16="http://schemas.microsoft.com/office/drawing/2014/main" val="129689297"/>
                    </a:ext>
                  </a:extLst>
                </a:gridCol>
              </a:tblGrid>
              <a:tr h="560702">
                <a:tc>
                  <a:txBody>
                    <a:bodyPr/>
                    <a:lstStyle/>
                    <a:p>
                      <a:r>
                        <a:rPr lang="de-DE"/>
                        <a:t>Inhalt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Fachbegriff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i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070031"/>
                  </a:ext>
                </a:extLst>
              </a:tr>
              <a:tr h="560702">
                <a:tc>
                  <a:txBody>
                    <a:bodyPr/>
                    <a:lstStyle/>
                    <a:p>
                      <a:r>
                        <a:rPr lang="de-DE"/>
                        <a:t>Bedingung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konditional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nämlich, dadurch, (andern-/not)falls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006118"/>
                  </a:ext>
                </a:extLst>
              </a:tr>
              <a:tr h="560702">
                <a:tc>
                  <a:txBody>
                    <a:bodyPr/>
                    <a:lstStyle/>
                    <a:p>
                      <a:r>
                        <a:rPr lang="de-DE"/>
                        <a:t>Folge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konsekutiv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also, somit, folglich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212412"/>
                  </a:ext>
                </a:extLst>
              </a:tr>
              <a:tr h="553021">
                <a:tc>
                  <a:txBody>
                    <a:bodyPr/>
                    <a:lstStyle/>
                    <a:p>
                      <a:r>
                        <a:rPr lang="de-DE"/>
                        <a:t>Gegensatz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/>
                        <a:t>adversativ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(je)doch, dagegen, hingegen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18948"/>
                  </a:ext>
                </a:extLst>
              </a:tr>
              <a:tr h="967787">
                <a:tc>
                  <a:txBody>
                    <a:bodyPr/>
                    <a:lstStyle/>
                    <a:p>
                      <a:r>
                        <a:rPr lang="de-DE"/>
                        <a:t>Einschränkung</a:t>
                      </a:r>
                    </a:p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konzessiv</a:t>
                      </a:r>
                    </a:p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trotz(dem), allerdings, trotzdem, dennoch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285594"/>
                  </a:ext>
                </a:extLst>
              </a:tr>
              <a:tr h="560702">
                <a:tc>
                  <a:txBody>
                    <a:bodyPr/>
                    <a:lstStyle/>
                    <a:p>
                      <a:r>
                        <a:rPr lang="de-DE"/>
                        <a:t>Sonstige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/>
                        <a:t>nicht, auch, eben, sogar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839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4556005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837</Words>
  <Application>Microsoft Macintosh PowerPoint</Application>
  <PresentationFormat>Breitbild</PresentationFormat>
  <Paragraphs>232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8" baseType="lpstr">
      <vt:lpstr>Bradley Hand ITC</vt:lpstr>
      <vt:lpstr>Corbel</vt:lpstr>
      <vt:lpstr>Wingdings</vt:lpstr>
      <vt:lpstr>Wingdings 2</vt:lpstr>
      <vt:lpstr>Rahmen</vt:lpstr>
      <vt:lpstr>Adverbien</vt:lpstr>
      <vt:lpstr>unveränderliche Wörter</vt:lpstr>
      <vt:lpstr>Begriff</vt:lpstr>
      <vt:lpstr>Vergleich Adjektiv</vt:lpstr>
      <vt:lpstr>Adverbien</vt:lpstr>
      <vt:lpstr>Übung Adverbien</vt:lpstr>
      <vt:lpstr>  Lösung Übung Adverbien</vt:lpstr>
      <vt:lpstr>Arten von Adverbien</vt:lpstr>
      <vt:lpstr>Weitere Arten von Adverbien</vt:lpstr>
      <vt:lpstr>Temporaladverb</vt:lpstr>
      <vt:lpstr>Lokaladverb</vt:lpstr>
      <vt:lpstr>Modaladverb</vt:lpstr>
      <vt:lpstr>Modaladverb -weise</vt:lpstr>
      <vt:lpstr>Achtung Kleinschreibung!  -weise</vt:lpstr>
      <vt:lpstr>Wortarten mit -weise</vt:lpstr>
      <vt:lpstr>Nomen  +  -weise = Kleinschreibung</vt:lpstr>
      <vt:lpstr>Übung</vt:lpstr>
      <vt:lpstr>Übung Adjektive als Adverbien</vt:lpstr>
      <vt:lpstr>Lösung</vt:lpstr>
      <vt:lpstr>Lösung</vt:lpstr>
      <vt:lpstr>Klopft euch  auf die eigene Schulter! </vt:lpstr>
      <vt:lpstr>Werde Grammatik-Expert:in!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</dc:creator>
  <cp:lastModifiedBy>Micaela</cp:lastModifiedBy>
  <cp:revision>11</cp:revision>
  <dcterms:created xsi:type="dcterms:W3CDTF">2025-04-15T16:53:48Z</dcterms:created>
  <dcterms:modified xsi:type="dcterms:W3CDTF">2025-07-23T15:41:33Z</dcterms:modified>
</cp:coreProperties>
</file>