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40" r:id="rId1"/>
  </p:sldMasterIdLst>
  <p:sldIdLst>
    <p:sldId id="256" r:id="rId2"/>
    <p:sldId id="257" r:id="rId3"/>
    <p:sldId id="258" r:id="rId4"/>
    <p:sldId id="259" r:id="rId5"/>
    <p:sldId id="261" r:id="rId6"/>
    <p:sldId id="263" r:id="rId7"/>
    <p:sldId id="262" r:id="rId8"/>
    <p:sldId id="264" r:id="rId9"/>
    <p:sldId id="260" r:id="rId10"/>
    <p:sldId id="266" r:id="rId11"/>
    <p:sldId id="265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3031"/>
    <p:restoredTop sz="96281"/>
  </p:normalViewPr>
  <p:slideViewPr>
    <p:cSldViewPr snapToGrid="0" snapToObjects="1">
      <p:cViewPr varScale="1">
        <p:scale>
          <a:sx n="110" d="100"/>
          <a:sy n="110" d="100"/>
        </p:scale>
        <p:origin x="208" y="4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761999"/>
            <a:ext cx="9141619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70263" y="761999"/>
            <a:ext cx="2925318" cy="5334001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9848" y="1298448"/>
            <a:ext cx="7315200" cy="3255264"/>
          </a:xfrm>
        </p:spPr>
        <p:txBody>
          <a:bodyPr anchor="b">
            <a:normAutofit/>
          </a:bodyPr>
          <a:lstStyle>
            <a:lvl1pPr algn="l">
              <a:defRPr sz="5900" spc="-100" baseline="0">
                <a:solidFill>
                  <a:srgbClr val="FFFFFF"/>
                </a:solidFill>
              </a:defRPr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15" y="4670246"/>
            <a:ext cx="7315200" cy="914400"/>
          </a:xfrm>
        </p:spPr>
        <p:txBody>
          <a:bodyPr anchor="t">
            <a:normAutofit/>
          </a:bodyPr>
          <a:lstStyle>
            <a:lvl1pPr marL="0" indent="0" algn="l">
              <a:buNone/>
              <a:defRPr sz="2200" cap="none" spc="0" baseline="0"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de-DE"/>
              <a:t>Master-Untertitelformat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10/12/24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de-DE"/>
              <a:t>Mastertextformat bearbeiten
Zweite Ebene
Dritte Ebene
Vierte Ebene
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10/12/24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81000" y="990600"/>
            <a:ext cx="2819400" cy="4953000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67912" y="868680"/>
            <a:ext cx="7315200" cy="5120640"/>
          </a:xfrm>
        </p:spPr>
        <p:txBody>
          <a:bodyPr vert="eaVert" anchor="t"/>
          <a:lstStyle/>
          <a:p>
            <a:pPr lvl="0"/>
            <a:r>
              <a:rPr lang="de-DE"/>
              <a:t>Mastertextformat bearbeiten
Zweite Ebene
Dritte Ebene
Vierte Ebene
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10/12/24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
Zweite Ebene
Dritte Ebene
Vierte Ebene
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10/12/24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67912" y="1298448"/>
            <a:ext cx="7315200" cy="3255264"/>
          </a:xfrm>
        </p:spPr>
        <p:txBody>
          <a:bodyPr anchor="b">
            <a:normAutofit/>
          </a:bodyPr>
          <a:lstStyle>
            <a:lvl1pPr>
              <a:defRPr sz="5900" b="0" spc="-1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0" y="4672584"/>
            <a:ext cx="7315200" cy="914400"/>
          </a:xfrm>
        </p:spPr>
        <p:txBody>
          <a:bodyPr anchor="t">
            <a:normAutofit/>
          </a:bodyPr>
          <a:lstStyle>
            <a:lvl1pPr marL="0" indent="0">
              <a:buNone/>
              <a:defRPr sz="2200" cap="none" spc="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
Zweite Ebene
Dritte Ebene
Vierte Ebene
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10/12/24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67912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de-DE"/>
              <a:t>Mastertextformat bearbeiten
Zweite Ebene
Dritte Ebene
Vierte Ebene
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818120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de-DE"/>
              <a:t>Mastertextformat bearbeiten
Zweite Ebene
Dritte Ebene
Vierte Ebene
Fünfte Ebene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10/12/24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7912" y="1023586"/>
            <a:ext cx="3474720" cy="8077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
Zweite Ebene
Dritte Ebene
Vierte Ebene
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7912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de-DE"/>
              <a:t>Mastertextformat bearbeiten
Zweite Ebene
Dritte Ebene
Vierte Ebene
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818463" y="1023586"/>
            <a:ext cx="3474720" cy="813171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
Zweite Ebene
Dritte Ebene
Vierte Ebene
Fünfte Ebene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818463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de-DE"/>
              <a:t>Mastertextformat bearbeiten
Zweite Ebene
Dritte Ebene
Vierte Ebene
Fünfte Ebene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10/12/24</a:t>
            </a:fld>
            <a:endParaRPr lang="en-US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10/12/24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10/12/24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7912" y="868680"/>
            <a:ext cx="731520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de-DE"/>
              <a:t>Mastertextformat bearbeiten
Zweite Ebene
Dritte Ebene
Vierte Ebene
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4176"/>
            <a:ext cx="2834640" cy="2321990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
Zweite Ebene
Dritte Ebene
Vierte Ebene
Fünfte Ebene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10/12/24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570644" y="767419"/>
            <a:ext cx="8115230" cy="5330952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3008"/>
            <a:ext cx="2834640" cy="2322576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
Zweite Ebene
Dritte Ebene
Vierte Ebene
Fünfte Ebene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10/12/24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3499101" y="6356350"/>
            <a:ext cx="5911517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758952"/>
            <a:ext cx="3443590" cy="5330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2919" y="1123837"/>
            <a:ext cx="2947482" cy="46011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8" name="Rectangle 37"/>
          <p:cNvSpPr/>
          <p:nvPr/>
        </p:nvSpPr>
        <p:spPr>
          <a:xfrm>
            <a:off x="11815864" y="758952"/>
            <a:ext cx="384048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9268" y="864108"/>
            <a:ext cx="7315200" cy="51206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de-DE"/>
              <a:t>Mastertextformat bearbeiten
Zweite Ebene
Dritte Ebene
Vierte Ebene
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62465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5586B75A-687E-405C-8A0B-8D00578BA2C3}" type="datetimeFigureOut">
              <a:rPr lang="en-US" dirty="0"/>
              <a:pPr/>
              <a:t>10/12/24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869268" y="6356350"/>
            <a:ext cx="59115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34135" y="6356350"/>
            <a:ext cx="15309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accent1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spc="-60" baseline="0">
          <a:solidFill>
            <a:srgbClr val="FFFFFF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/>
        </a:buClr>
        <a:buFont typeface="Wingdings 2" pitchFamily="18" charset="2"/>
        <a:buChar char="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0601169-47C1-4342-800E-383D03756F8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DE" dirty="0"/>
              <a:t>Fehler finden &amp; korrigieren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9725DACF-69BB-864E-9712-9F9D293EEBE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e-DE" dirty="0"/>
              <a:t>Micaela </a:t>
            </a:r>
            <a:r>
              <a:rPr lang="de-DE" dirty="0" err="1"/>
              <a:t>Grohé  Lern-Fair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58728155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305FA49-E676-A44C-B515-9CC09B996A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Schärfung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3FADBE2F-23F8-D14F-B921-B7FFA75B67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dirty="0">
                <a:solidFill>
                  <a:schemeClr val="accent6"/>
                </a:solidFill>
              </a:rPr>
              <a:t>Der </a:t>
            </a:r>
            <a:r>
              <a:rPr lang="de-DE" b="1" dirty="0">
                <a:solidFill>
                  <a:schemeClr val="accent6"/>
                </a:solidFill>
              </a:rPr>
              <a:t>Vokal</a:t>
            </a:r>
            <a:r>
              <a:rPr lang="de-DE" dirty="0">
                <a:solidFill>
                  <a:schemeClr val="accent6"/>
                </a:solidFill>
              </a:rPr>
              <a:t> vor der Schärfung ist </a:t>
            </a:r>
            <a:r>
              <a:rPr lang="de-DE" b="1" dirty="0">
                <a:solidFill>
                  <a:schemeClr val="accent6"/>
                </a:solidFill>
              </a:rPr>
              <a:t>kurz</a:t>
            </a:r>
            <a:r>
              <a:rPr lang="de-DE" dirty="0">
                <a:solidFill>
                  <a:schemeClr val="accent6"/>
                </a:solidFill>
              </a:rPr>
              <a:t>.</a:t>
            </a:r>
          </a:p>
          <a:p>
            <a:r>
              <a:rPr lang="de-DE" dirty="0"/>
              <a:t>Doppelvokal: </a:t>
            </a:r>
            <a:r>
              <a:rPr lang="de-DE" dirty="0">
                <a:solidFill>
                  <a:srgbClr val="0070C0"/>
                </a:solidFill>
              </a:rPr>
              <a:t>schaffen, dribbeln, Halle, messen</a:t>
            </a:r>
          </a:p>
          <a:p>
            <a:r>
              <a:rPr lang="de-DE" dirty="0" err="1"/>
              <a:t>ck</a:t>
            </a:r>
            <a:r>
              <a:rPr lang="de-DE" dirty="0"/>
              <a:t>: </a:t>
            </a:r>
            <a:r>
              <a:rPr lang="de-DE" dirty="0">
                <a:solidFill>
                  <a:srgbClr val="0070C0"/>
                </a:solidFill>
              </a:rPr>
              <a:t>Macke, gelockt, schicken, Schock, packen</a:t>
            </a:r>
          </a:p>
          <a:p>
            <a:r>
              <a:rPr lang="de-DE" dirty="0" err="1"/>
              <a:t>tz</a:t>
            </a:r>
            <a:r>
              <a:rPr lang="de-DE" dirty="0"/>
              <a:t>: </a:t>
            </a:r>
            <a:r>
              <a:rPr lang="de-DE" dirty="0">
                <a:solidFill>
                  <a:srgbClr val="0070C0"/>
                </a:solidFill>
              </a:rPr>
              <a:t>Katze, flitzen, Ritze, Matratze</a:t>
            </a:r>
          </a:p>
        </p:txBody>
      </p:sp>
    </p:spTree>
    <p:extLst>
      <p:ext uri="{BB962C8B-B14F-4D97-AF65-F5344CB8AC3E}">
        <p14:creationId xmlns:p14="http://schemas.microsoft.com/office/powerpoint/2010/main" val="120480360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E198FC4-964B-2148-8406-A5AC839C12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Übung 3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FC5442C6-8A98-6D48-AD38-0E79B4DA2D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i="1" dirty="0"/>
              <a:t>Finde die Fehler.</a:t>
            </a:r>
          </a:p>
          <a:p>
            <a:pPr marL="457200" indent="-457200">
              <a:buFont typeface="+mj-lt"/>
              <a:buAutoNum type="arabicPeriod"/>
            </a:pPr>
            <a:r>
              <a:rPr lang="de-DE" dirty="0"/>
              <a:t>Die Kühe füllten sich </a:t>
            </a:r>
            <a:r>
              <a:rPr lang="de-DE" dirty="0" err="1"/>
              <a:t>offenbahr</a:t>
            </a:r>
            <a:r>
              <a:rPr lang="de-DE" dirty="0"/>
              <a:t> im stall </a:t>
            </a:r>
            <a:r>
              <a:rPr lang="de-DE" dirty="0" err="1"/>
              <a:t>wol</a:t>
            </a:r>
            <a:r>
              <a:rPr lang="de-DE" dirty="0"/>
              <a:t>.</a:t>
            </a:r>
          </a:p>
          <a:p>
            <a:pPr marL="457200" indent="-457200">
              <a:buFont typeface="+mj-lt"/>
              <a:buAutoNum type="arabicPeriod"/>
            </a:pPr>
            <a:r>
              <a:rPr lang="de-DE" dirty="0" err="1"/>
              <a:t>Vielle</a:t>
            </a:r>
            <a:r>
              <a:rPr lang="de-DE" dirty="0"/>
              <a:t> Lehrer </a:t>
            </a:r>
            <a:r>
              <a:rPr lang="de-DE"/>
              <a:t>sassen</a:t>
            </a:r>
            <a:r>
              <a:rPr lang="de-DE" dirty="0"/>
              <a:t> auf Liegestühlen und </a:t>
            </a:r>
            <a:r>
              <a:rPr lang="de-DE" dirty="0" err="1"/>
              <a:t>lahsen</a:t>
            </a:r>
            <a:r>
              <a:rPr lang="de-DE" dirty="0"/>
              <a:t>.</a:t>
            </a:r>
          </a:p>
          <a:p>
            <a:pPr marL="457200" indent="-457200">
              <a:buFont typeface="+mj-lt"/>
              <a:buAutoNum type="arabicPeriod"/>
            </a:pPr>
            <a:r>
              <a:rPr lang="de-DE" dirty="0"/>
              <a:t>Er trug einen sehr </a:t>
            </a:r>
            <a:r>
              <a:rPr lang="de-DE" dirty="0" err="1"/>
              <a:t>schiken</a:t>
            </a:r>
            <a:r>
              <a:rPr lang="de-DE" dirty="0"/>
              <a:t> </a:t>
            </a:r>
            <a:r>
              <a:rPr lang="de-DE" dirty="0" err="1"/>
              <a:t>schottenrogg</a:t>
            </a:r>
            <a:r>
              <a:rPr lang="de-DE" dirty="0"/>
              <a:t> allerdings ohne </a:t>
            </a:r>
            <a:r>
              <a:rPr lang="de-DE" dirty="0" err="1"/>
              <a:t>Kniehstrümpfe</a:t>
            </a:r>
            <a:r>
              <a:rPr lang="de-DE" dirty="0"/>
              <a:t>.</a:t>
            </a:r>
          </a:p>
          <a:p>
            <a:pPr marL="457200" indent="-457200">
              <a:buFont typeface="+mj-lt"/>
              <a:buAutoNum type="arabicPeriod"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95994043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8DC4365-68E0-3447-B201-88A7230F88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Lösung</a:t>
            </a:r>
            <a:br>
              <a:rPr lang="de-DE" dirty="0"/>
            </a:br>
            <a:r>
              <a:rPr lang="de-DE" dirty="0"/>
              <a:t>Übung 3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09D85F07-CA97-854C-BB01-B788942D41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de-DE" dirty="0"/>
              <a:t>Di</a:t>
            </a:r>
            <a:r>
              <a:rPr lang="de-DE" dirty="0">
                <a:solidFill>
                  <a:srgbClr val="FF0000"/>
                </a:solidFill>
              </a:rPr>
              <a:t>e</a:t>
            </a:r>
            <a:r>
              <a:rPr lang="de-DE" dirty="0"/>
              <a:t> Kü</a:t>
            </a:r>
            <a:r>
              <a:rPr lang="de-DE" dirty="0">
                <a:solidFill>
                  <a:srgbClr val="FF0000"/>
                </a:solidFill>
              </a:rPr>
              <a:t>h</a:t>
            </a:r>
            <a:r>
              <a:rPr lang="de-DE" dirty="0"/>
              <a:t>e fü</a:t>
            </a:r>
            <a:r>
              <a:rPr lang="de-DE" dirty="0">
                <a:solidFill>
                  <a:srgbClr val="FF0000"/>
                </a:solidFill>
              </a:rPr>
              <a:t>h</a:t>
            </a:r>
            <a:r>
              <a:rPr lang="de-DE" dirty="0"/>
              <a:t>lten sich o</a:t>
            </a:r>
            <a:r>
              <a:rPr lang="de-DE" dirty="0">
                <a:solidFill>
                  <a:srgbClr val="FF0000"/>
                </a:solidFill>
              </a:rPr>
              <a:t>ff</a:t>
            </a:r>
            <a:r>
              <a:rPr lang="de-DE" dirty="0"/>
              <a:t>enbar im Sta</a:t>
            </a:r>
            <a:r>
              <a:rPr lang="de-DE" dirty="0">
                <a:solidFill>
                  <a:srgbClr val="FF0000"/>
                </a:solidFill>
              </a:rPr>
              <a:t>ll</a:t>
            </a:r>
            <a:r>
              <a:rPr lang="de-DE" dirty="0"/>
              <a:t> wo</a:t>
            </a:r>
            <a:r>
              <a:rPr lang="de-DE" dirty="0">
                <a:solidFill>
                  <a:srgbClr val="FF0000"/>
                </a:solidFill>
              </a:rPr>
              <a:t>h</a:t>
            </a:r>
            <a:r>
              <a:rPr lang="de-DE" dirty="0"/>
              <a:t>l.</a:t>
            </a:r>
          </a:p>
          <a:p>
            <a:pPr marL="457200" indent="-457200">
              <a:buFont typeface="+mj-lt"/>
              <a:buAutoNum type="arabicPeriod"/>
            </a:pPr>
            <a:r>
              <a:rPr lang="de-DE" dirty="0"/>
              <a:t>Vi</a:t>
            </a:r>
            <a:r>
              <a:rPr lang="de-DE" dirty="0">
                <a:solidFill>
                  <a:srgbClr val="FF0000"/>
                </a:solidFill>
              </a:rPr>
              <a:t>e</a:t>
            </a:r>
            <a:r>
              <a:rPr lang="de-DE" dirty="0"/>
              <a:t>le Le</a:t>
            </a:r>
            <a:r>
              <a:rPr lang="de-DE" dirty="0">
                <a:solidFill>
                  <a:srgbClr val="FF0000"/>
                </a:solidFill>
              </a:rPr>
              <a:t>h</a:t>
            </a:r>
            <a:r>
              <a:rPr lang="de-DE" dirty="0"/>
              <a:t>rer s</a:t>
            </a:r>
            <a:r>
              <a:rPr lang="de-DE" dirty="0">
                <a:solidFill>
                  <a:srgbClr val="FF0000"/>
                </a:solidFill>
              </a:rPr>
              <a:t>a</a:t>
            </a:r>
            <a:r>
              <a:rPr lang="de-DE" dirty="0"/>
              <a:t>ßen auf Li</a:t>
            </a:r>
            <a:r>
              <a:rPr lang="de-DE" dirty="0">
                <a:solidFill>
                  <a:srgbClr val="FF0000"/>
                </a:solidFill>
              </a:rPr>
              <a:t>e</a:t>
            </a:r>
            <a:r>
              <a:rPr lang="de-DE" dirty="0"/>
              <a:t>gestü</a:t>
            </a:r>
            <a:r>
              <a:rPr lang="de-DE" dirty="0">
                <a:solidFill>
                  <a:srgbClr val="FF0000"/>
                </a:solidFill>
              </a:rPr>
              <a:t>h</a:t>
            </a:r>
            <a:r>
              <a:rPr lang="de-DE" dirty="0"/>
              <a:t>len und la</a:t>
            </a:r>
            <a:r>
              <a:rPr lang="de-DE" dirty="0">
                <a:solidFill>
                  <a:srgbClr val="FF0000"/>
                </a:solidFill>
              </a:rPr>
              <a:t>s</a:t>
            </a:r>
            <a:r>
              <a:rPr lang="de-DE" dirty="0"/>
              <a:t>en.</a:t>
            </a:r>
          </a:p>
          <a:p>
            <a:pPr marL="457200" indent="-457200">
              <a:buFont typeface="+mj-lt"/>
              <a:buAutoNum type="arabicPeriod"/>
            </a:pPr>
            <a:r>
              <a:rPr lang="de-DE" dirty="0"/>
              <a:t>Er tr</a:t>
            </a:r>
            <a:r>
              <a:rPr lang="de-DE" dirty="0">
                <a:solidFill>
                  <a:srgbClr val="FF0000"/>
                </a:solidFill>
              </a:rPr>
              <a:t>u</a:t>
            </a:r>
            <a:r>
              <a:rPr lang="de-DE" dirty="0"/>
              <a:t>g einen se</a:t>
            </a:r>
            <a:r>
              <a:rPr lang="de-DE" dirty="0">
                <a:solidFill>
                  <a:srgbClr val="FF0000"/>
                </a:solidFill>
              </a:rPr>
              <a:t>h</a:t>
            </a:r>
            <a:r>
              <a:rPr lang="de-DE" dirty="0"/>
              <a:t>r </a:t>
            </a:r>
            <a:r>
              <a:rPr lang="de-DE"/>
              <a:t>schi</a:t>
            </a:r>
            <a:r>
              <a:rPr lang="de-DE">
                <a:solidFill>
                  <a:srgbClr val="FF0000"/>
                </a:solidFill>
              </a:rPr>
              <a:t>c</a:t>
            </a:r>
            <a:r>
              <a:rPr lang="de-DE"/>
              <a:t>ken Scho</a:t>
            </a:r>
            <a:r>
              <a:rPr lang="de-DE">
                <a:solidFill>
                  <a:srgbClr val="FF0000"/>
                </a:solidFill>
              </a:rPr>
              <a:t>tt</a:t>
            </a:r>
            <a:r>
              <a:rPr lang="de-DE"/>
              <a:t>enro</a:t>
            </a:r>
            <a:r>
              <a:rPr lang="de-DE">
                <a:solidFill>
                  <a:srgbClr val="FF0000"/>
                </a:solidFill>
              </a:rPr>
              <a:t>ck,</a:t>
            </a:r>
            <a:r>
              <a:rPr lang="de-DE"/>
              <a:t> a</a:t>
            </a:r>
            <a:r>
              <a:rPr lang="de-DE">
                <a:solidFill>
                  <a:srgbClr val="FF0000"/>
                </a:solidFill>
              </a:rPr>
              <a:t>ll</a:t>
            </a:r>
            <a:r>
              <a:rPr lang="de-DE"/>
              <a:t>erdings o,ne Kni</a:t>
            </a:r>
            <a:r>
              <a:rPr lang="de-DE">
                <a:solidFill>
                  <a:srgbClr val="FF0000"/>
                </a:solidFill>
              </a:rPr>
              <a:t>e</a:t>
            </a:r>
            <a:r>
              <a:rPr lang="de-DE"/>
              <a:t>strümpfe</a:t>
            </a:r>
            <a:r>
              <a:rPr lang="de-DE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49104600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7AC75B2-291E-8845-991D-C679C93836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Übung 4</a:t>
            </a:r>
            <a:br>
              <a:rPr lang="de-DE"/>
            </a:br>
            <a:r>
              <a:rPr lang="de-DE"/>
              <a:t>gleich und ähnlich klingende Laute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71C821A5-1342-394E-A3DC-67434507D1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i="1"/>
              <a:t>Erfinde Sätze, in denen die Bedeutung der Wörter klar wird.</a:t>
            </a:r>
          </a:p>
          <a:p>
            <a:pPr marL="0" indent="0">
              <a:buNone/>
            </a:pPr>
            <a:r>
              <a:rPr lang="de-DE" i="1"/>
              <a:t>Beispiel: </a:t>
            </a:r>
          </a:p>
          <a:p>
            <a:pPr marL="0" indent="0">
              <a:buNone/>
            </a:pPr>
            <a:r>
              <a:rPr lang="de-DE" i="1"/>
              <a:t>Das hungrige Kind presste den Brotlaib fest an seinen Leib.</a:t>
            </a:r>
          </a:p>
          <a:p>
            <a:r>
              <a:rPr lang="de-DE"/>
              <a:t>Leib – Laib</a:t>
            </a:r>
          </a:p>
          <a:p>
            <a:pPr marL="457200" indent="-457200">
              <a:buFont typeface="+mj-lt"/>
              <a:buAutoNum type="arabicPeriod"/>
            </a:pPr>
            <a:r>
              <a:rPr lang="de-DE"/>
              <a:t>Seite – Saite</a:t>
            </a:r>
          </a:p>
          <a:p>
            <a:pPr marL="457200" indent="-457200">
              <a:buFont typeface="+mj-lt"/>
              <a:buAutoNum type="arabicPeriod"/>
            </a:pPr>
            <a:r>
              <a:rPr lang="de-DE"/>
              <a:t>wieder - wider</a:t>
            </a:r>
          </a:p>
          <a:p>
            <a:pPr marL="457200" indent="-457200">
              <a:buFont typeface="+mj-lt"/>
              <a:buAutoNum type="arabicPeriod"/>
            </a:pPr>
            <a:r>
              <a:rPr lang="de-DE"/>
              <a:t>lies – ließ</a:t>
            </a:r>
          </a:p>
          <a:p>
            <a:pPr marL="457200" indent="-457200">
              <a:buFont typeface="+mj-lt"/>
              <a:buAutoNum type="arabicPeriod"/>
            </a:pPr>
            <a:r>
              <a:rPr lang="de-DE"/>
              <a:t>seid – seit</a:t>
            </a:r>
          </a:p>
          <a:p>
            <a:pPr marL="457200" indent="-457200">
              <a:buFont typeface="+mj-lt"/>
              <a:buAutoNum type="arabicPeriod"/>
            </a:pPr>
            <a:r>
              <a:rPr lang="de-DE"/>
              <a:t>wechseln – häckseln</a:t>
            </a:r>
          </a:p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2826774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927016A-6DDC-9C4D-BC64-07ABCF8EBA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Hörfehler</a:t>
            </a:r>
            <a:br>
              <a:rPr lang="de-DE"/>
            </a:br>
            <a:r>
              <a:rPr lang="de-DE"/>
              <a:t>Grammatik-fehler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82249F39-3FA4-4243-BAEC-2479396A78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/>
              <a:t>Der häufigste Hörfehler ist eine falsche Endung:</a:t>
            </a:r>
          </a:p>
          <a:p>
            <a:pPr marL="0" indent="0">
              <a:buNone/>
            </a:pPr>
            <a:r>
              <a:rPr lang="de-DE" i="1"/>
              <a:t>Beispiel:</a:t>
            </a:r>
          </a:p>
          <a:p>
            <a:pPr marL="0" indent="0">
              <a:buNone/>
            </a:pPr>
            <a:r>
              <a:rPr lang="de-DE" i="1"/>
              <a:t>Der Zwerg nahm sein Hut vom Haken und ging los.</a:t>
            </a:r>
          </a:p>
        </p:txBody>
      </p:sp>
    </p:spTree>
    <p:extLst>
      <p:ext uri="{BB962C8B-B14F-4D97-AF65-F5344CB8AC3E}">
        <p14:creationId xmlns:p14="http://schemas.microsoft.com/office/powerpoint/2010/main" val="286005551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E234A2A-2B8E-624C-9EE5-E1F5066EB9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Hörfehler / Grammatik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F4FB5D67-F2C6-0F48-9EB1-5A26F12767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/>
              <a:t>Meistens werden verwechselt:</a:t>
            </a:r>
          </a:p>
          <a:p>
            <a:r>
              <a:rPr lang="de-DE"/>
              <a:t>Singular (Einzahl) und Plural (Mehrzahl)</a:t>
            </a:r>
          </a:p>
          <a:p>
            <a:r>
              <a:rPr lang="de-DE"/>
              <a:t>Dativ (Endung -m) und Akkusativ (Endung –n)</a:t>
            </a:r>
          </a:p>
        </p:txBody>
      </p:sp>
    </p:spTree>
    <p:extLst>
      <p:ext uri="{BB962C8B-B14F-4D97-AF65-F5344CB8AC3E}">
        <p14:creationId xmlns:p14="http://schemas.microsoft.com/office/powerpoint/2010/main" val="361976541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93B63F7-F553-8A46-A739-9C8670C073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Flüchtigkeits-fehler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F3E8CCCC-4A58-D946-ABC8-AE6B9321A1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/>
              <a:t>Flüchtigkeitsfehler kann man vermeiden:</a:t>
            </a:r>
          </a:p>
          <a:p>
            <a:r>
              <a:rPr lang="de-DE"/>
              <a:t>langsamer schreiben</a:t>
            </a:r>
          </a:p>
          <a:p>
            <a:r>
              <a:rPr lang="de-DE"/>
              <a:t>Geschriebenes mindestens einmal gründlich lesen und korrigieren</a:t>
            </a:r>
          </a:p>
          <a:p>
            <a:r>
              <a:rPr lang="de-DE"/>
              <a:t>beim Korrigieren rückwärts lesen</a:t>
            </a:r>
          </a:p>
          <a:p>
            <a:r>
              <a:rPr lang="de-DE"/>
              <a:t>auch beim chatten möglichst fehlerfrei schreiben</a:t>
            </a:r>
          </a:p>
        </p:txBody>
      </p:sp>
    </p:spTree>
    <p:extLst>
      <p:ext uri="{BB962C8B-B14F-4D97-AF65-F5344CB8AC3E}">
        <p14:creationId xmlns:p14="http://schemas.microsoft.com/office/powerpoint/2010/main" val="306926086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483BA61-3AA3-7C4B-86CA-FA04727397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Übung 5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1EBC1F3F-A0C2-734C-B55B-422AF74DAB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i="1"/>
              <a:t>Korrigiere die Fehler.</a:t>
            </a:r>
          </a:p>
          <a:p>
            <a:pPr marL="457200" indent="-457200">
              <a:buFont typeface="+mj-lt"/>
              <a:buAutoNum type="arabicPeriod"/>
            </a:pPr>
            <a:r>
              <a:rPr lang="de-DE"/>
              <a:t>Mann kommt nur an diesem ort, wenn man es wircklich braucht. </a:t>
            </a:r>
          </a:p>
          <a:p>
            <a:pPr marL="457200" indent="-457200">
              <a:buFont typeface="+mj-lt"/>
              <a:buAutoNum type="arabicPeriod"/>
            </a:pPr>
            <a:r>
              <a:rPr lang="de-DE"/>
              <a:t>Es liegt überal Grass, man richt es </a:t>
            </a:r>
          </a:p>
          <a:p>
            <a:pPr marL="457200" indent="-457200">
              <a:buFont typeface="+mj-lt"/>
              <a:buAutoNum type="arabicPeriod"/>
            </a:pPr>
            <a:r>
              <a:rPr lang="de-DE"/>
              <a:t>Das beste ist allerdinks, das man dort kein Geräuch höhrt. </a:t>
            </a:r>
          </a:p>
          <a:p>
            <a:pPr marL="457200" indent="-457200">
              <a:buFont typeface="+mj-lt"/>
              <a:buAutoNum type="arabicPeriod"/>
            </a:pPr>
            <a:r>
              <a:rPr lang="de-DE"/>
              <a:t>Wasser plätschärt, es riecht Sonderbar.</a:t>
            </a:r>
          </a:p>
          <a:p>
            <a:pPr marL="457200" indent="-457200">
              <a:buFont typeface="+mj-lt"/>
              <a:buAutoNum type="arabicPeriod"/>
            </a:pPr>
            <a:r>
              <a:rPr lang="de-DE"/>
              <a:t>Dort leben viele Geschöpfe und Verständigen sich leise. </a:t>
            </a:r>
          </a:p>
          <a:p>
            <a:pPr marL="457200" indent="-457200">
              <a:buFont typeface="+mj-lt"/>
              <a:buAutoNum type="arabicPeriod"/>
            </a:pPr>
            <a:r>
              <a:rPr lang="de-DE"/>
              <a:t>Es gibt große Wiesen auf denen Du dich mit schlechte Laune hinnlegen und mit einer wunderbaren Laune wider aufstehen kannst. </a:t>
            </a:r>
          </a:p>
          <a:p>
            <a:pPr marL="457200" indent="-457200">
              <a:buFont typeface="+mj-lt"/>
              <a:buAutoNum type="arabicPeriod"/>
            </a:pPr>
            <a:r>
              <a:rPr lang="de-DE"/>
              <a:t>Dir kommen die bessten Gedanken – die schlauesten Iden. </a:t>
            </a:r>
          </a:p>
          <a:p>
            <a:pPr marL="457200" indent="-457200">
              <a:buFont typeface="+mj-lt"/>
              <a:buAutoNum type="arabicPeriod"/>
            </a:pPr>
            <a:r>
              <a:rPr lang="de-DE"/>
              <a:t>Aber Ales ist gans leise.</a:t>
            </a:r>
          </a:p>
        </p:txBody>
      </p:sp>
    </p:spTree>
    <p:extLst>
      <p:ext uri="{BB962C8B-B14F-4D97-AF65-F5344CB8AC3E}">
        <p14:creationId xmlns:p14="http://schemas.microsoft.com/office/powerpoint/2010/main" val="371193283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07F8594-DDF1-F24A-B208-D1FA0FD7ED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Lösung</a:t>
            </a:r>
            <a:br>
              <a:rPr lang="de-DE"/>
            </a:br>
            <a:r>
              <a:rPr lang="de-DE"/>
              <a:t>Übung 5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B4B578C3-F946-7C4B-8B95-8FE790AD60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de-DE"/>
              <a:t>Ma</a:t>
            </a:r>
            <a:r>
              <a:rPr lang="de-DE">
                <a:solidFill>
                  <a:srgbClr val="FF0000"/>
                </a:solidFill>
              </a:rPr>
              <a:t>n</a:t>
            </a:r>
            <a:r>
              <a:rPr lang="de-DE"/>
              <a:t> kommt nur an diese</a:t>
            </a:r>
            <a:r>
              <a:rPr lang="de-DE">
                <a:solidFill>
                  <a:srgbClr val="FF0000"/>
                </a:solidFill>
              </a:rPr>
              <a:t>n</a:t>
            </a:r>
            <a:r>
              <a:rPr lang="de-DE"/>
              <a:t> </a:t>
            </a:r>
            <a:r>
              <a:rPr lang="de-DE">
                <a:solidFill>
                  <a:srgbClr val="FF0000"/>
                </a:solidFill>
              </a:rPr>
              <a:t>O</a:t>
            </a:r>
            <a:r>
              <a:rPr lang="de-DE"/>
              <a:t>rt, wenn man es wir</a:t>
            </a:r>
            <a:r>
              <a:rPr lang="de-DE">
                <a:solidFill>
                  <a:srgbClr val="FF0000"/>
                </a:solidFill>
              </a:rPr>
              <a:t>k</a:t>
            </a:r>
            <a:r>
              <a:rPr lang="de-DE"/>
              <a:t>lich braucht. </a:t>
            </a:r>
          </a:p>
          <a:p>
            <a:pPr marL="457200" indent="-457200">
              <a:buFont typeface="+mj-lt"/>
              <a:buAutoNum type="arabicPeriod"/>
            </a:pPr>
            <a:r>
              <a:rPr lang="de-DE"/>
              <a:t>Es liegt überal</a:t>
            </a:r>
            <a:r>
              <a:rPr lang="de-DE">
                <a:solidFill>
                  <a:srgbClr val="FF0000"/>
                </a:solidFill>
              </a:rPr>
              <a:t>l</a:t>
            </a:r>
            <a:r>
              <a:rPr lang="de-DE"/>
              <a:t> Gra</a:t>
            </a:r>
            <a:r>
              <a:rPr lang="de-DE">
                <a:solidFill>
                  <a:srgbClr val="FF0000"/>
                </a:solidFill>
              </a:rPr>
              <a:t>s</a:t>
            </a:r>
            <a:r>
              <a:rPr lang="de-DE"/>
              <a:t>, man ri</a:t>
            </a:r>
            <a:r>
              <a:rPr lang="de-DE">
                <a:solidFill>
                  <a:srgbClr val="FF0000"/>
                </a:solidFill>
              </a:rPr>
              <a:t>e</a:t>
            </a:r>
            <a:r>
              <a:rPr lang="de-DE">
                <a:solidFill>
                  <a:schemeClr val="tx1"/>
                </a:solidFill>
              </a:rPr>
              <a:t>cht es</a:t>
            </a:r>
            <a:r>
              <a:rPr lang="de-DE" u="sng">
                <a:solidFill>
                  <a:srgbClr val="FF0000"/>
                </a:solidFill>
              </a:rPr>
              <a:t>.</a:t>
            </a:r>
            <a:endParaRPr lang="de-DE" u="sng"/>
          </a:p>
          <a:p>
            <a:pPr marL="457200" indent="-457200">
              <a:buFont typeface="+mj-lt"/>
              <a:buAutoNum type="arabicPeriod"/>
            </a:pPr>
            <a:r>
              <a:rPr lang="de-DE"/>
              <a:t>Das </a:t>
            </a:r>
            <a:r>
              <a:rPr lang="de-DE">
                <a:solidFill>
                  <a:srgbClr val="FF0000"/>
                </a:solidFill>
              </a:rPr>
              <a:t>B</a:t>
            </a:r>
            <a:r>
              <a:rPr lang="de-DE"/>
              <a:t>este ist allerdin</a:t>
            </a:r>
            <a:r>
              <a:rPr lang="de-DE">
                <a:solidFill>
                  <a:srgbClr val="FF0000"/>
                </a:solidFill>
              </a:rPr>
              <a:t>g</a:t>
            </a:r>
            <a:r>
              <a:rPr lang="de-DE"/>
              <a:t>s, </a:t>
            </a:r>
            <a:r>
              <a:rPr lang="de-DE">
                <a:solidFill>
                  <a:schemeClr val="tx1"/>
                </a:solidFill>
              </a:rPr>
              <a:t>das</a:t>
            </a:r>
            <a:r>
              <a:rPr lang="de-DE">
                <a:solidFill>
                  <a:srgbClr val="FF0000"/>
                </a:solidFill>
              </a:rPr>
              <a:t>s</a:t>
            </a:r>
            <a:r>
              <a:rPr lang="de-DE"/>
              <a:t> man dort kein Geräu</a:t>
            </a:r>
            <a:r>
              <a:rPr lang="de-DE">
                <a:solidFill>
                  <a:srgbClr val="FF0000"/>
                </a:solidFill>
              </a:rPr>
              <a:t>s</a:t>
            </a:r>
            <a:r>
              <a:rPr lang="de-DE"/>
              <a:t>ch h</a:t>
            </a:r>
            <a:r>
              <a:rPr lang="de-DE">
                <a:solidFill>
                  <a:srgbClr val="FF0000"/>
                </a:solidFill>
              </a:rPr>
              <a:t>ör</a:t>
            </a:r>
            <a:r>
              <a:rPr lang="de-DE"/>
              <a:t>t. </a:t>
            </a:r>
          </a:p>
          <a:p>
            <a:pPr marL="457200" indent="-457200">
              <a:buFont typeface="+mj-lt"/>
              <a:buAutoNum type="arabicPeriod"/>
            </a:pPr>
            <a:r>
              <a:rPr lang="de-DE"/>
              <a:t>Wasser plätsch</a:t>
            </a:r>
            <a:r>
              <a:rPr lang="de-DE">
                <a:solidFill>
                  <a:srgbClr val="FF0000"/>
                </a:solidFill>
              </a:rPr>
              <a:t>e</a:t>
            </a:r>
            <a:r>
              <a:rPr lang="de-DE"/>
              <a:t>rt, es riecht </a:t>
            </a:r>
            <a:r>
              <a:rPr lang="de-DE">
                <a:solidFill>
                  <a:srgbClr val="FF0000"/>
                </a:solidFill>
              </a:rPr>
              <a:t>s</a:t>
            </a:r>
            <a:r>
              <a:rPr lang="de-DE"/>
              <a:t>onderbar.</a:t>
            </a:r>
          </a:p>
          <a:p>
            <a:pPr marL="457200" indent="-457200">
              <a:buFont typeface="+mj-lt"/>
              <a:buAutoNum type="arabicPeriod"/>
            </a:pPr>
            <a:r>
              <a:rPr lang="de-DE"/>
              <a:t>Dort leben viele Geschöpfe und </a:t>
            </a:r>
            <a:r>
              <a:rPr lang="de-DE">
                <a:solidFill>
                  <a:srgbClr val="FF0000"/>
                </a:solidFill>
              </a:rPr>
              <a:t>v</a:t>
            </a:r>
            <a:r>
              <a:rPr lang="de-DE"/>
              <a:t>erständigen sich leise. </a:t>
            </a:r>
          </a:p>
          <a:p>
            <a:pPr marL="457200" indent="-457200">
              <a:buFont typeface="+mj-lt"/>
              <a:buAutoNum type="arabicPeriod"/>
            </a:pPr>
            <a:r>
              <a:rPr lang="de-DE"/>
              <a:t>Es gibt große Wiesen</a:t>
            </a:r>
            <a:r>
              <a:rPr lang="de-DE">
                <a:solidFill>
                  <a:srgbClr val="FF0000"/>
                </a:solidFill>
              </a:rPr>
              <a:t>,</a:t>
            </a:r>
            <a:r>
              <a:rPr lang="de-DE"/>
              <a:t> auf denen </a:t>
            </a:r>
            <a:r>
              <a:rPr lang="de-DE">
                <a:solidFill>
                  <a:srgbClr val="FF0000"/>
                </a:solidFill>
              </a:rPr>
              <a:t>d</a:t>
            </a:r>
            <a:r>
              <a:rPr lang="de-DE"/>
              <a:t>u dich mit schlechte</a:t>
            </a:r>
            <a:r>
              <a:rPr lang="de-DE">
                <a:solidFill>
                  <a:srgbClr val="FF0000"/>
                </a:solidFill>
              </a:rPr>
              <a:t>r</a:t>
            </a:r>
            <a:r>
              <a:rPr lang="de-DE"/>
              <a:t> Laune hinlegen und mit einer wunderbaren Laune wi</a:t>
            </a:r>
            <a:r>
              <a:rPr lang="de-DE">
                <a:solidFill>
                  <a:srgbClr val="FF0000"/>
                </a:solidFill>
              </a:rPr>
              <a:t>e</a:t>
            </a:r>
            <a:r>
              <a:rPr lang="de-DE"/>
              <a:t>der aufstehen kannst. </a:t>
            </a:r>
          </a:p>
          <a:p>
            <a:pPr marL="457200" indent="-457200">
              <a:buFont typeface="+mj-lt"/>
              <a:buAutoNum type="arabicPeriod"/>
            </a:pPr>
            <a:r>
              <a:rPr lang="de-DE"/>
              <a:t>Dir kommen die be</a:t>
            </a:r>
            <a:r>
              <a:rPr lang="de-DE">
                <a:solidFill>
                  <a:srgbClr val="FF0000"/>
                </a:solidFill>
              </a:rPr>
              <a:t>s</a:t>
            </a:r>
            <a:r>
              <a:rPr lang="de-DE"/>
              <a:t>ten Gedanken – die schlauesten Id</a:t>
            </a:r>
            <a:r>
              <a:rPr lang="de-DE">
                <a:solidFill>
                  <a:srgbClr val="FF0000"/>
                </a:solidFill>
              </a:rPr>
              <a:t>ee</a:t>
            </a:r>
            <a:r>
              <a:rPr lang="de-DE"/>
              <a:t>n. </a:t>
            </a:r>
          </a:p>
          <a:p>
            <a:pPr marL="457200" indent="-457200">
              <a:buFont typeface="+mj-lt"/>
              <a:buAutoNum type="arabicPeriod"/>
            </a:pPr>
            <a:r>
              <a:rPr lang="de-DE"/>
              <a:t>Aber </a:t>
            </a:r>
            <a:r>
              <a:rPr lang="de-DE">
                <a:solidFill>
                  <a:srgbClr val="FF0000"/>
                </a:solidFill>
              </a:rPr>
              <a:t>al</a:t>
            </a:r>
            <a:r>
              <a:rPr lang="de-DE"/>
              <a:t>les ist gan</a:t>
            </a:r>
            <a:r>
              <a:rPr lang="de-DE">
                <a:solidFill>
                  <a:srgbClr val="FF0000"/>
                </a:solidFill>
              </a:rPr>
              <a:t>z</a:t>
            </a:r>
            <a:r>
              <a:rPr lang="de-DE"/>
              <a:t> leise.</a:t>
            </a:r>
          </a:p>
        </p:txBody>
      </p:sp>
    </p:spTree>
    <p:extLst>
      <p:ext uri="{BB962C8B-B14F-4D97-AF65-F5344CB8AC3E}">
        <p14:creationId xmlns:p14="http://schemas.microsoft.com/office/powerpoint/2010/main" val="195734938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7A91E2B-7523-A844-BBBF-B4DB526346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und Tschüss!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4BC86169-C3C2-D444-8ADD-216C2550D5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b="1"/>
              <a:t>Die nächsten Kurse:</a:t>
            </a:r>
          </a:p>
          <a:p>
            <a:r>
              <a:rPr lang="de-DE"/>
              <a:t>Sprachspiele:    		Dienstag, 26.7.22 um 17:00</a:t>
            </a:r>
          </a:p>
          <a:p>
            <a:r>
              <a:rPr lang="de-DE"/>
              <a:t>Satzglieder 1 (Prädikat):   Dienstag, 2.8.22 um 17:00</a:t>
            </a:r>
          </a:p>
          <a:p>
            <a:r>
              <a:rPr lang="de-DE"/>
              <a:t>Satzglieder 2 (Subjekt/Objekt): 	     8.8.22 um 17:00</a:t>
            </a:r>
          </a:p>
          <a:p>
            <a:r>
              <a:rPr lang="de-DE"/>
              <a:t>Satzglieder 3 (Adverbiale Bestimmung)  29.8.22 um 17:00</a:t>
            </a:r>
          </a:p>
        </p:txBody>
      </p:sp>
    </p:spTree>
    <p:extLst>
      <p:ext uri="{BB962C8B-B14F-4D97-AF65-F5344CB8AC3E}">
        <p14:creationId xmlns:p14="http://schemas.microsoft.com/office/powerpoint/2010/main" val="31271354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112F2C9-3AF6-F045-AB13-E27E740595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Fehlerarten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AA959662-E8DF-7D41-B48B-E4EDD9BB321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de-DE" dirty="0"/>
          </a:p>
        </p:txBody>
      </p:sp>
      <p:graphicFrame>
        <p:nvGraphicFramePr>
          <p:cNvPr id="4" name="Tabelle 3">
            <a:extLst>
              <a:ext uri="{FF2B5EF4-FFF2-40B4-BE49-F238E27FC236}">
                <a16:creationId xmlns:a16="http://schemas.microsoft.com/office/drawing/2014/main" id="{9D76E248-B45C-3744-8FF5-0CA7AA622BE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65368687"/>
              </p:ext>
            </p:extLst>
          </p:nvPr>
        </p:nvGraphicFramePr>
        <p:xfrm>
          <a:off x="3869268" y="1941068"/>
          <a:ext cx="7196455" cy="3200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38855">
                  <a:extLst>
                    <a:ext uri="{9D8B030D-6E8A-4147-A177-3AD203B41FA5}">
                      <a16:colId xmlns:a16="http://schemas.microsoft.com/office/drawing/2014/main" val="2874463284"/>
                    </a:ext>
                  </a:extLst>
                </a:gridCol>
                <a:gridCol w="3657600">
                  <a:extLst>
                    <a:ext uri="{9D8B030D-6E8A-4147-A177-3AD203B41FA5}">
                      <a16:colId xmlns:a16="http://schemas.microsoft.com/office/drawing/2014/main" val="435975513"/>
                    </a:ext>
                  </a:extLst>
                </a:gridCol>
              </a:tblGrid>
              <a:tr h="324925">
                <a:tc>
                  <a:txBody>
                    <a:bodyPr/>
                    <a:lstStyle/>
                    <a:p>
                      <a:r>
                        <a:rPr lang="de-DE" dirty="0"/>
                        <a:t>Fehlerart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i="1" dirty="0">
                          <a:solidFill>
                            <a:schemeClr val="bg1"/>
                          </a:solidFill>
                        </a:rPr>
                        <a:t>Beispiel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97031995"/>
                  </a:ext>
                </a:extLst>
              </a:tr>
              <a:tr h="32492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dirty="0"/>
                        <a:t>Groß- und Kleinschreibung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i="1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73578048"/>
                  </a:ext>
                </a:extLst>
              </a:tr>
              <a:tr h="324925">
                <a:tc>
                  <a:txBody>
                    <a:bodyPr/>
                    <a:lstStyle/>
                    <a:p>
                      <a:r>
                        <a:rPr lang="de-DE" dirty="0"/>
                        <a:t>Dehnung </a:t>
                      </a:r>
                      <a:r>
                        <a:rPr lang="de-DE"/>
                        <a:t>und </a:t>
                      </a:r>
                    </a:p>
                    <a:p>
                      <a:r>
                        <a:rPr lang="de-DE"/>
                        <a:t>Schärfung 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i="1">
                          <a:solidFill>
                            <a:srgbClr val="0070C0"/>
                          </a:solidFill>
                        </a:rPr>
                        <a:t>ah / ie / eh / oh / aa</a:t>
                      </a:r>
                    </a:p>
                    <a:p>
                      <a:r>
                        <a:rPr lang="de-DE" i="1">
                          <a:solidFill>
                            <a:srgbClr val="0070C0"/>
                          </a:solidFill>
                        </a:rPr>
                        <a:t>ff / gg / ck / ss</a:t>
                      </a:r>
                      <a:endParaRPr lang="de-DE" i="1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3493413"/>
                  </a:ext>
                </a:extLst>
              </a:tr>
              <a:tr h="324925">
                <a:tc>
                  <a:txBody>
                    <a:bodyPr/>
                    <a:lstStyle/>
                    <a:p>
                      <a:r>
                        <a:rPr lang="de-DE" dirty="0"/>
                        <a:t>gleich und ähnlich klingende Laute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i="1">
                          <a:solidFill>
                            <a:srgbClr val="0070C0"/>
                          </a:solidFill>
                        </a:rPr>
                        <a:t> ts/tz, i/ie, äu/eu, ä/e, b/p, d/t, g/k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20375464"/>
                  </a:ext>
                </a:extLst>
              </a:tr>
              <a:tr h="324925">
                <a:tc>
                  <a:txBody>
                    <a:bodyPr/>
                    <a:lstStyle/>
                    <a:p>
                      <a:r>
                        <a:rPr lang="de-DE" dirty="0"/>
                        <a:t>Hörfehler/Grammatikfehler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i="1">
                          <a:solidFill>
                            <a:srgbClr val="0070C0"/>
                          </a:solidFill>
                        </a:rPr>
                        <a:t>Fälle, Endungen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47750854"/>
                  </a:ext>
                </a:extLst>
              </a:tr>
              <a:tr h="32492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dirty="0"/>
                        <a:t>Flüchtigkeitsfehler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i="1">
                          <a:solidFill>
                            <a:srgbClr val="0070C0"/>
                          </a:solidFill>
                        </a:rPr>
                        <a:t>fehlende Buchstaben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64674364"/>
                  </a:ext>
                </a:extLst>
              </a:tr>
              <a:tr h="324925">
                <a:tc>
                  <a:txBody>
                    <a:bodyPr/>
                    <a:lstStyle/>
                    <a:p>
                      <a:r>
                        <a:rPr lang="de-DE" dirty="0"/>
                        <a:t>Zeichensetzung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i="1" dirty="0">
                          <a:solidFill>
                            <a:srgbClr val="0070C0"/>
                          </a:solidFill>
                        </a:rPr>
                        <a:t>fehlende Punkte, fehlende Kommas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45140026"/>
                  </a:ext>
                </a:extLst>
              </a:tr>
              <a:tr h="324925"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8567584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023890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12A7B58-3D8C-F741-820D-FD2C6DBB49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Groß-</a:t>
            </a:r>
            <a:br>
              <a:rPr lang="de-DE" dirty="0"/>
            </a:br>
            <a:r>
              <a:rPr lang="de-DE" dirty="0" err="1"/>
              <a:t>schreibung</a:t>
            </a:r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9BCB3395-A623-4145-8F03-0D5A1E72AD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/>
              <a:t>Satzanfang</a:t>
            </a:r>
          </a:p>
          <a:p>
            <a:r>
              <a:rPr lang="de-DE" dirty="0"/>
              <a:t>Eigennamen</a:t>
            </a:r>
          </a:p>
          <a:p>
            <a:r>
              <a:rPr lang="de-DE" dirty="0"/>
              <a:t>Nomen (Artikel?)</a:t>
            </a:r>
          </a:p>
          <a:p>
            <a:r>
              <a:rPr lang="de-DE" dirty="0"/>
              <a:t>Substantivierte Adjektive und Verben (Artikel?)</a:t>
            </a:r>
          </a:p>
          <a:p>
            <a:r>
              <a:rPr lang="de-DE" dirty="0"/>
              <a:t>Höflichkeitsanrede (Sie, Ihnen, Ihre)</a:t>
            </a:r>
          </a:p>
          <a:p>
            <a:r>
              <a:rPr lang="de-DE" dirty="0"/>
              <a:t>Wörter nach </a:t>
            </a:r>
            <a:r>
              <a:rPr lang="de-DE" dirty="0" err="1"/>
              <a:t>Indefinitnumeralen</a:t>
            </a:r>
            <a:r>
              <a:rPr lang="de-DE" dirty="0"/>
              <a:t>:</a:t>
            </a:r>
          </a:p>
        </p:txBody>
      </p:sp>
      <p:sp>
        <p:nvSpPr>
          <p:cNvPr id="4" name="Abgerundetes Rechteck 3">
            <a:extLst>
              <a:ext uri="{FF2B5EF4-FFF2-40B4-BE49-F238E27FC236}">
                <a16:creationId xmlns:a16="http://schemas.microsoft.com/office/drawing/2014/main" id="{E0027F24-940D-1E4E-B2C4-4B516DAA0659}"/>
              </a:ext>
            </a:extLst>
          </p:cNvPr>
          <p:cNvSpPr/>
          <p:nvPr/>
        </p:nvSpPr>
        <p:spPr>
          <a:xfrm>
            <a:off x="9155972" y="4004841"/>
            <a:ext cx="2028496" cy="1720179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dirty="0">
                <a:solidFill>
                  <a:schemeClr val="tx1"/>
                </a:solidFill>
              </a:rPr>
              <a:t>viel – wenig</a:t>
            </a:r>
          </a:p>
          <a:p>
            <a:r>
              <a:rPr lang="de-DE" dirty="0">
                <a:solidFill>
                  <a:schemeClr val="tx1"/>
                </a:solidFill>
              </a:rPr>
              <a:t>alles – nichts</a:t>
            </a:r>
          </a:p>
          <a:p>
            <a:r>
              <a:rPr lang="de-DE" dirty="0">
                <a:solidFill>
                  <a:schemeClr val="tx1"/>
                </a:solidFill>
              </a:rPr>
              <a:t>etwas </a:t>
            </a:r>
          </a:p>
          <a:p>
            <a:r>
              <a:rPr lang="de-DE" dirty="0">
                <a:solidFill>
                  <a:schemeClr val="tx1"/>
                </a:solidFill>
              </a:rPr>
              <a:t>manches </a:t>
            </a:r>
          </a:p>
          <a:p>
            <a:r>
              <a:rPr lang="de-DE" dirty="0">
                <a:solidFill>
                  <a:schemeClr val="tx1"/>
                </a:solidFill>
              </a:rPr>
              <a:t>genug</a:t>
            </a:r>
          </a:p>
        </p:txBody>
      </p:sp>
    </p:spTree>
    <p:extLst>
      <p:ext uri="{BB962C8B-B14F-4D97-AF65-F5344CB8AC3E}">
        <p14:creationId xmlns:p14="http://schemas.microsoft.com/office/powerpoint/2010/main" val="14038433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F06EFD4-BA87-0243-9F35-45ABAEFEA7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Übung 1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3BA0F6C1-3C99-A04E-B996-DC2C7091974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i="1" dirty="0"/>
              <a:t>Finde die Fehler.</a:t>
            </a:r>
          </a:p>
          <a:p>
            <a:pPr marL="457200" indent="-457200">
              <a:buFont typeface="+mj-lt"/>
              <a:buAutoNum type="arabicPeriod"/>
            </a:pPr>
            <a:r>
              <a:rPr lang="de-DE" dirty="0"/>
              <a:t>„Wissen sie, wie ich zum </a:t>
            </a:r>
            <a:r>
              <a:rPr lang="de-DE" dirty="0" err="1"/>
              <a:t>Schwimbad</a:t>
            </a:r>
            <a:r>
              <a:rPr lang="de-DE" dirty="0"/>
              <a:t> komme? </a:t>
            </a:r>
          </a:p>
          <a:p>
            <a:pPr marL="457200" indent="-457200">
              <a:buFont typeface="+mj-lt"/>
              <a:buAutoNum type="arabicPeriod"/>
            </a:pPr>
            <a:r>
              <a:rPr lang="de-DE" dirty="0"/>
              <a:t>die alten Wurden zum Willy-brand-platz geschickt. </a:t>
            </a:r>
          </a:p>
          <a:p>
            <a:pPr marL="457200" indent="-457200">
              <a:buFont typeface="+mj-lt"/>
              <a:buAutoNum type="arabicPeriod"/>
            </a:pPr>
            <a:r>
              <a:rPr lang="de-DE" dirty="0"/>
              <a:t>Wir </a:t>
            </a:r>
            <a:r>
              <a:rPr lang="de-DE" dirty="0" err="1"/>
              <a:t>pakten</a:t>
            </a:r>
            <a:r>
              <a:rPr lang="de-DE" dirty="0"/>
              <a:t> Etwas warmes zum </a:t>
            </a:r>
            <a:r>
              <a:rPr lang="de-DE" dirty="0" err="1"/>
              <a:t>anziehn</a:t>
            </a:r>
            <a:r>
              <a:rPr lang="de-DE" dirty="0"/>
              <a:t> ein.</a:t>
            </a:r>
          </a:p>
          <a:p>
            <a:pPr marL="457200" indent="-457200">
              <a:buFont typeface="+mj-lt"/>
              <a:buAutoNum type="arabicPeriod"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3763980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CA98B0E-547C-D54F-BDD4-F3E8DB6399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Lösung </a:t>
            </a:r>
            <a:br>
              <a:rPr lang="de-DE" dirty="0"/>
            </a:br>
            <a:r>
              <a:rPr lang="de-DE" dirty="0"/>
              <a:t>Übung 1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6C3DF9E2-BF43-1647-B4A2-69B778E55A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de-DE" dirty="0"/>
              <a:t>„</a:t>
            </a:r>
            <a:r>
              <a:rPr lang="de-DE" dirty="0">
                <a:solidFill>
                  <a:srgbClr val="FF0000"/>
                </a:solidFill>
              </a:rPr>
              <a:t>W</a:t>
            </a:r>
            <a:r>
              <a:rPr lang="de-DE" dirty="0"/>
              <a:t>issen </a:t>
            </a:r>
            <a:r>
              <a:rPr lang="de-DE" dirty="0">
                <a:solidFill>
                  <a:srgbClr val="FF0000"/>
                </a:solidFill>
              </a:rPr>
              <a:t>Sie</a:t>
            </a:r>
            <a:r>
              <a:rPr lang="de-DE" dirty="0"/>
              <a:t>, wie ich zu</a:t>
            </a:r>
            <a:r>
              <a:rPr lang="de-DE" u="sng" dirty="0"/>
              <a:t>m</a:t>
            </a:r>
            <a:r>
              <a:rPr lang="de-DE" dirty="0"/>
              <a:t> </a:t>
            </a:r>
            <a:r>
              <a:rPr lang="de-DE" dirty="0">
                <a:solidFill>
                  <a:srgbClr val="FF0000"/>
                </a:solidFill>
              </a:rPr>
              <a:t>Schwimmbad</a:t>
            </a:r>
            <a:r>
              <a:rPr lang="de-DE" dirty="0"/>
              <a:t> komme?“ </a:t>
            </a:r>
          </a:p>
          <a:p>
            <a:pPr marL="457200" indent="-457200">
              <a:buFont typeface="+mj-lt"/>
              <a:buAutoNum type="arabicPeriod"/>
            </a:pPr>
            <a:r>
              <a:rPr lang="de-DE" u="sng" dirty="0">
                <a:solidFill>
                  <a:srgbClr val="FF0000"/>
                </a:solidFill>
              </a:rPr>
              <a:t>D</a:t>
            </a:r>
            <a:r>
              <a:rPr lang="de-DE" u="sng" dirty="0"/>
              <a:t>ie</a:t>
            </a:r>
            <a:r>
              <a:rPr lang="de-DE" dirty="0"/>
              <a:t> </a:t>
            </a:r>
            <a:r>
              <a:rPr lang="de-DE" dirty="0">
                <a:solidFill>
                  <a:srgbClr val="FF0000"/>
                </a:solidFill>
              </a:rPr>
              <a:t>Alten</a:t>
            </a:r>
            <a:r>
              <a:rPr lang="de-DE" dirty="0"/>
              <a:t> wurden zu</a:t>
            </a:r>
            <a:r>
              <a:rPr lang="de-DE" u="sng" dirty="0"/>
              <a:t>m</a:t>
            </a:r>
            <a:r>
              <a:rPr lang="de-DE" dirty="0"/>
              <a:t> </a:t>
            </a:r>
            <a:r>
              <a:rPr lang="de-DE" dirty="0">
                <a:solidFill>
                  <a:srgbClr val="FF0000"/>
                </a:solidFill>
              </a:rPr>
              <a:t>Willy-Brand-Platz</a:t>
            </a:r>
            <a:r>
              <a:rPr lang="de-DE" dirty="0"/>
              <a:t> geschickt. </a:t>
            </a:r>
          </a:p>
          <a:p>
            <a:pPr marL="457200" indent="-457200">
              <a:buFont typeface="+mj-lt"/>
              <a:buAutoNum type="arabicPeriod"/>
            </a:pPr>
            <a:r>
              <a:rPr lang="de-DE" dirty="0">
                <a:solidFill>
                  <a:srgbClr val="FF0000"/>
                </a:solidFill>
              </a:rPr>
              <a:t>W</a:t>
            </a:r>
            <a:r>
              <a:rPr lang="de-DE" dirty="0"/>
              <a:t>ir packten </a:t>
            </a:r>
            <a:r>
              <a:rPr lang="de-DE" u="sng" dirty="0"/>
              <a:t>etwas</a:t>
            </a:r>
            <a:r>
              <a:rPr lang="de-DE" dirty="0">
                <a:solidFill>
                  <a:srgbClr val="FF0000"/>
                </a:solidFill>
              </a:rPr>
              <a:t> Warmes </a:t>
            </a:r>
            <a:r>
              <a:rPr lang="de-DE" dirty="0"/>
              <a:t>zu</a:t>
            </a:r>
            <a:r>
              <a:rPr lang="de-DE" u="sng" dirty="0"/>
              <a:t>m</a:t>
            </a:r>
            <a:r>
              <a:rPr lang="de-DE" dirty="0"/>
              <a:t> </a:t>
            </a:r>
            <a:r>
              <a:rPr lang="de-DE" dirty="0">
                <a:solidFill>
                  <a:srgbClr val="FF0000"/>
                </a:solidFill>
              </a:rPr>
              <a:t>Anziehen</a:t>
            </a:r>
            <a:r>
              <a:rPr lang="de-DE" dirty="0"/>
              <a:t> ein.</a:t>
            </a:r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2750263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C912E24-CCC5-D848-8EA8-5BCE7C4A68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Groß &amp; klein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04B50589-D902-F44B-8A91-F00AF605D3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26619" y="719666"/>
            <a:ext cx="7315200" cy="5120640"/>
          </a:xfrm>
        </p:spPr>
        <p:txBody>
          <a:bodyPr/>
          <a:lstStyle/>
          <a:p>
            <a:pPr marL="0" indent="0">
              <a:buNone/>
            </a:pPr>
            <a:endParaRPr lang="de-DE" dirty="0"/>
          </a:p>
        </p:txBody>
      </p:sp>
      <p:graphicFrame>
        <p:nvGraphicFramePr>
          <p:cNvPr id="4" name="Tabelle 3">
            <a:extLst>
              <a:ext uri="{FF2B5EF4-FFF2-40B4-BE49-F238E27FC236}">
                <a16:creationId xmlns:a16="http://schemas.microsoft.com/office/drawing/2014/main" id="{89909F2E-712F-B94F-BE00-0D99E340822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03075096"/>
              </p:ext>
            </p:extLst>
          </p:nvPr>
        </p:nvGraphicFramePr>
        <p:xfrm>
          <a:off x="4226619" y="2413508"/>
          <a:ext cx="7082512" cy="2291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06926">
                  <a:extLst>
                    <a:ext uri="{9D8B030D-6E8A-4147-A177-3AD203B41FA5}">
                      <a16:colId xmlns:a16="http://schemas.microsoft.com/office/drawing/2014/main" val="3807241584"/>
                    </a:ext>
                  </a:extLst>
                </a:gridCol>
                <a:gridCol w="2785241">
                  <a:extLst>
                    <a:ext uri="{9D8B030D-6E8A-4147-A177-3AD203B41FA5}">
                      <a16:colId xmlns:a16="http://schemas.microsoft.com/office/drawing/2014/main" val="3903219834"/>
                    </a:ext>
                  </a:extLst>
                </a:gridCol>
                <a:gridCol w="2890345">
                  <a:extLst>
                    <a:ext uri="{9D8B030D-6E8A-4147-A177-3AD203B41FA5}">
                      <a16:colId xmlns:a16="http://schemas.microsoft.com/office/drawing/2014/main" val="424351237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Großschreibung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Kleinschreibung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9098327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/>
                        <a:t>Mal/mal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>
                          <a:solidFill>
                            <a:srgbClr val="FF0000"/>
                          </a:solidFill>
                        </a:rPr>
                        <a:t>das Mal, das letzte Mal, viele Male, dieses Mal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>
                          <a:solidFill>
                            <a:srgbClr val="0070C0"/>
                          </a:solidFill>
                        </a:rPr>
                        <a:t>einmal, manchmal, komm mal</a:t>
                      </a:r>
                      <a:endParaRPr lang="de-D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17282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/>
                        <a:t>Tageszeiten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>
                          <a:solidFill>
                            <a:srgbClr val="FF0000"/>
                          </a:solidFill>
                        </a:rPr>
                        <a:t>der Tag, am Abend, </a:t>
                      </a:r>
                    </a:p>
                    <a:p>
                      <a:r>
                        <a:rPr lang="de-DE" dirty="0">
                          <a:solidFill>
                            <a:srgbClr val="FF0000"/>
                          </a:solidFill>
                        </a:rPr>
                        <a:t>zu Mittag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dirty="0">
                          <a:solidFill>
                            <a:srgbClr val="0070C0"/>
                          </a:solidFill>
                        </a:rPr>
                        <a:t>nachts, tags, mittags, nachmittags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0719465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>
                          <a:solidFill>
                            <a:srgbClr val="FF0000"/>
                          </a:solidFill>
                        </a:rPr>
                        <a:t>das Du anbieten, </a:t>
                      </a:r>
                    </a:p>
                    <a:p>
                      <a:r>
                        <a:rPr lang="de-DE" dirty="0">
                          <a:solidFill>
                            <a:srgbClr val="FF0000"/>
                          </a:solidFill>
                        </a:rPr>
                        <a:t>der Andere (betont)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>
                          <a:solidFill>
                            <a:srgbClr val="0070C0"/>
                          </a:solidFill>
                        </a:rPr>
                        <a:t>beide, alle, einige, andere, die anderen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2261597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585205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42CD347-C172-AE47-8D18-D4BAF9E8F2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Übung 2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577A82F4-DB00-A74D-81EC-C4DFB1AFA6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i="1" dirty="0"/>
              <a:t>Finde die Fehler.</a:t>
            </a:r>
          </a:p>
          <a:p>
            <a:pPr marL="457200" indent="-457200">
              <a:buFont typeface="+mj-lt"/>
              <a:buAutoNum type="arabicPeriod"/>
            </a:pPr>
            <a:endParaRPr lang="de-DE" dirty="0"/>
          </a:p>
          <a:p>
            <a:pPr marL="457200" indent="-457200">
              <a:buFont typeface="+mj-lt"/>
              <a:buAutoNum type="arabicPeriod"/>
            </a:pPr>
            <a:r>
              <a:rPr lang="de-DE" dirty="0"/>
              <a:t>Es gibt immer ein erstes mal aber einmal </a:t>
            </a:r>
            <a:r>
              <a:rPr lang="de-DE" dirty="0" err="1"/>
              <a:t>hate</a:t>
            </a:r>
            <a:r>
              <a:rPr lang="de-DE" dirty="0"/>
              <a:t> ich Glück und war beim 100-meter-Lauf die Erste.</a:t>
            </a:r>
          </a:p>
          <a:p>
            <a:pPr marL="457200" indent="-457200">
              <a:buFont typeface="+mj-lt"/>
              <a:buAutoNum type="arabicPeriod"/>
            </a:pPr>
            <a:r>
              <a:rPr lang="de-DE" dirty="0"/>
              <a:t>ich freute mich, als die anderen, mir Abends das du Anboten.</a:t>
            </a:r>
          </a:p>
          <a:p>
            <a:pPr marL="457200" indent="-457200">
              <a:buFont typeface="+mj-lt"/>
              <a:buAutoNum type="arabicPeriod"/>
            </a:pPr>
            <a:endParaRPr lang="de-DE" dirty="0"/>
          </a:p>
          <a:p>
            <a:pPr marL="457200" indent="-457200">
              <a:buFont typeface="+mj-lt"/>
              <a:buAutoNum type="arabicPeriod"/>
            </a:pPr>
            <a:endParaRPr lang="de-DE" dirty="0"/>
          </a:p>
          <a:p>
            <a:pPr marL="457200" indent="-457200">
              <a:buFont typeface="+mj-lt"/>
              <a:buAutoNum type="arabicPeriod"/>
            </a:pPr>
            <a:endParaRPr lang="de-DE" dirty="0"/>
          </a:p>
          <a:p>
            <a:pPr marL="457200" indent="-457200">
              <a:buFont typeface="+mj-lt"/>
              <a:buAutoNum type="arabicPeriod"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6123112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6E2AB1A-F232-4744-87AF-5BABDDA7C6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Lösung </a:t>
            </a:r>
            <a:br>
              <a:rPr lang="de-DE" dirty="0"/>
            </a:br>
            <a:r>
              <a:rPr lang="de-DE" dirty="0"/>
              <a:t>Übung 2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92223FCB-757A-3747-8B10-3FAAEA6E021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de-DE" dirty="0"/>
              <a:t>Es gibt immer ein erstes </a:t>
            </a:r>
            <a:r>
              <a:rPr lang="de-DE" dirty="0">
                <a:solidFill>
                  <a:srgbClr val="FF0000"/>
                </a:solidFill>
              </a:rPr>
              <a:t>Mal,</a:t>
            </a:r>
            <a:r>
              <a:rPr lang="de-DE" dirty="0"/>
              <a:t> aber einmal hat</a:t>
            </a:r>
            <a:r>
              <a:rPr lang="de-DE" dirty="0">
                <a:solidFill>
                  <a:srgbClr val="FF0000"/>
                </a:solidFill>
              </a:rPr>
              <a:t>t</a:t>
            </a:r>
            <a:r>
              <a:rPr lang="de-DE" dirty="0"/>
              <a:t>e ich Glück und war beim </a:t>
            </a:r>
            <a:r>
              <a:rPr lang="de-DE" dirty="0">
                <a:solidFill>
                  <a:schemeClr val="tx1"/>
                </a:solidFill>
              </a:rPr>
              <a:t>100-</a:t>
            </a:r>
            <a:r>
              <a:rPr lang="de-DE" dirty="0">
                <a:solidFill>
                  <a:srgbClr val="FF0000"/>
                </a:solidFill>
              </a:rPr>
              <a:t>M</a:t>
            </a:r>
            <a:r>
              <a:rPr lang="de-DE" dirty="0">
                <a:solidFill>
                  <a:schemeClr val="tx1"/>
                </a:solidFill>
              </a:rPr>
              <a:t>eter-Lauf</a:t>
            </a:r>
            <a:r>
              <a:rPr lang="de-DE" dirty="0"/>
              <a:t> die Erste.</a:t>
            </a:r>
          </a:p>
          <a:p>
            <a:pPr marL="457200" indent="-457200">
              <a:buFont typeface="+mj-lt"/>
              <a:buAutoNum type="arabicPeriod"/>
            </a:pPr>
            <a:r>
              <a:rPr lang="de-DE" dirty="0">
                <a:solidFill>
                  <a:srgbClr val="FF0000"/>
                </a:solidFill>
              </a:rPr>
              <a:t>I</a:t>
            </a:r>
            <a:r>
              <a:rPr lang="de-DE" dirty="0"/>
              <a:t>ch freute mich, als die </a:t>
            </a:r>
            <a:r>
              <a:rPr lang="de-DE" dirty="0">
                <a:solidFill>
                  <a:srgbClr val="FF0000"/>
                </a:solidFill>
              </a:rPr>
              <a:t>a</a:t>
            </a:r>
            <a:r>
              <a:rPr lang="de-DE" dirty="0"/>
              <a:t>nderen</a:t>
            </a:r>
            <a:r>
              <a:rPr lang="de-DE" dirty="0">
                <a:solidFill>
                  <a:srgbClr val="FF0000"/>
                </a:solidFill>
              </a:rPr>
              <a:t>_</a:t>
            </a:r>
            <a:r>
              <a:rPr lang="de-DE" dirty="0"/>
              <a:t> mir </a:t>
            </a:r>
            <a:r>
              <a:rPr lang="de-DE" dirty="0">
                <a:solidFill>
                  <a:srgbClr val="FF0000"/>
                </a:solidFill>
              </a:rPr>
              <a:t>a</a:t>
            </a:r>
            <a:r>
              <a:rPr lang="de-DE" dirty="0"/>
              <a:t>bends das </a:t>
            </a:r>
            <a:r>
              <a:rPr lang="de-DE" dirty="0">
                <a:solidFill>
                  <a:srgbClr val="FF0000"/>
                </a:solidFill>
              </a:rPr>
              <a:t>D</a:t>
            </a:r>
            <a:r>
              <a:rPr lang="de-DE" dirty="0"/>
              <a:t>u </a:t>
            </a:r>
            <a:r>
              <a:rPr lang="de-DE" dirty="0">
                <a:solidFill>
                  <a:srgbClr val="FF0000"/>
                </a:solidFill>
              </a:rPr>
              <a:t>a</a:t>
            </a:r>
            <a:r>
              <a:rPr lang="de-DE" dirty="0"/>
              <a:t>nboten.</a:t>
            </a:r>
          </a:p>
          <a:p>
            <a:pPr marL="0" indent="0">
              <a:buNone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52957489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79DD11C-7FC2-D744-A730-E54D033E2F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Dehnung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181C5D5D-AEC4-6D45-9824-DE382AD763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dirty="0"/>
              <a:t>Die häufigste Dehnung ist ein Vokal + h:</a:t>
            </a:r>
          </a:p>
          <a:p>
            <a:pPr marL="0" indent="0">
              <a:buNone/>
            </a:pPr>
            <a:r>
              <a:rPr lang="de-DE" dirty="0">
                <a:solidFill>
                  <a:srgbClr val="0070C0"/>
                </a:solidFill>
              </a:rPr>
              <a:t>fahren, Bohrer, Schuh, mehr</a:t>
            </a:r>
          </a:p>
          <a:p>
            <a:pPr marL="0" indent="0">
              <a:buNone/>
            </a:pPr>
            <a:r>
              <a:rPr lang="de-DE" dirty="0"/>
              <a:t>Der Buchstabe i wird durch </a:t>
            </a:r>
            <a:r>
              <a:rPr lang="de-DE" dirty="0" err="1"/>
              <a:t>e</a:t>
            </a:r>
            <a:r>
              <a:rPr lang="de-DE" dirty="0"/>
              <a:t> gedehnt, selten + h:</a:t>
            </a:r>
          </a:p>
          <a:p>
            <a:pPr marL="0" indent="0">
              <a:buNone/>
            </a:pPr>
            <a:r>
              <a:rPr lang="de-DE" dirty="0">
                <a:solidFill>
                  <a:srgbClr val="0070C0"/>
                </a:solidFill>
              </a:rPr>
              <a:t>lieben, viel, Sieb, Vieh</a:t>
            </a:r>
          </a:p>
          <a:p>
            <a:pPr marL="0" indent="0">
              <a:buNone/>
            </a:pPr>
            <a:r>
              <a:rPr lang="de-DE" dirty="0"/>
              <a:t>Eher wenige Wörter haben Doppelvokale:</a:t>
            </a:r>
          </a:p>
          <a:p>
            <a:pPr marL="0" indent="0">
              <a:buNone/>
            </a:pPr>
            <a:r>
              <a:rPr lang="de-DE" dirty="0">
                <a:solidFill>
                  <a:srgbClr val="0070C0"/>
                </a:solidFill>
              </a:rPr>
              <a:t>Meer, Saal, Moor</a:t>
            </a:r>
          </a:p>
          <a:p>
            <a:pPr marL="0" indent="0">
              <a:buNone/>
            </a:pPr>
            <a:endParaRPr lang="de-DE" dirty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de-DE" dirty="0">
                <a:solidFill>
                  <a:schemeClr val="accent6"/>
                </a:solidFill>
              </a:rPr>
              <a:t>Wenn der Vokal lang klingt, kann es eine Dehnung sein.</a:t>
            </a:r>
          </a:p>
        </p:txBody>
      </p:sp>
    </p:spTree>
    <p:extLst>
      <p:ext uri="{BB962C8B-B14F-4D97-AF65-F5344CB8AC3E}">
        <p14:creationId xmlns:p14="http://schemas.microsoft.com/office/powerpoint/2010/main" val="1703033735"/>
      </p:ext>
    </p:extLst>
  </p:cSld>
  <p:clrMapOvr>
    <a:masterClrMapping/>
  </p:clrMapOvr>
</p:sld>
</file>

<file path=ppt/theme/theme1.xml><?xml version="1.0" encoding="utf-8"?>
<a:theme xmlns:a="http://schemas.openxmlformats.org/drawingml/2006/main" name="Rahmen">
  <a:themeElements>
    <a:clrScheme name="Frame">
      <a:dk1>
        <a:srgbClr val="000000"/>
      </a:dk1>
      <a:lt1>
        <a:srgbClr val="FFFFFF"/>
      </a:lt1>
      <a:dk2>
        <a:srgbClr val="545454"/>
      </a:dk2>
      <a:lt2>
        <a:srgbClr val="BFBFBF"/>
      </a:lt2>
      <a:accent1>
        <a:srgbClr val="40BAD2"/>
      </a:accent1>
      <a:accent2>
        <a:srgbClr val="FAB900"/>
      </a:accent2>
      <a:accent3>
        <a:srgbClr val="90BB23"/>
      </a:accent3>
      <a:accent4>
        <a:srgbClr val="EE7008"/>
      </a:accent4>
      <a:accent5>
        <a:srgbClr val="1AB39F"/>
      </a:accent5>
      <a:accent6>
        <a:srgbClr val="D5393D"/>
      </a:accent6>
      <a:hlink>
        <a:srgbClr val="90BB23"/>
      </a:hlink>
      <a:folHlink>
        <a:srgbClr val="EE7008"/>
      </a:folHlink>
    </a:clrScheme>
    <a:fontScheme name="Frame">
      <a:maj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Frame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20000"/>
                <a:lumMod val="102000"/>
              </a:schemeClr>
            </a:gs>
            <a:gs pos="48000">
              <a:schemeClr val="phClr">
                <a:tint val="98000"/>
                <a:shade val="90000"/>
                <a:satMod val="110000"/>
                <a:lumMod val="103000"/>
              </a:schemeClr>
            </a:gs>
            <a:gs pos="100000">
              <a:schemeClr val="phClr">
                <a:tint val="98000"/>
                <a:shade val="8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ame" id="{F226E7A2-7162-461C-9490-D27D9DC04E43}" vid="{629A0216-3BBD-45C0-B63F-2683BEA18F6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Rahmen</Template>
  <TotalTime>0</TotalTime>
  <Words>837</Words>
  <Application>Microsoft Macintosh PowerPoint</Application>
  <PresentationFormat>Breitbild</PresentationFormat>
  <Paragraphs>134</Paragraphs>
  <Slides>19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19</vt:i4>
      </vt:variant>
    </vt:vector>
  </HeadingPairs>
  <TitlesOfParts>
    <vt:vector size="22" baseType="lpstr">
      <vt:lpstr>Corbel</vt:lpstr>
      <vt:lpstr>Wingdings 2</vt:lpstr>
      <vt:lpstr>Rahmen</vt:lpstr>
      <vt:lpstr>Fehler finden &amp; korrigieren</vt:lpstr>
      <vt:lpstr>Fehlerarten</vt:lpstr>
      <vt:lpstr>Groß- schreibung</vt:lpstr>
      <vt:lpstr>Übung 1</vt:lpstr>
      <vt:lpstr>Lösung  Übung 1</vt:lpstr>
      <vt:lpstr>Groß &amp; klein</vt:lpstr>
      <vt:lpstr>Übung 2</vt:lpstr>
      <vt:lpstr>Lösung  Übung 2</vt:lpstr>
      <vt:lpstr>Dehnung</vt:lpstr>
      <vt:lpstr>Schärfung</vt:lpstr>
      <vt:lpstr>Übung 3</vt:lpstr>
      <vt:lpstr>Lösung Übung 3</vt:lpstr>
      <vt:lpstr>Übung 4 gleich und ähnlich klingende Laute</vt:lpstr>
      <vt:lpstr>Hörfehler Grammatik-fehler</vt:lpstr>
      <vt:lpstr>Hörfehler / Grammatik</vt:lpstr>
      <vt:lpstr>Flüchtigkeits-fehler</vt:lpstr>
      <vt:lpstr>Übung 5</vt:lpstr>
      <vt:lpstr>Lösung Übung 5</vt:lpstr>
      <vt:lpstr>und Tschüss!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Fehler finden &amp; korrigieren</dc:title>
  <dc:creator>BenutzerMic</dc:creator>
  <cp:lastModifiedBy>Micaela</cp:lastModifiedBy>
  <cp:revision>25</cp:revision>
  <dcterms:created xsi:type="dcterms:W3CDTF">2022-07-16T21:58:35Z</dcterms:created>
  <dcterms:modified xsi:type="dcterms:W3CDTF">2024-10-12T13:33:30Z</dcterms:modified>
</cp:coreProperties>
</file>