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61" r:id="rId4"/>
    <p:sldId id="267" r:id="rId5"/>
    <p:sldId id="263" r:id="rId6"/>
    <p:sldId id="257" r:id="rId7"/>
    <p:sldId id="259" r:id="rId8"/>
    <p:sldId id="260" r:id="rId9"/>
    <p:sldId id="262" r:id="rId10"/>
    <p:sldId id="264" r:id="rId11"/>
    <p:sldId id="265" r:id="rId12"/>
    <p:sldId id="268"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2"/>
    <p:restoredTop sz="94712"/>
  </p:normalViewPr>
  <p:slideViewPr>
    <p:cSldViewPr snapToGrid="0" snapToObjects="1">
      <p:cViewPr varScale="1">
        <p:scale>
          <a:sx n="89" d="100"/>
          <a:sy n="89" d="100"/>
        </p:scale>
        <p:origin x="184" y="1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
Zweite Ebene
Dritte Ebene
Vierte Ebene
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
Zweite Ebene
Dritte Ebene
Vierte Ebene
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2/1/22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i31www.ira.uka.de/docs/mm+ep/11_RECHT/node14.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ausarbeiten.de/anleitung/anleitung.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1FC7C8-7D59-424E-BFCC-682C67194BE8}"/>
              </a:ext>
            </a:extLst>
          </p:cNvPr>
          <p:cNvSpPr>
            <a:spLocks noGrp="1"/>
          </p:cNvSpPr>
          <p:nvPr>
            <p:ph type="ctrTitle"/>
          </p:nvPr>
        </p:nvSpPr>
        <p:spPr/>
        <p:txBody>
          <a:bodyPr/>
          <a:lstStyle/>
          <a:p>
            <a:r>
              <a:rPr lang="de-DE" dirty="0"/>
              <a:t>Texte verstehen</a:t>
            </a:r>
          </a:p>
        </p:txBody>
      </p:sp>
      <p:sp>
        <p:nvSpPr>
          <p:cNvPr id="3" name="Untertitel 2">
            <a:extLst>
              <a:ext uri="{FF2B5EF4-FFF2-40B4-BE49-F238E27FC236}">
                <a16:creationId xmlns:a16="http://schemas.microsoft.com/office/drawing/2014/main" id="{E7858E26-859E-644B-ACAB-CAC37691EDC8}"/>
              </a:ext>
            </a:extLst>
          </p:cNvPr>
          <p:cNvSpPr>
            <a:spLocks noGrp="1"/>
          </p:cNvSpPr>
          <p:nvPr>
            <p:ph type="subTitle" idx="1"/>
          </p:nvPr>
        </p:nvSpPr>
        <p:spPr/>
        <p:txBody>
          <a:bodyPr/>
          <a:lstStyle/>
          <a:p>
            <a:r>
              <a:rPr lang="de-DE" dirty="0"/>
              <a:t>Lern-Fair Kurs 1.2.22</a:t>
            </a:r>
          </a:p>
        </p:txBody>
      </p:sp>
    </p:spTree>
    <p:extLst>
      <p:ext uri="{BB962C8B-B14F-4D97-AF65-F5344CB8AC3E}">
        <p14:creationId xmlns:p14="http://schemas.microsoft.com/office/powerpoint/2010/main" val="1149867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46C780-2163-684D-B3C8-9FE55302C1C4}"/>
              </a:ext>
            </a:extLst>
          </p:cNvPr>
          <p:cNvSpPr>
            <a:spLocks noGrp="1"/>
          </p:cNvSpPr>
          <p:nvPr>
            <p:ph type="title"/>
          </p:nvPr>
        </p:nvSpPr>
        <p:spPr/>
        <p:txBody>
          <a:bodyPr/>
          <a:lstStyle/>
          <a:p>
            <a:r>
              <a:rPr lang="de-DE" dirty="0"/>
              <a:t>Literatur</a:t>
            </a:r>
          </a:p>
        </p:txBody>
      </p:sp>
      <p:sp>
        <p:nvSpPr>
          <p:cNvPr id="3" name="Inhaltsplatzhalter 2">
            <a:extLst>
              <a:ext uri="{FF2B5EF4-FFF2-40B4-BE49-F238E27FC236}">
                <a16:creationId xmlns:a16="http://schemas.microsoft.com/office/drawing/2014/main" id="{98F54C40-E1F4-0740-BE9E-E5B0C2DF0046}"/>
              </a:ext>
            </a:extLst>
          </p:cNvPr>
          <p:cNvSpPr>
            <a:spLocks noGrp="1"/>
          </p:cNvSpPr>
          <p:nvPr>
            <p:ph idx="1"/>
          </p:nvPr>
        </p:nvSpPr>
        <p:spPr/>
        <p:txBody>
          <a:bodyPr/>
          <a:lstStyle/>
          <a:p>
            <a:pPr marL="0" indent="0">
              <a:buNone/>
            </a:pPr>
            <a:r>
              <a:rPr lang="de-DE" dirty="0"/>
              <a:t>Was will der Autor uns damit sagen?</a:t>
            </a:r>
          </a:p>
          <a:p>
            <a:r>
              <a:rPr lang="de-DE" dirty="0"/>
              <a:t>Er will etwas beschreiben, z.B. in einem Gedicht.</a:t>
            </a:r>
          </a:p>
          <a:p>
            <a:r>
              <a:rPr lang="de-DE" dirty="0"/>
              <a:t>Er will ein Problem vorstellen, z.B. in einem Theaterstück.</a:t>
            </a:r>
          </a:p>
          <a:p>
            <a:r>
              <a:rPr lang="de-DE" dirty="0"/>
              <a:t>Er nutzt eine Figur als Modell für etwas, z.B. im Roman.</a:t>
            </a:r>
          </a:p>
          <a:p>
            <a:endParaRPr lang="de-DE" dirty="0"/>
          </a:p>
        </p:txBody>
      </p:sp>
    </p:spTree>
    <p:extLst>
      <p:ext uri="{BB962C8B-B14F-4D97-AF65-F5344CB8AC3E}">
        <p14:creationId xmlns:p14="http://schemas.microsoft.com/office/powerpoint/2010/main" val="1697211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3CC67E-54B8-0E4D-95FB-63BF1CCAD9CF}"/>
              </a:ext>
            </a:extLst>
          </p:cNvPr>
          <p:cNvSpPr>
            <a:spLocks noGrp="1"/>
          </p:cNvSpPr>
          <p:nvPr>
            <p:ph type="title"/>
          </p:nvPr>
        </p:nvSpPr>
        <p:spPr/>
        <p:txBody>
          <a:bodyPr/>
          <a:lstStyle/>
          <a:p>
            <a:r>
              <a:rPr lang="de-DE" dirty="0"/>
              <a:t>Der Panther</a:t>
            </a:r>
          </a:p>
        </p:txBody>
      </p:sp>
      <p:sp>
        <p:nvSpPr>
          <p:cNvPr id="3" name="Inhaltsplatzhalter 2">
            <a:extLst>
              <a:ext uri="{FF2B5EF4-FFF2-40B4-BE49-F238E27FC236}">
                <a16:creationId xmlns:a16="http://schemas.microsoft.com/office/drawing/2014/main" id="{C8C25394-0D14-E54C-B88E-ACD8840A86A3}"/>
              </a:ext>
            </a:extLst>
          </p:cNvPr>
          <p:cNvSpPr>
            <a:spLocks noGrp="1"/>
          </p:cNvSpPr>
          <p:nvPr>
            <p:ph idx="1"/>
          </p:nvPr>
        </p:nvSpPr>
        <p:spPr/>
        <p:txBody>
          <a:bodyPr numCol="2">
            <a:normAutofit/>
          </a:bodyPr>
          <a:lstStyle/>
          <a:p>
            <a:pPr marL="0" indent="0">
              <a:buNone/>
            </a:pPr>
            <a:r>
              <a:rPr lang="de-DE" sz="1600" dirty="0"/>
              <a:t>Rainer Maria Rilke  </a:t>
            </a:r>
          </a:p>
          <a:p>
            <a:pPr marL="0" indent="0">
              <a:buNone/>
            </a:pPr>
            <a:r>
              <a:rPr lang="de-DE" sz="1600" b="1" dirty="0"/>
              <a:t>Der Panther  </a:t>
            </a:r>
            <a:r>
              <a:rPr lang="de-DE" sz="1600" dirty="0"/>
              <a:t>(1902)</a:t>
            </a:r>
          </a:p>
          <a:p>
            <a:pPr marL="0" indent="0">
              <a:buNone/>
            </a:pPr>
            <a:r>
              <a:rPr lang="de-DE" sz="1600" i="1" dirty="0"/>
              <a:t>Im Jardin des </a:t>
            </a:r>
            <a:r>
              <a:rPr lang="de-DE" sz="1600" i="1" dirty="0" err="1"/>
              <a:t>Plantes</a:t>
            </a:r>
            <a:r>
              <a:rPr lang="de-DE" sz="1600" i="1" dirty="0"/>
              <a:t>, Paris</a:t>
            </a:r>
            <a:r>
              <a:rPr lang="de-DE" sz="1600" dirty="0"/>
              <a:t> </a:t>
            </a:r>
          </a:p>
          <a:p>
            <a:pPr marL="0" indent="0">
              <a:buNone/>
            </a:pPr>
            <a:r>
              <a:rPr lang="de-DE" sz="1600" dirty="0"/>
              <a:t> </a:t>
            </a:r>
          </a:p>
          <a:p>
            <a:pPr marL="0" indent="0">
              <a:buNone/>
            </a:pPr>
            <a:r>
              <a:rPr lang="de-DE" sz="1600" dirty="0"/>
              <a:t>Sein Blick ist vom </a:t>
            </a:r>
            <a:r>
              <a:rPr lang="de-DE" sz="1600" dirty="0" err="1"/>
              <a:t>Vorübergehn</a:t>
            </a:r>
            <a:r>
              <a:rPr lang="de-DE" sz="1600" dirty="0"/>
              <a:t> der Stäbe </a:t>
            </a:r>
          </a:p>
          <a:p>
            <a:pPr marL="0" indent="0">
              <a:buNone/>
            </a:pPr>
            <a:r>
              <a:rPr lang="de-DE" sz="1600" dirty="0"/>
              <a:t>so müd geworden, dass er nichts mehr hält. </a:t>
            </a:r>
          </a:p>
          <a:p>
            <a:pPr marL="0" indent="0">
              <a:buNone/>
            </a:pPr>
            <a:r>
              <a:rPr lang="de-DE" sz="1600" dirty="0"/>
              <a:t>Ihm ist, als ob es tausend Stäbe gäbe </a:t>
            </a:r>
          </a:p>
          <a:p>
            <a:pPr marL="0" indent="0">
              <a:buNone/>
            </a:pPr>
            <a:r>
              <a:rPr lang="de-DE" sz="1600" dirty="0"/>
              <a:t>und hinter tausend Stäben keine Welt. </a:t>
            </a:r>
          </a:p>
          <a:p>
            <a:pPr marL="0" indent="0">
              <a:buNone/>
            </a:pPr>
            <a:r>
              <a:rPr lang="de-DE" sz="1600" dirty="0"/>
              <a:t> </a:t>
            </a:r>
          </a:p>
          <a:p>
            <a:pPr marL="0" indent="0">
              <a:buNone/>
            </a:pPr>
            <a:endParaRPr lang="de-DE" sz="1600" dirty="0"/>
          </a:p>
          <a:p>
            <a:pPr marL="0" indent="0">
              <a:buNone/>
            </a:pPr>
            <a:endParaRPr lang="de-DE" sz="1600" dirty="0"/>
          </a:p>
          <a:p>
            <a:pPr marL="0" indent="0">
              <a:buNone/>
            </a:pPr>
            <a:endParaRPr lang="de-DE" sz="1600" dirty="0"/>
          </a:p>
          <a:p>
            <a:pPr marL="0" indent="0">
              <a:buNone/>
            </a:pPr>
            <a:endParaRPr lang="de-DE" sz="1600" dirty="0"/>
          </a:p>
          <a:p>
            <a:pPr marL="0" indent="0">
              <a:buNone/>
            </a:pPr>
            <a:r>
              <a:rPr lang="de-DE" sz="1600" dirty="0"/>
              <a:t>Der weiche Gang geschmeidig starker Schritte, </a:t>
            </a:r>
          </a:p>
          <a:p>
            <a:pPr marL="0" indent="0">
              <a:buNone/>
            </a:pPr>
            <a:r>
              <a:rPr lang="de-DE" sz="1600" dirty="0"/>
              <a:t>der sich im allerkleinsten Kreise dreht, </a:t>
            </a:r>
          </a:p>
          <a:p>
            <a:pPr marL="0" indent="0">
              <a:buNone/>
            </a:pPr>
            <a:r>
              <a:rPr lang="de-DE" sz="1600" dirty="0"/>
              <a:t>ist wie ein Tanz von Kraft um eine Mitte, </a:t>
            </a:r>
          </a:p>
          <a:p>
            <a:pPr marL="0" indent="0">
              <a:buNone/>
            </a:pPr>
            <a:r>
              <a:rPr lang="de-DE" sz="1600" dirty="0"/>
              <a:t>in der betäubt ein großer Wille steht. </a:t>
            </a:r>
          </a:p>
          <a:p>
            <a:pPr marL="0" indent="0">
              <a:buNone/>
            </a:pPr>
            <a:r>
              <a:rPr lang="de-DE" sz="1600" dirty="0"/>
              <a:t> </a:t>
            </a:r>
          </a:p>
          <a:p>
            <a:pPr marL="0" indent="0">
              <a:buNone/>
            </a:pPr>
            <a:endParaRPr lang="de-DE" sz="1600" dirty="0"/>
          </a:p>
          <a:p>
            <a:pPr marL="0" indent="0">
              <a:buNone/>
            </a:pPr>
            <a:r>
              <a:rPr lang="de-DE" sz="1600" dirty="0"/>
              <a:t>Nur manchmal schiebt der Vorhang der Pupille </a:t>
            </a:r>
          </a:p>
          <a:p>
            <a:pPr marL="0" indent="0">
              <a:buNone/>
            </a:pPr>
            <a:r>
              <a:rPr lang="de-DE" sz="1600" dirty="0"/>
              <a:t>sich lautlos auf -. Dann geht ein Bild hinein, </a:t>
            </a:r>
          </a:p>
          <a:p>
            <a:pPr marL="0" indent="0">
              <a:buNone/>
            </a:pPr>
            <a:r>
              <a:rPr lang="de-DE" sz="1600" dirty="0"/>
              <a:t>geht durch der Glieder angespannte Stille - </a:t>
            </a:r>
          </a:p>
          <a:p>
            <a:pPr marL="0" indent="0">
              <a:buNone/>
            </a:pPr>
            <a:r>
              <a:rPr lang="de-DE" sz="1600" dirty="0"/>
              <a:t>und hört im Herzen auf zu sein.</a:t>
            </a:r>
          </a:p>
          <a:p>
            <a:endParaRPr lang="de-DE" dirty="0"/>
          </a:p>
        </p:txBody>
      </p:sp>
    </p:spTree>
    <p:extLst>
      <p:ext uri="{BB962C8B-B14F-4D97-AF65-F5344CB8AC3E}">
        <p14:creationId xmlns:p14="http://schemas.microsoft.com/office/powerpoint/2010/main" val="1244805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5058C5-67DE-3447-9C5D-49A2A87F9BEE}"/>
              </a:ext>
            </a:extLst>
          </p:cNvPr>
          <p:cNvSpPr>
            <a:spLocks noGrp="1"/>
          </p:cNvSpPr>
          <p:nvPr>
            <p:ph type="title"/>
          </p:nvPr>
        </p:nvSpPr>
        <p:spPr/>
        <p:txBody>
          <a:bodyPr/>
          <a:lstStyle/>
          <a:p>
            <a:r>
              <a:rPr lang="de-DE" dirty="0"/>
              <a:t>Fabeln</a:t>
            </a:r>
          </a:p>
        </p:txBody>
      </p:sp>
      <p:sp>
        <p:nvSpPr>
          <p:cNvPr id="3" name="Inhaltsplatzhalter 2">
            <a:extLst>
              <a:ext uri="{FF2B5EF4-FFF2-40B4-BE49-F238E27FC236}">
                <a16:creationId xmlns:a16="http://schemas.microsoft.com/office/drawing/2014/main" id="{6619B1EE-A31D-F245-BC5A-BAA70134F447}"/>
              </a:ext>
            </a:extLst>
          </p:cNvPr>
          <p:cNvSpPr>
            <a:spLocks noGrp="1"/>
          </p:cNvSpPr>
          <p:nvPr>
            <p:ph idx="1"/>
          </p:nvPr>
        </p:nvSpPr>
        <p:spPr/>
        <p:txBody>
          <a:bodyPr/>
          <a:lstStyle/>
          <a:p>
            <a:pPr marL="0" indent="0">
              <a:buNone/>
            </a:pPr>
            <a:r>
              <a:rPr lang="de-DE" b="1" dirty="0"/>
              <a:t>Die Eiche und das Schwein</a:t>
            </a:r>
            <a:endParaRPr lang="de-DE" dirty="0"/>
          </a:p>
          <a:p>
            <a:pPr marL="0" indent="0">
              <a:buNone/>
            </a:pPr>
            <a:r>
              <a:rPr lang="de-DE" dirty="0"/>
              <a:t>Ein gefräßiges Schwein mästete sich unter einer hohen Eiche mit der herabgefallenen Frucht. Indem es die eine Eichel zerbiss, verschluckte es bereits eine andere mit dem Auge.</a:t>
            </a:r>
          </a:p>
          <a:p>
            <a:pPr marL="0" indent="0">
              <a:buNone/>
            </a:pPr>
            <a:r>
              <a:rPr lang="de-DE" dirty="0"/>
              <a:t>„Undankbares Vieh!“, rief endlich der Eichbaum herab. „Du nährest dich von meinen Früchten, ohne einen einzigen dankbaren Blick auf mich in die Höhe zu richten.“</a:t>
            </a:r>
          </a:p>
          <a:p>
            <a:pPr marL="0" indent="0">
              <a:buNone/>
            </a:pPr>
            <a:r>
              <a:rPr lang="de-DE" dirty="0"/>
              <a:t>Das Schwein hielt einen Augenblick inne und grunzte zur Antwort: „Meine dankbaren Blicke sollten nicht außen bleiben, wenn ich nur wüsste, dass du deine Eicheln </a:t>
            </a:r>
            <a:r>
              <a:rPr lang="de-DE" dirty="0" err="1"/>
              <a:t>meintewegen</a:t>
            </a:r>
            <a:r>
              <a:rPr lang="de-DE" dirty="0"/>
              <a:t> hättest fallen lassen.“</a:t>
            </a:r>
          </a:p>
          <a:p>
            <a:pPr marL="0" indent="0" algn="r">
              <a:buNone/>
            </a:pPr>
            <a:r>
              <a:rPr lang="de-DE" sz="1600" dirty="0"/>
              <a:t>Gotthold Ephraim Lessing</a:t>
            </a:r>
          </a:p>
        </p:txBody>
      </p:sp>
    </p:spTree>
    <p:extLst>
      <p:ext uri="{BB962C8B-B14F-4D97-AF65-F5344CB8AC3E}">
        <p14:creationId xmlns:p14="http://schemas.microsoft.com/office/powerpoint/2010/main" val="1007395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A0C9B9-32F5-1B42-B0D5-C263DD58DED2}"/>
              </a:ext>
            </a:extLst>
          </p:cNvPr>
          <p:cNvSpPr>
            <a:spLocks noGrp="1"/>
          </p:cNvSpPr>
          <p:nvPr>
            <p:ph type="title"/>
          </p:nvPr>
        </p:nvSpPr>
        <p:spPr/>
        <p:txBody>
          <a:bodyPr/>
          <a:lstStyle/>
          <a:p>
            <a:r>
              <a:rPr lang="de-DE" dirty="0"/>
              <a:t>Strategien</a:t>
            </a:r>
          </a:p>
        </p:txBody>
      </p:sp>
      <p:sp>
        <p:nvSpPr>
          <p:cNvPr id="3" name="Inhaltsplatzhalter 2">
            <a:extLst>
              <a:ext uri="{FF2B5EF4-FFF2-40B4-BE49-F238E27FC236}">
                <a16:creationId xmlns:a16="http://schemas.microsoft.com/office/drawing/2014/main" id="{A69A7BCF-3877-7D47-9478-27DBF59DB4C6}"/>
              </a:ext>
            </a:extLst>
          </p:cNvPr>
          <p:cNvSpPr>
            <a:spLocks noGrp="1"/>
          </p:cNvSpPr>
          <p:nvPr>
            <p:ph idx="1"/>
          </p:nvPr>
        </p:nvSpPr>
        <p:spPr/>
        <p:txBody>
          <a:bodyPr/>
          <a:lstStyle/>
          <a:p>
            <a:pPr marL="0" indent="0">
              <a:buNone/>
            </a:pPr>
            <a:r>
              <a:rPr lang="de-DE" dirty="0"/>
              <a:t>Wenn du etwas nicht verstehst, kannst du</a:t>
            </a:r>
          </a:p>
          <a:p>
            <a:r>
              <a:rPr lang="de-DE" dirty="0"/>
              <a:t>im Unterricht eine Frage dazu stellen</a:t>
            </a:r>
          </a:p>
          <a:p>
            <a:r>
              <a:rPr lang="de-DE" dirty="0"/>
              <a:t>im Aufsatz auf dein Problem hinweisen</a:t>
            </a:r>
          </a:p>
          <a:p>
            <a:r>
              <a:rPr lang="de-DE" dirty="0"/>
              <a:t>durch Kombination die Bedeutung erraten</a:t>
            </a:r>
          </a:p>
          <a:p>
            <a:r>
              <a:rPr lang="de-DE" dirty="0"/>
              <a:t>es übergehen und riskieren, dass im Aufsatz etwas fehlt</a:t>
            </a:r>
          </a:p>
          <a:p>
            <a:r>
              <a:rPr lang="de-DE" dirty="0"/>
              <a:t>verschiedene Deutungen anbieten</a:t>
            </a:r>
          </a:p>
          <a:p>
            <a:endParaRPr lang="de-DE" dirty="0"/>
          </a:p>
        </p:txBody>
      </p:sp>
    </p:spTree>
    <p:extLst>
      <p:ext uri="{BB962C8B-B14F-4D97-AF65-F5344CB8AC3E}">
        <p14:creationId xmlns:p14="http://schemas.microsoft.com/office/powerpoint/2010/main" val="901294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1C20B6-88AB-A446-900C-0B451017257D}"/>
              </a:ext>
            </a:extLst>
          </p:cNvPr>
          <p:cNvSpPr>
            <a:spLocks noGrp="1"/>
          </p:cNvSpPr>
          <p:nvPr>
            <p:ph type="title"/>
          </p:nvPr>
        </p:nvSpPr>
        <p:spPr/>
        <p:txBody>
          <a:bodyPr/>
          <a:lstStyle/>
          <a:p>
            <a:r>
              <a:rPr lang="de-DE" dirty="0"/>
              <a:t>Titel </a:t>
            </a:r>
            <a:br>
              <a:rPr lang="de-DE" dirty="0"/>
            </a:br>
            <a:r>
              <a:rPr lang="de-DE" dirty="0"/>
              <a:t>geben eine Richtung vor.</a:t>
            </a:r>
          </a:p>
        </p:txBody>
      </p:sp>
      <p:sp>
        <p:nvSpPr>
          <p:cNvPr id="3" name="Inhaltsplatzhalter 2">
            <a:extLst>
              <a:ext uri="{FF2B5EF4-FFF2-40B4-BE49-F238E27FC236}">
                <a16:creationId xmlns:a16="http://schemas.microsoft.com/office/drawing/2014/main" id="{2ED5E045-C72D-2949-AAD0-8B439DE08C6B}"/>
              </a:ext>
            </a:extLst>
          </p:cNvPr>
          <p:cNvSpPr>
            <a:spLocks noGrp="1"/>
          </p:cNvSpPr>
          <p:nvPr>
            <p:ph idx="1"/>
          </p:nvPr>
        </p:nvSpPr>
        <p:spPr/>
        <p:txBody>
          <a:bodyPr/>
          <a:lstStyle/>
          <a:p>
            <a:r>
              <a:rPr lang="de-DE" dirty="0"/>
              <a:t>Sicherheitslücken bei vernetzten Autos</a:t>
            </a:r>
          </a:p>
          <a:p>
            <a:r>
              <a:rPr lang="de-DE" dirty="0"/>
              <a:t>Ressourcenorientierte Beratung bildungsbenachteiligter Jugendlicher</a:t>
            </a:r>
          </a:p>
          <a:p>
            <a:r>
              <a:rPr lang="de-DE" dirty="0"/>
              <a:t>Kriegseinsatz in der Ukraine</a:t>
            </a:r>
          </a:p>
          <a:p>
            <a:r>
              <a:rPr lang="de-DE" dirty="0"/>
              <a:t>Wahnsinn Schule – was sich dringend ändern muss</a:t>
            </a:r>
          </a:p>
          <a:p>
            <a:r>
              <a:rPr lang="de-DE" dirty="0"/>
              <a:t>Jenö war mein Freund</a:t>
            </a:r>
          </a:p>
          <a:p>
            <a:r>
              <a:rPr lang="de-DE" dirty="0"/>
              <a:t>Wahlverwandtschaften</a:t>
            </a:r>
          </a:p>
          <a:p>
            <a:r>
              <a:rPr lang="de-DE" dirty="0"/>
              <a:t>Faust 1</a:t>
            </a:r>
          </a:p>
        </p:txBody>
      </p:sp>
    </p:spTree>
    <p:extLst>
      <p:ext uri="{BB962C8B-B14F-4D97-AF65-F5344CB8AC3E}">
        <p14:creationId xmlns:p14="http://schemas.microsoft.com/office/powerpoint/2010/main" val="3417042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428DC5-FA71-1444-A193-C2DF233C0AA8}"/>
              </a:ext>
            </a:extLst>
          </p:cNvPr>
          <p:cNvSpPr>
            <a:spLocks noGrp="1"/>
          </p:cNvSpPr>
          <p:nvPr>
            <p:ph type="title"/>
          </p:nvPr>
        </p:nvSpPr>
        <p:spPr/>
        <p:txBody>
          <a:bodyPr/>
          <a:lstStyle/>
          <a:p>
            <a:r>
              <a:rPr lang="de-DE" dirty="0"/>
              <a:t>Wie ist der Text gemacht?</a:t>
            </a:r>
          </a:p>
        </p:txBody>
      </p:sp>
      <p:sp>
        <p:nvSpPr>
          <p:cNvPr id="3" name="Inhaltsplatzhalter 2">
            <a:extLst>
              <a:ext uri="{FF2B5EF4-FFF2-40B4-BE49-F238E27FC236}">
                <a16:creationId xmlns:a16="http://schemas.microsoft.com/office/drawing/2014/main" id="{CE887AED-BB06-C341-8676-9095CA7CC9D2}"/>
              </a:ext>
            </a:extLst>
          </p:cNvPr>
          <p:cNvSpPr>
            <a:spLocks noGrp="1"/>
          </p:cNvSpPr>
          <p:nvPr>
            <p:ph idx="1"/>
          </p:nvPr>
        </p:nvSpPr>
        <p:spPr/>
        <p:txBody>
          <a:bodyPr/>
          <a:lstStyle/>
          <a:p>
            <a:r>
              <a:rPr lang="de-DE" dirty="0"/>
              <a:t>Titel: Was weiß ich über das Thema?</a:t>
            </a:r>
          </a:p>
          <a:p>
            <a:r>
              <a:rPr lang="de-DE" dirty="0"/>
              <a:t>Behauptungen/Thesen </a:t>
            </a:r>
            <a:r>
              <a:rPr lang="de-DE" dirty="0">
                <a:sym typeface="Wingdings" pitchFamily="2" charset="2"/>
              </a:rPr>
              <a:t></a:t>
            </a:r>
            <a:r>
              <a:rPr lang="de-DE" dirty="0"/>
              <a:t> in eigenen Worten formulieren</a:t>
            </a:r>
          </a:p>
          <a:p>
            <a:r>
              <a:rPr lang="de-DE" dirty="0"/>
              <a:t>Argumente/Begründungen</a:t>
            </a:r>
          </a:p>
          <a:p>
            <a:pPr lvl="1"/>
            <a:r>
              <a:rPr lang="de-DE" dirty="0"/>
              <a:t>für / gegen</a:t>
            </a:r>
          </a:p>
          <a:p>
            <a:pPr lvl="1"/>
            <a:r>
              <a:rPr lang="de-DE" dirty="0"/>
              <a:t>Widersprüche</a:t>
            </a:r>
          </a:p>
          <a:p>
            <a:pPr lvl="1"/>
            <a:r>
              <a:rPr lang="de-DE" dirty="0"/>
              <a:t>Konkret (Beispiele) / abstrakt (Theorien)</a:t>
            </a:r>
          </a:p>
          <a:p>
            <a:r>
              <a:rPr lang="de-DE" dirty="0"/>
              <a:t>Sprache</a:t>
            </a:r>
          </a:p>
          <a:p>
            <a:pPr lvl="1"/>
            <a:r>
              <a:rPr lang="de-DE" dirty="0"/>
              <a:t>unverständliche Wörter</a:t>
            </a:r>
          </a:p>
          <a:p>
            <a:pPr lvl="1"/>
            <a:r>
              <a:rPr lang="de-DE" dirty="0"/>
              <a:t>Genauigkeit</a:t>
            </a:r>
          </a:p>
          <a:p>
            <a:pPr lvl="1"/>
            <a:r>
              <a:rPr lang="de-DE" dirty="0"/>
              <a:t>Metaphern</a:t>
            </a:r>
          </a:p>
        </p:txBody>
      </p:sp>
    </p:spTree>
    <p:extLst>
      <p:ext uri="{BB962C8B-B14F-4D97-AF65-F5344CB8AC3E}">
        <p14:creationId xmlns:p14="http://schemas.microsoft.com/office/powerpoint/2010/main" val="717960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AA53F7-5716-674B-BB31-CD30821956CE}"/>
              </a:ext>
            </a:extLst>
          </p:cNvPr>
          <p:cNvSpPr>
            <a:spLocks noGrp="1"/>
          </p:cNvSpPr>
          <p:nvPr>
            <p:ph type="title"/>
          </p:nvPr>
        </p:nvSpPr>
        <p:spPr/>
        <p:txBody>
          <a:bodyPr/>
          <a:lstStyle/>
          <a:p>
            <a:r>
              <a:rPr lang="de-DE" dirty="0"/>
              <a:t>Metaphern</a:t>
            </a:r>
          </a:p>
        </p:txBody>
      </p:sp>
      <p:sp>
        <p:nvSpPr>
          <p:cNvPr id="3" name="Inhaltsplatzhalter 2">
            <a:extLst>
              <a:ext uri="{FF2B5EF4-FFF2-40B4-BE49-F238E27FC236}">
                <a16:creationId xmlns:a16="http://schemas.microsoft.com/office/drawing/2014/main" id="{D8DF5B16-8B78-B74D-9603-40C8675F197E}"/>
              </a:ext>
            </a:extLst>
          </p:cNvPr>
          <p:cNvSpPr>
            <a:spLocks noGrp="1"/>
          </p:cNvSpPr>
          <p:nvPr>
            <p:ph idx="1"/>
          </p:nvPr>
        </p:nvSpPr>
        <p:spPr/>
        <p:txBody>
          <a:bodyPr/>
          <a:lstStyle/>
          <a:p>
            <a:pPr marL="0" indent="0">
              <a:buNone/>
            </a:pPr>
            <a:r>
              <a:rPr lang="de-DE" dirty="0"/>
              <a:t>Eine Metapher ist ein bildlicher Ausdruck mit übertragener Bedeutung.</a:t>
            </a:r>
          </a:p>
          <a:p>
            <a:pPr marL="0" indent="0">
              <a:buNone/>
            </a:pPr>
            <a:r>
              <a:rPr lang="de-DE" dirty="0"/>
              <a:t>Beispiele:</a:t>
            </a:r>
          </a:p>
          <a:p>
            <a:pPr lvl="0"/>
            <a:r>
              <a:rPr lang="de-DE" i="1" dirty="0"/>
              <a:t>Redefluss, Stuhlbein, schwarz sehen</a:t>
            </a:r>
            <a:endParaRPr lang="de-DE" dirty="0"/>
          </a:p>
          <a:p>
            <a:pPr lvl="0"/>
            <a:r>
              <a:rPr lang="de-DE" i="1" dirty="0"/>
              <a:t>das Gold ihres Haares, Mauer des Schweigens, Schmetterlinge im Bauch</a:t>
            </a:r>
            <a:endParaRPr lang="de-DE" dirty="0"/>
          </a:p>
          <a:p>
            <a:r>
              <a:rPr lang="de-DE" i="1" dirty="0"/>
              <a:t>der Sonne </a:t>
            </a:r>
            <a:r>
              <a:rPr lang="de-DE" i="1" dirty="0" err="1"/>
              <a:t>goldner</a:t>
            </a:r>
            <a:r>
              <a:rPr lang="de-DE" i="1" dirty="0"/>
              <a:t> Kuss</a:t>
            </a:r>
            <a:r>
              <a:rPr lang="de-DE" dirty="0"/>
              <a:t> </a:t>
            </a:r>
          </a:p>
          <a:p>
            <a:r>
              <a:rPr lang="de-DE" i="1" dirty="0"/>
              <a:t>Da steckt man nicht drin. Das hat man nicht in der Hand.</a:t>
            </a:r>
          </a:p>
          <a:p>
            <a:endParaRPr lang="de-DE" i="1" dirty="0"/>
          </a:p>
        </p:txBody>
      </p:sp>
    </p:spTree>
    <p:extLst>
      <p:ext uri="{BB962C8B-B14F-4D97-AF65-F5344CB8AC3E}">
        <p14:creationId xmlns:p14="http://schemas.microsoft.com/office/powerpoint/2010/main" val="228772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6083A2-6AD1-CF4C-ACAE-D312873C8EF9}"/>
              </a:ext>
            </a:extLst>
          </p:cNvPr>
          <p:cNvSpPr>
            <a:spLocks noGrp="1"/>
          </p:cNvSpPr>
          <p:nvPr>
            <p:ph type="title"/>
          </p:nvPr>
        </p:nvSpPr>
        <p:spPr/>
        <p:txBody>
          <a:bodyPr/>
          <a:lstStyle/>
          <a:p>
            <a:r>
              <a:rPr lang="de-DE" dirty="0"/>
              <a:t>Nix </a:t>
            </a:r>
            <a:r>
              <a:rPr lang="de-DE" dirty="0" err="1"/>
              <a:t>versteh‘n</a:t>
            </a:r>
            <a:endParaRPr lang="de-DE" dirty="0"/>
          </a:p>
        </p:txBody>
      </p:sp>
      <p:sp>
        <p:nvSpPr>
          <p:cNvPr id="3" name="Inhaltsplatzhalter 2">
            <a:extLst>
              <a:ext uri="{FF2B5EF4-FFF2-40B4-BE49-F238E27FC236}">
                <a16:creationId xmlns:a16="http://schemas.microsoft.com/office/drawing/2014/main" id="{6A36C41F-6215-D647-89F4-4C98512B2801}"/>
              </a:ext>
            </a:extLst>
          </p:cNvPr>
          <p:cNvSpPr>
            <a:spLocks noGrp="1"/>
          </p:cNvSpPr>
          <p:nvPr>
            <p:ph idx="1"/>
          </p:nvPr>
        </p:nvSpPr>
        <p:spPr/>
        <p:txBody>
          <a:bodyPr/>
          <a:lstStyle/>
          <a:p>
            <a:pPr marL="0" indent="0">
              <a:buNone/>
            </a:pPr>
            <a:r>
              <a:rPr lang="de-DE" dirty="0"/>
              <a:t>Wenn du etwas nicht verstehst, kannst du</a:t>
            </a:r>
          </a:p>
          <a:p>
            <a:r>
              <a:rPr lang="de-DE" dirty="0"/>
              <a:t>im Unterricht eine Frage dazu stellen</a:t>
            </a:r>
          </a:p>
          <a:p>
            <a:r>
              <a:rPr lang="de-DE" dirty="0"/>
              <a:t>im Aufsatz auf dein Problem hinweisen</a:t>
            </a:r>
          </a:p>
          <a:p>
            <a:r>
              <a:rPr lang="de-DE" dirty="0"/>
              <a:t>durch Kombination die Bedeutung erraten</a:t>
            </a:r>
          </a:p>
          <a:p>
            <a:r>
              <a:rPr lang="de-DE" dirty="0"/>
              <a:t>es übergehen und riskieren, dass im Aufsatz etwas fehlt</a:t>
            </a:r>
          </a:p>
          <a:p>
            <a:r>
              <a:rPr lang="de-DE" dirty="0"/>
              <a:t>verschiedene Deutungen anbieten</a:t>
            </a:r>
          </a:p>
        </p:txBody>
      </p:sp>
    </p:spTree>
    <p:extLst>
      <p:ext uri="{BB962C8B-B14F-4D97-AF65-F5344CB8AC3E}">
        <p14:creationId xmlns:p14="http://schemas.microsoft.com/office/powerpoint/2010/main" val="1583989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2A2D6E-029B-C345-9F15-E7C36933B050}"/>
              </a:ext>
            </a:extLst>
          </p:cNvPr>
          <p:cNvSpPr>
            <a:spLocks noGrp="1"/>
          </p:cNvSpPr>
          <p:nvPr>
            <p:ph type="title"/>
          </p:nvPr>
        </p:nvSpPr>
        <p:spPr/>
        <p:txBody>
          <a:bodyPr/>
          <a:lstStyle/>
          <a:p>
            <a:r>
              <a:rPr lang="de-DE" dirty="0"/>
              <a:t>Texte überfliegen</a:t>
            </a:r>
          </a:p>
        </p:txBody>
      </p:sp>
      <p:sp>
        <p:nvSpPr>
          <p:cNvPr id="3" name="Inhaltsplatzhalter 2">
            <a:extLst>
              <a:ext uri="{FF2B5EF4-FFF2-40B4-BE49-F238E27FC236}">
                <a16:creationId xmlns:a16="http://schemas.microsoft.com/office/drawing/2014/main" id="{B13CC431-D9CB-0346-B95F-3DDA3855CB92}"/>
              </a:ext>
            </a:extLst>
          </p:cNvPr>
          <p:cNvSpPr>
            <a:spLocks noGrp="1"/>
          </p:cNvSpPr>
          <p:nvPr>
            <p:ph idx="1"/>
          </p:nvPr>
        </p:nvSpPr>
        <p:spPr/>
        <p:txBody>
          <a:bodyPr>
            <a:normAutofit fontScale="70000" lnSpcReduction="20000"/>
          </a:bodyPr>
          <a:lstStyle/>
          <a:p>
            <a:pPr marL="0" indent="0">
              <a:buNone/>
            </a:pPr>
            <a:r>
              <a:rPr lang="de-DE" b="1" dirty="0"/>
              <a:t>E-Learning</a:t>
            </a:r>
            <a:endParaRPr lang="de-DE" dirty="0"/>
          </a:p>
          <a:p>
            <a:pPr marL="0" indent="0">
              <a:buNone/>
            </a:pPr>
            <a:r>
              <a:rPr lang="de-DE" dirty="0"/>
              <a:t>Der Begriff existiert etwa seit 1998 und bezeichnet elektronisches Lernen, d.h. alle Formen der Wissensvermittlung durch digitale Medien.</a:t>
            </a:r>
          </a:p>
          <a:p>
            <a:pPr marL="0" indent="0">
              <a:buNone/>
            </a:pPr>
            <a:r>
              <a:rPr lang="de-DE" dirty="0"/>
              <a:t>Das E-Learning bietet viele Vorteile: So lassen sich zum Beispiel mithilfe von Multiple-Choice-Tests Vorwissen, Lerntempo und individuelle Fähigkeiten der Schüler ermitteln. Auf diese Weise können die Lerninhalte genau an die Bedürfnisse der Schüler angepasst werden. </a:t>
            </a:r>
          </a:p>
          <a:p>
            <a:pPr marL="0" indent="0">
              <a:buNone/>
            </a:pPr>
            <a:r>
              <a:rPr lang="de-DE" dirty="0"/>
              <a:t>Außerdem lassen sich mit dem Computer Texte, Grafiken, Audio- und Video-Präsentationen fast beliebig miteinander kombinieren. In Chats und Foren kann man sich mit andern Schülern austauschen oder Fragen an die Dozenten stellen. Jeder kann seine Zeit frei einteilen und ortsunabhängig lernen. </a:t>
            </a:r>
          </a:p>
          <a:p>
            <a:pPr marL="0" indent="0">
              <a:buNone/>
            </a:pPr>
            <a:r>
              <a:rPr lang="de-DE" dirty="0"/>
              <a:t>Trotz solcher Vorteile haben die gängigen E-Learning-Angebote eine hohe Abbruchquote von 50 bis 70 Prozent. Den Teilnehmern fällt es im Laufe der Zeit immer schwerer sich zu motivieren. Vielen Schülern gelingt es nicht, sich das Lernpensum sinnvoll einzuteilen.</a:t>
            </a:r>
          </a:p>
          <a:p>
            <a:pPr marL="0" indent="0">
              <a:buNone/>
            </a:pPr>
            <a:r>
              <a:rPr lang="de-DE" dirty="0"/>
              <a:t>Abhilfe könnte ein Coaching-System schaffen. Es erinnert die Teilnehmer per SMS automatisch an die nächste Lektion und informiert sie über den Leistungsstand der Mitschüler. Bei einem Testlauf schnellten die Nutzerzahlen nach jeder verschickten SMS in die Höhe. </a:t>
            </a:r>
          </a:p>
          <a:p>
            <a:pPr marL="0" indent="0">
              <a:buNone/>
            </a:pPr>
            <a:r>
              <a:rPr lang="de-DE" dirty="0"/>
              <a:t>E-Learning wird sich immer stärker durchsetzen, allerdings nicht in der reinen Form, denn Studenten wollen nicht ausschließlich am Computer lernen. Die meisten bevorzugen eine Kombination aus computergestütztem Lernen und traditionellem Unterricht.</a:t>
            </a:r>
          </a:p>
          <a:p>
            <a:pPr marL="0" indent="0" algn="r">
              <a:buNone/>
            </a:pPr>
            <a:r>
              <a:rPr lang="de-DE" dirty="0"/>
              <a:t>(Zeitungsartikel 2008)</a:t>
            </a:r>
          </a:p>
          <a:p>
            <a:endParaRPr lang="de-DE" dirty="0"/>
          </a:p>
        </p:txBody>
      </p:sp>
    </p:spTree>
    <p:extLst>
      <p:ext uri="{BB962C8B-B14F-4D97-AF65-F5344CB8AC3E}">
        <p14:creationId xmlns:p14="http://schemas.microsoft.com/office/powerpoint/2010/main" val="3710934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A89437-BF09-074B-80C4-7169525B3946}"/>
              </a:ext>
            </a:extLst>
          </p:cNvPr>
          <p:cNvSpPr>
            <a:spLocks noGrp="1"/>
          </p:cNvSpPr>
          <p:nvPr>
            <p:ph type="title"/>
          </p:nvPr>
        </p:nvSpPr>
        <p:spPr/>
        <p:txBody>
          <a:bodyPr/>
          <a:lstStyle/>
          <a:p>
            <a:r>
              <a:rPr lang="de-DE" dirty="0"/>
              <a:t>Plagiat</a:t>
            </a:r>
          </a:p>
        </p:txBody>
      </p:sp>
      <p:sp>
        <p:nvSpPr>
          <p:cNvPr id="3" name="Inhaltsplatzhalter 2">
            <a:extLst>
              <a:ext uri="{FF2B5EF4-FFF2-40B4-BE49-F238E27FC236}">
                <a16:creationId xmlns:a16="http://schemas.microsoft.com/office/drawing/2014/main" id="{F5E3DA8E-9ED3-1349-8684-967F57D2D61F}"/>
              </a:ext>
            </a:extLst>
          </p:cNvPr>
          <p:cNvSpPr>
            <a:spLocks noGrp="1"/>
          </p:cNvSpPr>
          <p:nvPr>
            <p:ph idx="1"/>
          </p:nvPr>
        </p:nvSpPr>
        <p:spPr/>
        <p:txBody>
          <a:bodyPr/>
          <a:lstStyle/>
          <a:p>
            <a:pPr marL="0" indent="0">
              <a:buNone/>
            </a:pPr>
            <a:r>
              <a:rPr lang="de-DE" dirty="0"/>
              <a:t>Als Plagiat bezeichnet man allgemein die bewusste Aneignung fremden Geistesgutes. Plagiator ist derjenige, der ein fremdes Werk oder Teile eines fremden Werkes als sein eigenes Werk ausgibt und somit „geistigen Dieb­stahl“ begeht. </a:t>
            </a:r>
          </a:p>
          <a:p>
            <a:pPr marL="0" indent="0">
              <a:buNone/>
            </a:pPr>
            <a:r>
              <a:rPr lang="de-DE" dirty="0"/>
              <a:t>Der Plagiator begeht eine zivilrechtlich unerlaubte und zum Schadensersatz an den Autor verpflichtende Hand­lung, die gleichzeitig auch noch strafbar ist.</a:t>
            </a:r>
          </a:p>
          <a:p>
            <a:pPr marL="0" indent="0">
              <a:buNone/>
            </a:pPr>
            <a:r>
              <a:rPr lang="de-DE" dirty="0"/>
              <a:t>Der Plagiator ist also derjenige, der seinen Text wörtlich bei einem anderen Urheber abschreibt, ohne ihn korrek­terweise zu zitieren, und anschließend dieses Werk als sein eigenes geistiges Eigentum ausgibt.</a:t>
            </a:r>
          </a:p>
          <a:p>
            <a:pPr marL="0" indent="0" algn="r">
              <a:buNone/>
            </a:pPr>
            <a:r>
              <a:rPr lang="de-DE" sz="1600" dirty="0"/>
              <a:t>(</a:t>
            </a:r>
            <a:r>
              <a:rPr lang="de-DE" sz="1600" dirty="0">
                <a:hlinkClick r:id="rId2"/>
              </a:rPr>
              <a:t>http://i31www.ira.uka.de/docs/mm+ep/11_RECHT/node14.html</a:t>
            </a:r>
            <a:r>
              <a:rPr lang="de-DE" sz="1600" dirty="0"/>
              <a:t> vom 3.5.2003) </a:t>
            </a:r>
          </a:p>
        </p:txBody>
      </p:sp>
    </p:spTree>
    <p:extLst>
      <p:ext uri="{BB962C8B-B14F-4D97-AF65-F5344CB8AC3E}">
        <p14:creationId xmlns:p14="http://schemas.microsoft.com/office/powerpoint/2010/main" val="3424854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62B1E0-B453-8944-BEB1-4622FC023384}"/>
              </a:ext>
            </a:extLst>
          </p:cNvPr>
          <p:cNvSpPr>
            <a:spLocks noGrp="1"/>
          </p:cNvSpPr>
          <p:nvPr>
            <p:ph type="title"/>
          </p:nvPr>
        </p:nvSpPr>
        <p:spPr/>
        <p:txBody>
          <a:bodyPr/>
          <a:lstStyle/>
          <a:p>
            <a:r>
              <a:rPr lang="de-DE" dirty="0"/>
              <a:t>Fremdwörter</a:t>
            </a:r>
          </a:p>
        </p:txBody>
      </p:sp>
      <p:sp>
        <p:nvSpPr>
          <p:cNvPr id="3" name="Inhaltsplatzhalter 2">
            <a:extLst>
              <a:ext uri="{FF2B5EF4-FFF2-40B4-BE49-F238E27FC236}">
                <a16:creationId xmlns:a16="http://schemas.microsoft.com/office/drawing/2014/main" id="{BDB3A2B5-3139-0443-842A-7B7060F9E769}"/>
              </a:ext>
            </a:extLst>
          </p:cNvPr>
          <p:cNvSpPr>
            <a:spLocks noGrp="1"/>
          </p:cNvSpPr>
          <p:nvPr>
            <p:ph idx="1"/>
          </p:nvPr>
        </p:nvSpPr>
        <p:spPr/>
        <p:txBody>
          <a:bodyPr/>
          <a:lstStyle/>
          <a:p>
            <a:pPr marL="0" indent="0">
              <a:buNone/>
            </a:pPr>
            <a:r>
              <a:rPr lang="de-DE" b="1" dirty="0"/>
              <a:t>Urheberrecht</a:t>
            </a:r>
          </a:p>
          <a:p>
            <a:pPr marL="0" indent="0">
              <a:buNone/>
            </a:pPr>
            <a:r>
              <a:rPr lang="de-DE" dirty="0"/>
              <a:t>Für Texte, die in elektronischer Form über Datennetze angeboten werden, gilt dasselbe Urheberrecht wie für gedruckte Texte. Insbesondere gilt: Einzelne Vervielfältigungen, z.B. Kopien und Ausdrucke, dürfen nur für zum privaten und sonstigen eigenen Gebrauch angefertigt werden (Paragraph 53 Urheberrecht). Die Herstellung und Verbreitung von weiteren Reproduktionen ist nur mit ausdrücklicher Genehmigung des Urhebers gestattet. Der Benutzer ist für die Einhaltung der Rechtsvorschriften selbst verantwortlich und für Missbrauch haftbar.</a:t>
            </a:r>
          </a:p>
          <a:p>
            <a:pPr marL="0" indent="0">
              <a:buNone/>
            </a:pPr>
            <a:r>
              <a:rPr lang="de-DE" dirty="0"/>
              <a:t>Wird aus einer Arbeit wörtlich zitiert, muss der Autor genannt werden (sonst liegt eine Urheberrechtsverletzung vor)! Die </a:t>
            </a:r>
            <a:r>
              <a:rPr lang="de-DE" i="1" dirty="0"/>
              <a:t>fremde </a:t>
            </a:r>
            <a:r>
              <a:rPr lang="de-DE" dirty="0"/>
              <a:t>Arbeit darf nicht auf einer anderen Homepage zur Verfügung gestellt oder anderweitig veröffent­licht werden.</a:t>
            </a:r>
          </a:p>
          <a:p>
            <a:pPr marL="0" indent="0" algn="r">
              <a:buNone/>
            </a:pPr>
            <a:r>
              <a:rPr lang="de-DE" sz="1600" dirty="0">
                <a:hlinkClick r:id="rId2"/>
              </a:rPr>
              <a:t>http://www.hausarbeiten.de/anleitung/anleitung.shtml</a:t>
            </a:r>
            <a:r>
              <a:rPr lang="de-DE" sz="1600" dirty="0"/>
              <a:t> (3.5.2003)</a:t>
            </a:r>
          </a:p>
          <a:p>
            <a:pPr marL="0" indent="0" algn="r">
              <a:buNone/>
            </a:pPr>
            <a:endParaRPr lang="de-DE" dirty="0"/>
          </a:p>
        </p:txBody>
      </p:sp>
    </p:spTree>
    <p:extLst>
      <p:ext uri="{BB962C8B-B14F-4D97-AF65-F5344CB8AC3E}">
        <p14:creationId xmlns:p14="http://schemas.microsoft.com/office/powerpoint/2010/main" val="3577336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31BEB-2846-0540-92D3-7DEB28F9CF0E}"/>
              </a:ext>
            </a:extLst>
          </p:cNvPr>
          <p:cNvSpPr>
            <a:spLocks noGrp="1"/>
          </p:cNvSpPr>
          <p:nvPr>
            <p:ph type="title"/>
          </p:nvPr>
        </p:nvSpPr>
        <p:spPr/>
        <p:txBody>
          <a:bodyPr/>
          <a:lstStyle/>
          <a:p>
            <a:r>
              <a:rPr lang="de-DE" dirty="0"/>
              <a:t>Das Wichtigste</a:t>
            </a:r>
          </a:p>
        </p:txBody>
      </p:sp>
      <p:sp>
        <p:nvSpPr>
          <p:cNvPr id="3" name="Inhaltsplatzhalter 2">
            <a:extLst>
              <a:ext uri="{FF2B5EF4-FFF2-40B4-BE49-F238E27FC236}">
                <a16:creationId xmlns:a16="http://schemas.microsoft.com/office/drawing/2014/main" id="{50DCC58C-928B-2E43-B375-CC1A4A839A6F}"/>
              </a:ext>
            </a:extLst>
          </p:cNvPr>
          <p:cNvSpPr>
            <a:spLocks noGrp="1"/>
          </p:cNvSpPr>
          <p:nvPr>
            <p:ph idx="1"/>
          </p:nvPr>
        </p:nvSpPr>
        <p:spPr/>
        <p:txBody>
          <a:bodyPr/>
          <a:lstStyle/>
          <a:p>
            <a:r>
              <a:rPr lang="de-DE" dirty="0"/>
              <a:t>Lies den Text über Wikipedia möglichst rasch und versuche die wichtigsten drei Informationen zu erkennen.</a:t>
            </a:r>
          </a:p>
          <a:p>
            <a:r>
              <a:rPr lang="de-DE" dirty="0"/>
              <a:t>Formuliere das Wichtigste in drei Sätzen.</a:t>
            </a:r>
          </a:p>
        </p:txBody>
      </p:sp>
    </p:spTree>
    <p:extLst>
      <p:ext uri="{BB962C8B-B14F-4D97-AF65-F5344CB8AC3E}">
        <p14:creationId xmlns:p14="http://schemas.microsoft.com/office/powerpoint/2010/main" val="1139158568"/>
      </p:ext>
    </p:extLst>
  </p:cSld>
  <p:clrMapOvr>
    <a:masterClrMapping/>
  </p:clrMapOvr>
</p:sld>
</file>

<file path=ppt/theme/theme1.xml><?xml version="1.0" encoding="utf-8"?>
<a:theme xmlns:a="http://schemas.openxmlformats.org/drawingml/2006/main"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Rahmen</Template>
  <TotalTime>0</TotalTime>
  <Words>1005</Words>
  <Application>Microsoft Macintosh PowerPoint</Application>
  <PresentationFormat>Breitbild</PresentationFormat>
  <Paragraphs>99</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Corbel</vt:lpstr>
      <vt:lpstr>Wingdings</vt:lpstr>
      <vt:lpstr>Wingdings 2</vt:lpstr>
      <vt:lpstr>Rahmen</vt:lpstr>
      <vt:lpstr>Texte verstehen</vt:lpstr>
      <vt:lpstr>Titel  geben eine Richtung vor.</vt:lpstr>
      <vt:lpstr>Wie ist der Text gemacht?</vt:lpstr>
      <vt:lpstr>Metaphern</vt:lpstr>
      <vt:lpstr>Nix versteh‘n</vt:lpstr>
      <vt:lpstr>Texte überfliegen</vt:lpstr>
      <vt:lpstr>Plagiat</vt:lpstr>
      <vt:lpstr>Fremdwörter</vt:lpstr>
      <vt:lpstr>Das Wichtigste</vt:lpstr>
      <vt:lpstr>Literatur</vt:lpstr>
      <vt:lpstr>Der Panther</vt:lpstr>
      <vt:lpstr>Fabeln</vt:lpstr>
      <vt:lpstr>Strategien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Texte verstehen</dc:title>
  <dc:creator>Microsoft Office User</dc:creator>
  <cp:lastModifiedBy>Microsoft Office User</cp:lastModifiedBy>
  <cp:revision>11</cp:revision>
  <dcterms:created xsi:type="dcterms:W3CDTF">2022-02-01T08:29:52Z</dcterms:created>
  <dcterms:modified xsi:type="dcterms:W3CDTF">2022-02-01T17:06:34Z</dcterms:modified>
</cp:coreProperties>
</file>