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0"/>
  </p:notesMasterIdLst>
  <p:sldIdLst>
    <p:sldId id="256" r:id="rId2"/>
    <p:sldId id="257" r:id="rId3"/>
    <p:sldId id="258" r:id="rId4"/>
    <p:sldId id="259" r:id="rId5"/>
    <p:sldId id="260" r:id="rId6"/>
    <p:sldId id="261" r:id="rId7"/>
    <p:sldId id="264" r:id="rId8"/>
    <p:sldId id="262" r:id="rId9"/>
    <p:sldId id="263" r:id="rId10"/>
    <p:sldId id="265" r:id="rId11"/>
    <p:sldId id="266" r:id="rId12"/>
    <p:sldId id="267" r:id="rId13"/>
    <p:sldId id="268" r:id="rId14"/>
    <p:sldId id="269" r:id="rId15"/>
    <p:sldId id="270" r:id="rId16"/>
    <p:sldId id="271" r:id="rId17"/>
    <p:sldId id="273"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2EC"/>
    <a:srgbClr val="DF00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13"/>
    <p:restoredTop sz="95559"/>
  </p:normalViewPr>
  <p:slideViewPr>
    <p:cSldViewPr snapToGrid="0" snapToObjects="1">
      <p:cViewPr varScale="1">
        <p:scale>
          <a:sx n="207" d="100"/>
          <a:sy n="207" d="100"/>
        </p:scale>
        <p:origin x="11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1DB958-1120-8F48-B4A6-EB106AA5CCB2}" type="datetimeFigureOut">
              <a:t>28.07.22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53C2D3-417B-8147-85ED-AEA1359164CD}" type="slidenum">
              <a:t>‹Nr.›</a:t>
            </a:fld>
            <a:endParaRPr lang="de-DE"/>
          </a:p>
        </p:txBody>
      </p:sp>
    </p:spTree>
    <p:extLst>
      <p:ext uri="{BB962C8B-B14F-4D97-AF65-F5344CB8AC3E}">
        <p14:creationId xmlns:p14="http://schemas.microsoft.com/office/powerpoint/2010/main" val="229219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3 Breakouts 6 Minuten, anschließend Ergebnisse vorstellen</a:t>
            </a:r>
          </a:p>
        </p:txBody>
      </p:sp>
      <p:sp>
        <p:nvSpPr>
          <p:cNvPr id="4" name="Foliennummernplatzhalter 3"/>
          <p:cNvSpPr>
            <a:spLocks noGrp="1"/>
          </p:cNvSpPr>
          <p:nvPr>
            <p:ph type="sldNum" sz="quarter" idx="5"/>
          </p:nvPr>
        </p:nvSpPr>
        <p:spPr/>
        <p:txBody>
          <a:bodyPr/>
          <a:lstStyle/>
          <a:p>
            <a:fld id="{9F53C2D3-417B-8147-85ED-AEA1359164CD}" type="slidenum">
              <a:t>4</a:t>
            </a:fld>
            <a:endParaRPr lang="de-DE"/>
          </a:p>
        </p:txBody>
      </p:sp>
    </p:spTree>
    <p:extLst>
      <p:ext uri="{BB962C8B-B14F-4D97-AF65-F5344CB8AC3E}">
        <p14:creationId xmlns:p14="http://schemas.microsoft.com/office/powerpoint/2010/main" val="3379009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4-5 TN teilen Statements / Gedanken dazu</a:t>
            </a:r>
          </a:p>
        </p:txBody>
      </p:sp>
      <p:sp>
        <p:nvSpPr>
          <p:cNvPr id="4" name="Foliennummernplatzhalter 3"/>
          <p:cNvSpPr>
            <a:spLocks noGrp="1"/>
          </p:cNvSpPr>
          <p:nvPr>
            <p:ph type="sldNum" sz="quarter" idx="5"/>
          </p:nvPr>
        </p:nvSpPr>
        <p:spPr/>
        <p:txBody>
          <a:bodyPr/>
          <a:lstStyle/>
          <a:p>
            <a:fld id="{9F53C2D3-417B-8147-85ED-AEA1359164CD}" type="slidenum">
              <a:t>16</a:t>
            </a:fld>
            <a:endParaRPr lang="de-DE"/>
          </a:p>
        </p:txBody>
      </p:sp>
    </p:spTree>
    <p:extLst>
      <p:ext uri="{BB962C8B-B14F-4D97-AF65-F5344CB8AC3E}">
        <p14:creationId xmlns:p14="http://schemas.microsoft.com/office/powerpoint/2010/main" val="4170633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4-5 Kommentare erbitten / zulassen  MEHR AUFGABEN wie 10€, wo die Benachteiligten kompetenter sind!</a:t>
            </a:r>
          </a:p>
        </p:txBody>
      </p:sp>
      <p:sp>
        <p:nvSpPr>
          <p:cNvPr id="4" name="Foliennummernplatzhalter 3"/>
          <p:cNvSpPr>
            <a:spLocks noGrp="1"/>
          </p:cNvSpPr>
          <p:nvPr>
            <p:ph type="sldNum" sz="quarter" idx="5"/>
          </p:nvPr>
        </p:nvSpPr>
        <p:spPr/>
        <p:txBody>
          <a:bodyPr/>
          <a:lstStyle/>
          <a:p>
            <a:fld id="{9F53C2D3-417B-8147-85ED-AEA1359164CD}" type="slidenum">
              <a:t>17</a:t>
            </a:fld>
            <a:endParaRPr lang="de-DE"/>
          </a:p>
        </p:txBody>
      </p:sp>
    </p:spTree>
    <p:extLst>
      <p:ext uri="{BB962C8B-B14F-4D97-AF65-F5344CB8AC3E}">
        <p14:creationId xmlns:p14="http://schemas.microsoft.com/office/powerpoint/2010/main" val="3262126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Sönke &amp; Micaela ca. 5 Minuten?? dann 10 Min. Breakoutrooms, dann Abschluss-Plenum mit je einem Satz aus jeder Gruppe</a:t>
            </a:r>
          </a:p>
        </p:txBody>
      </p:sp>
      <p:sp>
        <p:nvSpPr>
          <p:cNvPr id="4" name="Foliennummernplatzhalter 3"/>
          <p:cNvSpPr>
            <a:spLocks noGrp="1"/>
          </p:cNvSpPr>
          <p:nvPr>
            <p:ph type="sldNum" sz="quarter" idx="5"/>
          </p:nvPr>
        </p:nvSpPr>
        <p:spPr/>
        <p:txBody>
          <a:bodyPr/>
          <a:lstStyle/>
          <a:p>
            <a:fld id="{9F53C2D3-417B-8147-85ED-AEA1359164CD}" type="slidenum">
              <a:t>18</a:t>
            </a:fld>
            <a:endParaRPr lang="de-DE"/>
          </a:p>
        </p:txBody>
      </p:sp>
    </p:spTree>
    <p:extLst>
      <p:ext uri="{BB962C8B-B14F-4D97-AF65-F5344CB8AC3E}">
        <p14:creationId xmlns:p14="http://schemas.microsoft.com/office/powerpoint/2010/main" val="1211706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2 Leute bitten, typische Routinen von Upper- oder Underclass zu beschreiben</a:t>
            </a:r>
          </a:p>
        </p:txBody>
      </p:sp>
      <p:sp>
        <p:nvSpPr>
          <p:cNvPr id="4" name="Foliennummernplatzhalter 3"/>
          <p:cNvSpPr>
            <a:spLocks noGrp="1"/>
          </p:cNvSpPr>
          <p:nvPr>
            <p:ph type="sldNum" sz="quarter" idx="5"/>
          </p:nvPr>
        </p:nvSpPr>
        <p:spPr/>
        <p:txBody>
          <a:bodyPr/>
          <a:lstStyle/>
          <a:p>
            <a:fld id="{9F53C2D3-417B-8147-85ED-AEA1359164CD}" type="slidenum">
              <a:t>5</a:t>
            </a:fld>
            <a:endParaRPr lang="de-DE"/>
          </a:p>
        </p:txBody>
      </p:sp>
    </p:spTree>
    <p:extLst>
      <p:ext uri="{BB962C8B-B14F-4D97-AF65-F5344CB8AC3E}">
        <p14:creationId xmlns:p14="http://schemas.microsoft.com/office/powerpoint/2010/main" val="3359657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Frage an X und Y: Was passiert, wenn Habitus A auf Habitus B stößt?</a:t>
            </a:r>
          </a:p>
        </p:txBody>
      </p:sp>
      <p:sp>
        <p:nvSpPr>
          <p:cNvPr id="4" name="Foliennummernplatzhalter 3"/>
          <p:cNvSpPr>
            <a:spLocks noGrp="1"/>
          </p:cNvSpPr>
          <p:nvPr>
            <p:ph type="sldNum" sz="quarter" idx="5"/>
          </p:nvPr>
        </p:nvSpPr>
        <p:spPr/>
        <p:txBody>
          <a:bodyPr/>
          <a:lstStyle/>
          <a:p>
            <a:fld id="{9F53C2D3-417B-8147-85ED-AEA1359164CD}" type="slidenum">
              <a:t>6</a:t>
            </a:fld>
            <a:endParaRPr lang="de-DE"/>
          </a:p>
        </p:txBody>
      </p:sp>
    </p:spTree>
    <p:extLst>
      <p:ext uri="{BB962C8B-B14F-4D97-AF65-F5344CB8AC3E}">
        <p14:creationId xmlns:p14="http://schemas.microsoft.com/office/powerpoint/2010/main" val="2853567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(Entfunktionalisierung: Kürbisse als Deko)   (Kultur: Museen, Konzerte)   (Lernen als Vergnügen: Neugier, Stolz)  (Wie finde ich das? Wie könnte es anders sein?)</a:t>
            </a:r>
          </a:p>
        </p:txBody>
      </p:sp>
      <p:sp>
        <p:nvSpPr>
          <p:cNvPr id="4" name="Foliennummernplatzhalter 3"/>
          <p:cNvSpPr>
            <a:spLocks noGrp="1"/>
          </p:cNvSpPr>
          <p:nvPr>
            <p:ph type="sldNum" sz="quarter" idx="5"/>
          </p:nvPr>
        </p:nvSpPr>
        <p:spPr/>
        <p:txBody>
          <a:bodyPr/>
          <a:lstStyle/>
          <a:p>
            <a:fld id="{9F53C2D3-417B-8147-85ED-AEA1359164CD}" type="slidenum">
              <a:t>7</a:t>
            </a:fld>
            <a:endParaRPr lang="de-DE"/>
          </a:p>
        </p:txBody>
      </p:sp>
    </p:spTree>
    <p:extLst>
      <p:ext uri="{BB962C8B-B14F-4D97-AF65-F5344CB8AC3E}">
        <p14:creationId xmlns:p14="http://schemas.microsoft.com/office/powerpoint/2010/main" val="535389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F53C2D3-417B-8147-85ED-AEA1359164CD}" type="slidenum">
              <a:t>8</a:t>
            </a:fld>
            <a:endParaRPr lang="de-DE"/>
          </a:p>
        </p:txBody>
      </p:sp>
    </p:spTree>
    <p:extLst>
      <p:ext uri="{BB962C8B-B14F-4D97-AF65-F5344CB8AC3E}">
        <p14:creationId xmlns:p14="http://schemas.microsoft.com/office/powerpoint/2010/main" val="3032359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Große Bedeutung der Schule für Benachteiligte: andere Menschen, Horizonte, Möglichkeiten, Chancen</a:t>
            </a:r>
          </a:p>
        </p:txBody>
      </p:sp>
      <p:sp>
        <p:nvSpPr>
          <p:cNvPr id="4" name="Foliennummernplatzhalter 3"/>
          <p:cNvSpPr>
            <a:spLocks noGrp="1"/>
          </p:cNvSpPr>
          <p:nvPr>
            <p:ph type="sldNum" sz="quarter" idx="5"/>
          </p:nvPr>
        </p:nvSpPr>
        <p:spPr/>
        <p:txBody>
          <a:bodyPr/>
          <a:lstStyle/>
          <a:p>
            <a:fld id="{9F53C2D3-417B-8147-85ED-AEA1359164CD}" type="slidenum">
              <a:t>9</a:t>
            </a:fld>
            <a:endParaRPr lang="de-DE"/>
          </a:p>
        </p:txBody>
      </p:sp>
    </p:spTree>
    <p:extLst>
      <p:ext uri="{BB962C8B-B14F-4D97-AF65-F5344CB8AC3E}">
        <p14:creationId xmlns:p14="http://schemas.microsoft.com/office/powerpoint/2010/main" val="2089118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alles erläutern!</a:t>
            </a:r>
          </a:p>
        </p:txBody>
      </p:sp>
      <p:sp>
        <p:nvSpPr>
          <p:cNvPr id="4" name="Foliennummernplatzhalter 3"/>
          <p:cNvSpPr>
            <a:spLocks noGrp="1"/>
          </p:cNvSpPr>
          <p:nvPr>
            <p:ph type="sldNum" sz="quarter" idx="5"/>
          </p:nvPr>
        </p:nvSpPr>
        <p:spPr/>
        <p:txBody>
          <a:bodyPr/>
          <a:lstStyle/>
          <a:p>
            <a:fld id="{9F53C2D3-417B-8147-85ED-AEA1359164CD}" type="slidenum">
              <a:t>11</a:t>
            </a:fld>
            <a:endParaRPr lang="de-DE"/>
          </a:p>
        </p:txBody>
      </p:sp>
    </p:spTree>
    <p:extLst>
      <p:ext uri="{BB962C8B-B14F-4D97-AF65-F5344CB8AC3E}">
        <p14:creationId xmlns:p14="http://schemas.microsoft.com/office/powerpoint/2010/main" val="190808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a:t>Performance</a:t>
            </a:r>
            <a:r>
              <a:rPr lang="de-DE"/>
              <a:t> in Prüfungen       LuL lernen kaum etwas über </a:t>
            </a:r>
            <a:r>
              <a:rPr lang="de-DE" b="1"/>
              <a:t>Bewertungen</a:t>
            </a:r>
            <a:r>
              <a:rPr lang="de-DE"/>
              <a:t>, Kriterien, Maßstäbe, Wirkung etc.</a:t>
            </a:r>
          </a:p>
        </p:txBody>
      </p:sp>
      <p:sp>
        <p:nvSpPr>
          <p:cNvPr id="4" name="Foliennummernplatzhalter 3"/>
          <p:cNvSpPr>
            <a:spLocks noGrp="1"/>
          </p:cNvSpPr>
          <p:nvPr>
            <p:ph type="sldNum" sz="quarter" idx="5"/>
          </p:nvPr>
        </p:nvSpPr>
        <p:spPr/>
        <p:txBody>
          <a:bodyPr/>
          <a:lstStyle/>
          <a:p>
            <a:fld id="{9F53C2D3-417B-8147-85ED-AEA1359164CD}" type="slidenum">
              <a:t>12</a:t>
            </a:fld>
            <a:endParaRPr lang="de-DE"/>
          </a:p>
        </p:txBody>
      </p:sp>
    </p:spTree>
    <p:extLst>
      <p:ext uri="{BB962C8B-B14F-4D97-AF65-F5344CB8AC3E}">
        <p14:creationId xmlns:p14="http://schemas.microsoft.com/office/powerpoint/2010/main" val="3451864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Vorlesen, Zeit lassen     Probleme: Überfülle, Sinn, Anwendbarkeit     zentrale Erwartungen:   Ausdauer, Zielstrebigkeit, Anpassung  </a:t>
            </a:r>
            <a:r>
              <a:rPr lang="de-DE">
                <a:sym typeface="Wingdings" pitchFamily="2" charset="2"/>
              </a:rPr>
              <a:t> nächste Folie = Fortsetzung!!!!!</a:t>
            </a:r>
            <a:endParaRPr lang="de-DE"/>
          </a:p>
        </p:txBody>
      </p:sp>
      <p:sp>
        <p:nvSpPr>
          <p:cNvPr id="4" name="Foliennummernplatzhalter 3"/>
          <p:cNvSpPr>
            <a:spLocks noGrp="1"/>
          </p:cNvSpPr>
          <p:nvPr>
            <p:ph type="sldNum" sz="quarter" idx="5"/>
          </p:nvPr>
        </p:nvSpPr>
        <p:spPr/>
        <p:txBody>
          <a:bodyPr/>
          <a:lstStyle/>
          <a:p>
            <a:fld id="{9F53C2D3-417B-8147-85ED-AEA1359164CD}" type="slidenum">
              <a:t>15</a:t>
            </a:fld>
            <a:endParaRPr lang="de-DE"/>
          </a:p>
        </p:txBody>
      </p:sp>
    </p:spTree>
    <p:extLst>
      <p:ext uri="{BB962C8B-B14F-4D97-AF65-F5344CB8AC3E}">
        <p14:creationId xmlns:p14="http://schemas.microsoft.com/office/powerpoint/2010/main" val="548588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de-DE" dirty="0"/>
              <a:t>Mastertitelformat bearbeiten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dirty="0"/>
              <a:t>Master-Untertitelformat bearbeiten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7/28/22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de-DE" dirty="0"/>
              <a:t>Mastertitelformat bearbeiten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7/28/22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Mastertitelformat bearbeiten</a:t>
            </a:r>
            <a:endParaRPr lang="en-US" dirty="0"/>
          </a:p>
        </p:txBody>
      </p:sp>
      <p:sp>
        <p:nvSpPr>
          <p:cNvPr id="3" name="Content Placehold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de-DE" dirty="0"/>
              <a:t>Mastertitelformat bearbeiten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Mastertextformat bearbeiten</a:t>
            </a:r>
          </a:p>
        </p:txBody>
      </p:sp>
      <p:sp>
        <p:nvSpPr>
          <p:cNvPr id="4" name="Date Placeholder 3"/>
          <p:cNvSpPr>
            <a:spLocks noGrp="1"/>
          </p:cNvSpPr>
          <p:nvPr>
            <p:ph type="dt" sz="half" idx="10"/>
          </p:nvPr>
        </p:nvSpPr>
        <p:spPr/>
        <p:txBody>
          <a:bodyPr/>
          <a:lstStyle/>
          <a:p>
            <a:fld id="{5586B75A-687E-405C-8A0B-8D00578BA2C3}" type="datetimeFigureOut">
              <a:rPr lang="en-US" dirty="0"/>
              <a:pPr/>
              <a:t>7/28/22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Mastertitelformat bearbeiten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7/28/22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dirty="0"/>
              <a:t>Mastertitelformat bearbeiten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7/28/22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dirty="0"/>
              <a:t>Mastertitelformat bearbeiten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7/28/22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7/28/22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de-DE" dirty="0"/>
              <a:t>Mastertitelformat bearbeiten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8" name="Date Placeholder 7"/>
          <p:cNvSpPr>
            <a:spLocks noGrp="1"/>
          </p:cNvSpPr>
          <p:nvPr>
            <p:ph type="dt" sz="half" idx="10"/>
          </p:nvPr>
        </p:nvSpPr>
        <p:spPr/>
        <p:txBody>
          <a:bodyPr/>
          <a:lstStyle/>
          <a:p>
            <a:fld id="{5586B75A-687E-405C-8A0B-8D00578BA2C3}" type="datetimeFigureOut">
              <a:rPr lang="en-US" dirty="0"/>
              <a:pPr/>
              <a:t>7/28/22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de-DE" dirty="0"/>
              <a:t>Mastertitelformat bearbeiten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8" name="Date Placeholder 7"/>
          <p:cNvSpPr>
            <a:spLocks noGrp="1"/>
          </p:cNvSpPr>
          <p:nvPr>
            <p:ph type="dt" sz="half" idx="10"/>
          </p:nvPr>
        </p:nvSpPr>
        <p:spPr/>
        <p:txBody>
          <a:bodyPr/>
          <a:lstStyle/>
          <a:p>
            <a:fld id="{5586B75A-687E-405C-8A0B-8D00578BA2C3}" type="datetimeFigureOut">
              <a:rPr lang="en-US" dirty="0"/>
              <a:pPr/>
              <a:t>7/28/22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de-DE" dirty="0"/>
              <a:t>Mastertitelformat bearbeiten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7/28/22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imgres?imgurl=https%3A%2F%2Fwww.studium-ratgeber.de%2Fwp-content%2Fuploads%2Fstudenten-und-geld.jpg&amp;imgrefurl=https%3A%2F%2Fwww.studium-ratgeber.de%2Fjob-karriere%2Fstudentenjobs-nebenjobs%2Fstudent-geld-verdienen-2%2F&amp;tbnid=J4aoImHS84Ic9M&amp;vet=10CCEQMyh3ahcKEwiw2pSXgIv5AhUAAAAAHQAAAAAQAg..i&amp;docid=JyziEXzUljgu0M&amp;w=1024&amp;h=537&amp;q=geld&amp;client=firefox-b-d&amp;ved=0CCEQMyh3ahcKEwiw2pSXgIv5AhUAAAAAHQAAAAAQAg"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Shape 15">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487EBEC6-3B88-D82E-6562-242485BFA2E4}"/>
              </a:ext>
            </a:extLst>
          </p:cNvPr>
          <p:cNvSpPr>
            <a:spLocks noGrp="1"/>
          </p:cNvSpPr>
          <p:nvPr>
            <p:ph type="title"/>
          </p:nvPr>
        </p:nvSpPr>
        <p:spPr>
          <a:xfrm>
            <a:off x="1069849" y="1298448"/>
            <a:ext cx="7056444" cy="3255264"/>
          </a:xfrm>
        </p:spPr>
        <p:txBody>
          <a:bodyPr vert="horz" lIns="91440" tIns="45720" rIns="91440" bIns="45720" rtlCol="0" anchor="b">
            <a:normAutofit/>
          </a:bodyPr>
          <a:lstStyle/>
          <a:p>
            <a:pPr algn="r"/>
            <a:r>
              <a:rPr lang="en-US">
                <a:solidFill>
                  <a:schemeClr val="accent1"/>
                </a:solidFill>
              </a:rPr>
              <a:t>Aladin El-Mafaalani</a:t>
            </a:r>
            <a:br>
              <a:rPr lang="en-US">
                <a:solidFill>
                  <a:schemeClr val="accent1"/>
                </a:solidFill>
              </a:rPr>
            </a:br>
            <a:r>
              <a:rPr lang="en-US">
                <a:solidFill>
                  <a:schemeClr val="accent1"/>
                </a:solidFill>
              </a:rPr>
              <a:t>Mythos Bildung</a:t>
            </a:r>
          </a:p>
        </p:txBody>
      </p:sp>
      <p:sp>
        <p:nvSpPr>
          <p:cNvPr id="3" name="Untertitel 2">
            <a:extLst>
              <a:ext uri="{FF2B5EF4-FFF2-40B4-BE49-F238E27FC236}">
                <a16:creationId xmlns:a16="http://schemas.microsoft.com/office/drawing/2014/main" id="{7F51EB29-0845-71D3-8AF6-D4C509B3660F}"/>
              </a:ext>
            </a:extLst>
          </p:cNvPr>
          <p:cNvSpPr>
            <a:spLocks noGrp="1"/>
          </p:cNvSpPr>
          <p:nvPr>
            <p:ph type="body" idx="1"/>
          </p:nvPr>
        </p:nvSpPr>
        <p:spPr>
          <a:xfrm>
            <a:off x="8528702" y="4084889"/>
            <a:ext cx="3021621" cy="1709159"/>
          </a:xfrm>
        </p:spPr>
        <p:txBody>
          <a:bodyPr vert="horz" lIns="91440" tIns="45720" rIns="91440" bIns="45720" rtlCol="0" anchor="t">
            <a:normAutofit/>
          </a:bodyPr>
          <a:lstStyle/>
          <a:p>
            <a:pPr algn="r"/>
            <a:r>
              <a:rPr lang="en-US" sz="1800">
                <a:solidFill>
                  <a:srgbClr val="FFFFFF"/>
                </a:solidFill>
              </a:rPr>
              <a:t>Lern-Fair Plus</a:t>
            </a:r>
          </a:p>
          <a:p>
            <a:pPr algn="r"/>
            <a:r>
              <a:rPr lang="en-US" sz="1800">
                <a:solidFill>
                  <a:srgbClr val="FFFFFF"/>
                </a:solidFill>
              </a:rPr>
              <a:t>Micaela Grohé</a:t>
            </a:r>
          </a:p>
        </p:txBody>
      </p:sp>
    </p:spTree>
    <p:extLst>
      <p:ext uri="{BB962C8B-B14F-4D97-AF65-F5344CB8AC3E}">
        <p14:creationId xmlns:p14="http://schemas.microsoft.com/office/powerpoint/2010/main" val="4221956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AF220A-4D28-E567-C7A3-6185E0097F05}"/>
              </a:ext>
            </a:extLst>
          </p:cNvPr>
          <p:cNvSpPr>
            <a:spLocks noGrp="1"/>
          </p:cNvSpPr>
          <p:nvPr>
            <p:ph type="title"/>
          </p:nvPr>
        </p:nvSpPr>
        <p:spPr/>
        <p:txBody>
          <a:bodyPr/>
          <a:lstStyle/>
          <a:p>
            <a:r>
              <a:rPr lang="de-DE"/>
              <a:t>Laufbahn-entscheidung</a:t>
            </a:r>
          </a:p>
        </p:txBody>
      </p:sp>
      <p:sp>
        <p:nvSpPr>
          <p:cNvPr id="3" name="Inhaltsplatzhalter 2">
            <a:extLst>
              <a:ext uri="{FF2B5EF4-FFF2-40B4-BE49-F238E27FC236}">
                <a16:creationId xmlns:a16="http://schemas.microsoft.com/office/drawing/2014/main" id="{74B23035-FA76-DCCA-6EBC-F72E071B5999}"/>
              </a:ext>
            </a:extLst>
          </p:cNvPr>
          <p:cNvSpPr>
            <a:spLocks noGrp="1"/>
          </p:cNvSpPr>
          <p:nvPr>
            <p:ph idx="1"/>
          </p:nvPr>
        </p:nvSpPr>
        <p:spPr>
          <a:xfrm>
            <a:off x="3867912" y="868680"/>
            <a:ext cx="4408985" cy="5120640"/>
          </a:xfrm>
        </p:spPr>
        <p:txBody>
          <a:bodyPr/>
          <a:lstStyle/>
          <a:p>
            <a:r>
              <a:rPr lang="de-DE">
                <a:solidFill>
                  <a:srgbClr val="DF00E5"/>
                </a:solidFill>
              </a:rPr>
              <a:t>Man muss ein Stück vom Kuchen haben, um beurteilen zu können, ob es ein besseres Rezept geben könnte.</a:t>
            </a:r>
          </a:p>
          <a:p>
            <a:r>
              <a:rPr lang="de-DE"/>
              <a:t>Die Kosten (eines Studiums) werden von unteren Schichten regelmäßig überschätzt, der Nutzen unterschätzt. </a:t>
            </a:r>
          </a:p>
          <a:p>
            <a:r>
              <a:rPr lang="de-DE"/>
              <a:t>In oberen Schichten ist es anders, die Kosten spielen keine Rolle, die Nutzeneinschätzung ist enorm.</a:t>
            </a:r>
          </a:p>
        </p:txBody>
      </p:sp>
      <p:sp>
        <p:nvSpPr>
          <p:cNvPr id="4" name="Textplatzhalter 3">
            <a:extLst>
              <a:ext uri="{FF2B5EF4-FFF2-40B4-BE49-F238E27FC236}">
                <a16:creationId xmlns:a16="http://schemas.microsoft.com/office/drawing/2014/main" id="{1EE7DE85-5A7F-C75F-B1C4-07DF630557A6}"/>
              </a:ext>
            </a:extLst>
          </p:cNvPr>
          <p:cNvSpPr>
            <a:spLocks noGrp="1"/>
          </p:cNvSpPr>
          <p:nvPr>
            <p:ph type="body" sz="half" idx="2"/>
          </p:nvPr>
        </p:nvSpPr>
        <p:spPr/>
        <p:txBody>
          <a:bodyPr/>
          <a:lstStyle/>
          <a:p>
            <a:r>
              <a:rPr lang="de-DE"/>
              <a:t>als Hürde</a:t>
            </a:r>
          </a:p>
        </p:txBody>
      </p:sp>
    </p:spTree>
    <p:extLst>
      <p:ext uri="{BB962C8B-B14F-4D97-AF65-F5344CB8AC3E}">
        <p14:creationId xmlns:p14="http://schemas.microsoft.com/office/powerpoint/2010/main" val="2406340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C4E04F-03F4-DF88-6D31-BAA90F4AC0B4}"/>
              </a:ext>
            </a:extLst>
          </p:cNvPr>
          <p:cNvSpPr>
            <a:spLocks noGrp="1"/>
          </p:cNvSpPr>
          <p:nvPr>
            <p:ph type="title"/>
          </p:nvPr>
        </p:nvSpPr>
        <p:spPr/>
        <p:txBody>
          <a:bodyPr/>
          <a:lstStyle/>
          <a:p>
            <a:r>
              <a:rPr lang="de-DE"/>
              <a:t>Sonstige Benachteiligung</a:t>
            </a:r>
          </a:p>
        </p:txBody>
      </p:sp>
      <p:sp>
        <p:nvSpPr>
          <p:cNvPr id="3" name="Inhaltsplatzhalter 2">
            <a:extLst>
              <a:ext uri="{FF2B5EF4-FFF2-40B4-BE49-F238E27FC236}">
                <a16:creationId xmlns:a16="http://schemas.microsoft.com/office/drawing/2014/main" id="{FE04A17D-DA16-B5F5-AC9D-09992DF39E56}"/>
              </a:ext>
            </a:extLst>
          </p:cNvPr>
          <p:cNvSpPr>
            <a:spLocks noGrp="1"/>
          </p:cNvSpPr>
          <p:nvPr>
            <p:ph idx="1"/>
          </p:nvPr>
        </p:nvSpPr>
        <p:spPr/>
        <p:txBody>
          <a:bodyPr/>
          <a:lstStyle/>
          <a:p>
            <a:r>
              <a:rPr lang="de-DE"/>
              <a:t>Vorurteile der Erwachsenen bei der Empfehlung</a:t>
            </a:r>
          </a:p>
          <a:p>
            <a:r>
              <a:rPr lang="de-DE"/>
              <a:t>Sommerferien: Kompetenzverlust</a:t>
            </a:r>
          </a:p>
          <a:p>
            <a:r>
              <a:rPr lang="de-DE"/>
              <a:t>Voraussetzung: Mitarbeit der Eltern</a:t>
            </a:r>
          </a:p>
          <a:p>
            <a:r>
              <a:rPr lang="de-DE"/>
              <a:t>Statusmerkmal: Wohnung und Wohnlage</a:t>
            </a:r>
          </a:p>
          <a:p>
            <a:r>
              <a:rPr lang="de-DE"/>
              <a:t>Habitus: Spannungen und Missverständnisse </a:t>
            </a:r>
          </a:p>
        </p:txBody>
      </p:sp>
      <p:sp>
        <p:nvSpPr>
          <p:cNvPr id="4" name="Textplatzhalter 3">
            <a:extLst>
              <a:ext uri="{FF2B5EF4-FFF2-40B4-BE49-F238E27FC236}">
                <a16:creationId xmlns:a16="http://schemas.microsoft.com/office/drawing/2014/main" id="{AB726305-F70C-491B-F883-149FD98B78FF}"/>
              </a:ext>
            </a:extLst>
          </p:cNvPr>
          <p:cNvSpPr>
            <a:spLocks noGrp="1"/>
          </p:cNvSpPr>
          <p:nvPr>
            <p:ph type="body" sz="half" idx="2"/>
          </p:nvPr>
        </p:nvSpPr>
        <p:spPr/>
        <p:txBody>
          <a:bodyPr/>
          <a:lstStyle/>
          <a:p>
            <a:r>
              <a:rPr lang="de-DE"/>
              <a:t>in der Schule</a:t>
            </a:r>
          </a:p>
        </p:txBody>
      </p:sp>
    </p:spTree>
    <p:extLst>
      <p:ext uri="{BB962C8B-B14F-4D97-AF65-F5344CB8AC3E}">
        <p14:creationId xmlns:p14="http://schemas.microsoft.com/office/powerpoint/2010/main" val="1106529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5EA3CE-DDFC-8D29-B3E7-B704975588DE}"/>
              </a:ext>
            </a:extLst>
          </p:cNvPr>
          <p:cNvSpPr>
            <a:spLocks noGrp="1"/>
          </p:cNvSpPr>
          <p:nvPr>
            <p:ph type="title"/>
          </p:nvPr>
        </p:nvSpPr>
        <p:spPr/>
        <p:txBody>
          <a:bodyPr/>
          <a:lstStyle/>
          <a:p>
            <a:r>
              <a:rPr lang="de-DE"/>
              <a:t>Benachteilung durch Benotung</a:t>
            </a:r>
          </a:p>
        </p:txBody>
      </p:sp>
      <p:sp>
        <p:nvSpPr>
          <p:cNvPr id="3" name="Inhaltsplatzhalter 2">
            <a:extLst>
              <a:ext uri="{FF2B5EF4-FFF2-40B4-BE49-F238E27FC236}">
                <a16:creationId xmlns:a16="http://schemas.microsoft.com/office/drawing/2014/main" id="{164EAACE-F27B-3BF9-72A5-1D34F2A88FC4}"/>
              </a:ext>
            </a:extLst>
          </p:cNvPr>
          <p:cNvSpPr>
            <a:spLocks noGrp="1"/>
          </p:cNvSpPr>
          <p:nvPr>
            <p:ph idx="1"/>
          </p:nvPr>
        </p:nvSpPr>
        <p:spPr/>
        <p:txBody>
          <a:bodyPr/>
          <a:lstStyle/>
          <a:p>
            <a:r>
              <a:rPr lang="de-DE"/>
              <a:t>Wären Noten ein Medikament, wären sie wegen der erheblichen Nebenwirkungen längst vom Markt genommen. </a:t>
            </a:r>
          </a:p>
          <a:p>
            <a:pPr marL="0" indent="0" algn="r">
              <a:buNone/>
            </a:pPr>
            <a:r>
              <a:rPr lang="de-DE" sz="1600" i="1"/>
              <a:t>(Grundschulverband 2006)</a:t>
            </a:r>
          </a:p>
          <a:p>
            <a:endParaRPr lang="de-DE"/>
          </a:p>
          <a:p>
            <a:endParaRPr lang="de-DE"/>
          </a:p>
          <a:p>
            <a:r>
              <a:rPr lang="de-DE"/>
              <a:t>strengere Benotung benachteiligter Kinder als privilegierter</a:t>
            </a:r>
          </a:p>
          <a:p>
            <a:r>
              <a:rPr lang="de-DE"/>
              <a:t>Bewertung der Performance in Prüfungen</a:t>
            </a:r>
          </a:p>
          <a:p>
            <a:r>
              <a:rPr lang="de-DE"/>
              <a:t>Bewertung spielt kaum eine Rolle in der Ausbildung</a:t>
            </a:r>
          </a:p>
        </p:txBody>
      </p:sp>
      <p:sp>
        <p:nvSpPr>
          <p:cNvPr id="4" name="Textplatzhalter 3">
            <a:extLst>
              <a:ext uri="{FF2B5EF4-FFF2-40B4-BE49-F238E27FC236}">
                <a16:creationId xmlns:a16="http://schemas.microsoft.com/office/drawing/2014/main" id="{616049A7-34CB-3C4E-EC8D-0645047DEBB8}"/>
              </a:ext>
            </a:extLst>
          </p:cNvPr>
          <p:cNvSpPr>
            <a:spLocks noGrp="1"/>
          </p:cNvSpPr>
          <p:nvPr>
            <p:ph type="body" sz="half" idx="2"/>
          </p:nvPr>
        </p:nvSpPr>
        <p:spPr/>
        <p:txBody>
          <a:bodyPr/>
          <a:lstStyle/>
          <a:p>
            <a:r>
              <a:rPr lang="de-DE"/>
              <a:t>Zensuren</a:t>
            </a:r>
          </a:p>
        </p:txBody>
      </p:sp>
    </p:spTree>
    <p:extLst>
      <p:ext uri="{BB962C8B-B14F-4D97-AF65-F5344CB8AC3E}">
        <p14:creationId xmlns:p14="http://schemas.microsoft.com/office/powerpoint/2010/main" val="2259935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969E5D-BBDD-507B-7971-15FC54E4418D}"/>
              </a:ext>
            </a:extLst>
          </p:cNvPr>
          <p:cNvSpPr>
            <a:spLocks noGrp="1"/>
          </p:cNvSpPr>
          <p:nvPr>
            <p:ph type="title"/>
          </p:nvPr>
        </p:nvSpPr>
        <p:spPr/>
        <p:txBody>
          <a:bodyPr/>
          <a:lstStyle/>
          <a:p>
            <a:r>
              <a:rPr lang="de-DE"/>
              <a:t>Unterricht für Mangel-Manager:innen</a:t>
            </a:r>
          </a:p>
        </p:txBody>
      </p:sp>
      <p:sp>
        <p:nvSpPr>
          <p:cNvPr id="3" name="Inhaltsplatzhalter 2">
            <a:extLst>
              <a:ext uri="{FF2B5EF4-FFF2-40B4-BE49-F238E27FC236}">
                <a16:creationId xmlns:a16="http://schemas.microsoft.com/office/drawing/2014/main" id="{DF2F14BD-CDBB-30F4-3CF8-15E51A28FD55}"/>
              </a:ext>
            </a:extLst>
          </p:cNvPr>
          <p:cNvSpPr>
            <a:spLocks noGrp="1"/>
          </p:cNvSpPr>
          <p:nvPr>
            <p:ph idx="1"/>
          </p:nvPr>
        </p:nvSpPr>
        <p:spPr/>
        <p:txBody>
          <a:bodyPr/>
          <a:lstStyle/>
          <a:p>
            <a:r>
              <a:rPr lang="de-DE"/>
              <a:t>Distanz zwischen Schule und Zuhause berücksichtigen</a:t>
            </a:r>
          </a:p>
          <a:p>
            <a:r>
              <a:rPr lang="de-DE"/>
              <a:t>Zweck &amp;Gewinn von Lerninhalten erläutern</a:t>
            </a:r>
          </a:p>
          <a:p>
            <a:r>
              <a:rPr lang="de-DE"/>
              <a:t>implizite Regeln erläutern</a:t>
            </a:r>
          </a:p>
          <a:p>
            <a:r>
              <a:rPr lang="de-DE"/>
              <a:t>Umgang mit Offenheit lehren</a:t>
            </a:r>
          </a:p>
          <a:p>
            <a:r>
              <a:rPr lang="de-DE"/>
              <a:t>Fragen stellen lehren</a:t>
            </a:r>
          </a:p>
          <a:p>
            <a:r>
              <a:rPr lang="de-DE"/>
              <a:t>Überfachliche Kompetenzen trainieren</a:t>
            </a:r>
          </a:p>
          <a:p>
            <a:r>
              <a:rPr lang="de-DE"/>
              <a:t>Habitus-Stärken wertschätzen und einbeziehen</a:t>
            </a:r>
          </a:p>
          <a:p>
            <a:r>
              <a:rPr lang="de-DE"/>
              <a:t>Lernzuwachs herausstellen (statt Zensuren)</a:t>
            </a:r>
          </a:p>
        </p:txBody>
      </p:sp>
      <p:sp>
        <p:nvSpPr>
          <p:cNvPr id="4" name="Textplatzhalter 3">
            <a:extLst>
              <a:ext uri="{FF2B5EF4-FFF2-40B4-BE49-F238E27FC236}">
                <a16:creationId xmlns:a16="http://schemas.microsoft.com/office/drawing/2014/main" id="{41A92222-F816-884F-E8BD-86301CE3C646}"/>
              </a:ext>
            </a:extLst>
          </p:cNvPr>
          <p:cNvSpPr>
            <a:spLocks noGrp="1"/>
          </p:cNvSpPr>
          <p:nvPr>
            <p:ph type="body" sz="half" idx="2"/>
          </p:nvPr>
        </p:nvSpPr>
        <p:spPr/>
        <p:txBody>
          <a:bodyPr/>
          <a:lstStyle/>
          <a:p>
            <a:r>
              <a:rPr lang="de-DE"/>
              <a:t>Micaela Grohé</a:t>
            </a:r>
          </a:p>
        </p:txBody>
      </p:sp>
    </p:spTree>
    <p:extLst>
      <p:ext uri="{BB962C8B-B14F-4D97-AF65-F5344CB8AC3E}">
        <p14:creationId xmlns:p14="http://schemas.microsoft.com/office/powerpoint/2010/main" val="1113123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102C42-B24D-20E9-C5FC-BF06C73D8067}"/>
              </a:ext>
            </a:extLst>
          </p:cNvPr>
          <p:cNvSpPr>
            <a:spLocks noGrp="1"/>
          </p:cNvSpPr>
          <p:nvPr>
            <p:ph type="title"/>
          </p:nvPr>
        </p:nvSpPr>
        <p:spPr/>
        <p:txBody>
          <a:bodyPr/>
          <a:lstStyle/>
          <a:p>
            <a:r>
              <a:rPr lang="de-DE"/>
              <a:t>Dilemmata</a:t>
            </a:r>
          </a:p>
        </p:txBody>
      </p:sp>
      <p:sp>
        <p:nvSpPr>
          <p:cNvPr id="3" name="Inhaltsplatzhalter 2">
            <a:extLst>
              <a:ext uri="{FF2B5EF4-FFF2-40B4-BE49-F238E27FC236}">
                <a16:creationId xmlns:a16="http://schemas.microsoft.com/office/drawing/2014/main" id="{369AA1B9-6FE8-295F-6B49-BFEFCF045A8F}"/>
              </a:ext>
            </a:extLst>
          </p:cNvPr>
          <p:cNvSpPr>
            <a:spLocks noGrp="1"/>
          </p:cNvSpPr>
          <p:nvPr>
            <p:ph idx="1"/>
          </p:nvPr>
        </p:nvSpPr>
        <p:spPr/>
        <p:txBody>
          <a:bodyPr/>
          <a:lstStyle/>
          <a:p>
            <a:r>
              <a:rPr lang="de-DE"/>
              <a:t>widersprüchliche Erwartungen der Eltern: </a:t>
            </a:r>
          </a:p>
          <a:p>
            <a:pPr marL="0" indent="0" algn="r">
              <a:buNone/>
            </a:pPr>
            <a:r>
              <a:rPr lang="de-DE">
                <a:solidFill>
                  <a:srgbClr val="FF0000"/>
                </a:solidFill>
              </a:rPr>
              <a:t>Erfolg</a:t>
            </a:r>
            <a:r>
              <a:rPr lang="de-DE">
                <a:solidFill>
                  <a:srgbClr val="00B050"/>
                </a:solidFill>
              </a:rPr>
              <a:t> </a:t>
            </a:r>
            <a:r>
              <a:rPr lang="de-DE">
                <a:solidFill>
                  <a:schemeClr val="tx1"/>
                </a:solidFill>
              </a:rPr>
              <a:t>und</a:t>
            </a:r>
            <a:r>
              <a:rPr lang="de-DE">
                <a:solidFill>
                  <a:srgbClr val="00B050"/>
                </a:solidFill>
              </a:rPr>
              <a:t> Loyalität</a:t>
            </a:r>
          </a:p>
          <a:p>
            <a:r>
              <a:rPr lang="de-DE"/>
              <a:t>widersprüchliche Erwartungen der Schule: </a:t>
            </a:r>
          </a:p>
          <a:p>
            <a:pPr marL="0" indent="0" algn="r">
              <a:buNone/>
            </a:pPr>
            <a:r>
              <a:rPr lang="de-DE">
                <a:solidFill>
                  <a:srgbClr val="DF00E5"/>
                </a:solidFill>
              </a:rPr>
              <a:t>Anderssein</a:t>
            </a:r>
            <a:r>
              <a:rPr lang="de-DE"/>
              <a:t> und </a:t>
            </a:r>
            <a:r>
              <a:rPr lang="de-DE">
                <a:solidFill>
                  <a:srgbClr val="2252EC"/>
                </a:solidFill>
              </a:rPr>
              <a:t>Anpassung</a:t>
            </a:r>
          </a:p>
          <a:p>
            <a:r>
              <a:rPr lang="de-DE"/>
              <a:t>interkulturelle Events: </a:t>
            </a:r>
          </a:p>
          <a:p>
            <a:pPr marL="502920" lvl="1" indent="0" algn="r">
              <a:buNone/>
            </a:pPr>
            <a:r>
              <a:rPr lang="de-DE"/>
              <a:t>beleuchten positive Seite, blenden negative aus</a:t>
            </a:r>
          </a:p>
        </p:txBody>
      </p:sp>
      <p:sp>
        <p:nvSpPr>
          <p:cNvPr id="4" name="Textplatzhalter 3">
            <a:extLst>
              <a:ext uri="{FF2B5EF4-FFF2-40B4-BE49-F238E27FC236}">
                <a16:creationId xmlns:a16="http://schemas.microsoft.com/office/drawing/2014/main" id="{A76D53F1-8C8D-13F8-844C-EFEA9F4857B3}"/>
              </a:ext>
            </a:extLst>
          </p:cNvPr>
          <p:cNvSpPr>
            <a:spLocks noGrp="1"/>
          </p:cNvSpPr>
          <p:nvPr>
            <p:ph type="body" sz="half" idx="2"/>
          </p:nvPr>
        </p:nvSpPr>
        <p:spPr/>
        <p:txBody>
          <a:bodyPr/>
          <a:lstStyle/>
          <a:p>
            <a:r>
              <a:rPr lang="de-DE"/>
              <a:t>Eltern &amp; Schule</a:t>
            </a:r>
          </a:p>
        </p:txBody>
      </p:sp>
    </p:spTree>
    <p:extLst>
      <p:ext uri="{BB962C8B-B14F-4D97-AF65-F5344CB8AC3E}">
        <p14:creationId xmlns:p14="http://schemas.microsoft.com/office/powerpoint/2010/main" val="2674713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2116B7-6E98-B601-2BD7-77CA294A21E5}"/>
              </a:ext>
            </a:extLst>
          </p:cNvPr>
          <p:cNvSpPr>
            <a:spLocks noGrp="1"/>
          </p:cNvSpPr>
          <p:nvPr>
            <p:ph type="title"/>
          </p:nvPr>
        </p:nvSpPr>
        <p:spPr/>
        <p:txBody>
          <a:bodyPr/>
          <a:lstStyle/>
          <a:p>
            <a:r>
              <a:rPr lang="de-DE"/>
              <a:t>These 1</a:t>
            </a:r>
          </a:p>
        </p:txBody>
      </p:sp>
      <p:sp>
        <p:nvSpPr>
          <p:cNvPr id="3" name="Inhaltsplatzhalter 2">
            <a:extLst>
              <a:ext uri="{FF2B5EF4-FFF2-40B4-BE49-F238E27FC236}">
                <a16:creationId xmlns:a16="http://schemas.microsoft.com/office/drawing/2014/main" id="{2DBF0CFC-2DD9-50A8-D9C5-D6ED7D7D0A62}"/>
              </a:ext>
            </a:extLst>
          </p:cNvPr>
          <p:cNvSpPr>
            <a:spLocks noGrp="1"/>
          </p:cNvSpPr>
          <p:nvPr>
            <p:ph idx="1"/>
          </p:nvPr>
        </p:nvSpPr>
        <p:spPr>
          <a:xfrm>
            <a:off x="3867912" y="868680"/>
            <a:ext cx="4408985" cy="5120640"/>
          </a:xfrm>
        </p:spPr>
        <p:txBody>
          <a:bodyPr/>
          <a:lstStyle/>
          <a:p>
            <a:r>
              <a:rPr lang="de-DE"/>
              <a:t>Das derzeitige System fokussiert Lernen im Gleichschritt und mit einer Überfülle an Inhalten, deren Sinn und Anwendbarkeit sich Kindern häufig nicht erschließen, </a:t>
            </a:r>
          </a:p>
          <a:p>
            <a:r>
              <a:rPr lang="de-DE"/>
              <a:t>wobei die Schule weniger </a:t>
            </a:r>
            <a:br>
              <a:rPr lang="de-DE"/>
            </a:br>
            <a:r>
              <a:rPr lang="de-DE"/>
              <a:t>als Vorbereitung auf das Leben, sondern eher als Ausdauerprobe </a:t>
            </a:r>
            <a:br>
              <a:rPr lang="de-DE"/>
            </a:br>
            <a:r>
              <a:rPr lang="de-DE"/>
              <a:t>in einem Simulationsapparat verstanden wird, in dem Zielstrebigkeit und Anpassungsfähigkeit </a:t>
            </a:r>
            <a:br>
              <a:rPr lang="de-DE"/>
            </a:br>
            <a:r>
              <a:rPr lang="de-DE"/>
              <a:t>die zentrale Rolle spielen.</a:t>
            </a:r>
            <a:r>
              <a:rPr lang="de-DE">
                <a:effectLst/>
              </a:rPr>
              <a:t> </a:t>
            </a:r>
            <a:endParaRPr lang="de-DE"/>
          </a:p>
        </p:txBody>
      </p:sp>
      <p:sp>
        <p:nvSpPr>
          <p:cNvPr id="4" name="Textplatzhalter 3">
            <a:extLst>
              <a:ext uri="{FF2B5EF4-FFF2-40B4-BE49-F238E27FC236}">
                <a16:creationId xmlns:a16="http://schemas.microsoft.com/office/drawing/2014/main" id="{8D58CDEF-B70D-936F-2795-4460EE085D91}"/>
              </a:ext>
            </a:extLst>
          </p:cNvPr>
          <p:cNvSpPr>
            <a:spLocks noGrp="1"/>
          </p:cNvSpPr>
          <p:nvPr>
            <p:ph type="body" sz="half" idx="2"/>
          </p:nvPr>
        </p:nvSpPr>
        <p:spPr/>
        <p:txBody>
          <a:bodyPr/>
          <a:lstStyle/>
          <a:p>
            <a:r>
              <a:rPr lang="de-DE"/>
              <a:t>El-Mafaalani</a:t>
            </a:r>
          </a:p>
        </p:txBody>
      </p:sp>
      <p:pic>
        <p:nvPicPr>
          <p:cNvPr id="12" name="Grafik 11" descr="Ein Bild, das weiß enthält.&#10;&#10;Automatisch generierte Beschreibung">
            <a:extLst>
              <a:ext uri="{FF2B5EF4-FFF2-40B4-BE49-F238E27FC236}">
                <a16:creationId xmlns:a16="http://schemas.microsoft.com/office/drawing/2014/main" id="{468DD9A3-4708-227D-CD51-329685743E12}"/>
              </a:ext>
            </a:extLst>
          </p:cNvPr>
          <p:cNvPicPr>
            <a:picLocks noChangeAspect="1"/>
          </p:cNvPicPr>
          <p:nvPr/>
        </p:nvPicPr>
        <p:blipFill>
          <a:blip r:embed="rId3"/>
          <a:stretch>
            <a:fillRect/>
          </a:stretch>
        </p:blipFill>
        <p:spPr>
          <a:xfrm>
            <a:off x="8402058" y="4156638"/>
            <a:ext cx="2444134" cy="1832682"/>
          </a:xfrm>
          <a:prstGeom prst="rect">
            <a:avLst/>
          </a:prstGeom>
        </p:spPr>
      </p:pic>
    </p:spTree>
    <p:extLst>
      <p:ext uri="{BB962C8B-B14F-4D97-AF65-F5344CB8AC3E}">
        <p14:creationId xmlns:p14="http://schemas.microsoft.com/office/powerpoint/2010/main" val="2672640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BE32EE-54C4-A3F4-7533-6D910174C167}"/>
              </a:ext>
            </a:extLst>
          </p:cNvPr>
          <p:cNvSpPr>
            <a:spLocks noGrp="1"/>
          </p:cNvSpPr>
          <p:nvPr>
            <p:ph type="title"/>
          </p:nvPr>
        </p:nvSpPr>
        <p:spPr/>
        <p:txBody>
          <a:bodyPr/>
          <a:lstStyle/>
          <a:p>
            <a:r>
              <a:rPr lang="de-DE"/>
              <a:t>These 2</a:t>
            </a:r>
          </a:p>
        </p:txBody>
      </p:sp>
      <p:sp>
        <p:nvSpPr>
          <p:cNvPr id="3" name="Inhaltsplatzhalter 2">
            <a:extLst>
              <a:ext uri="{FF2B5EF4-FFF2-40B4-BE49-F238E27FC236}">
                <a16:creationId xmlns:a16="http://schemas.microsoft.com/office/drawing/2014/main" id="{42BCBE9A-EC62-A937-E88F-5DC27FD5101A}"/>
              </a:ext>
            </a:extLst>
          </p:cNvPr>
          <p:cNvSpPr>
            <a:spLocks noGrp="1"/>
          </p:cNvSpPr>
          <p:nvPr>
            <p:ph idx="1"/>
          </p:nvPr>
        </p:nvSpPr>
        <p:spPr>
          <a:xfrm>
            <a:off x="3867912" y="868680"/>
            <a:ext cx="4408985" cy="5120640"/>
          </a:xfrm>
        </p:spPr>
        <p:txBody>
          <a:bodyPr/>
          <a:lstStyle/>
          <a:p>
            <a:r>
              <a:rPr lang="de-DE"/>
              <a:t>Dem wird ein Idealbild von Schule und Unterricht gegenübergestellt, in dem die Kinder frei und selbstgesteuert die Welt entdecken sollen und die Lehrkräfte nur noch Begleiter auf dem Weg zur Selbstentfaltung und zur Aneignung der Welt sind. </a:t>
            </a:r>
          </a:p>
        </p:txBody>
      </p:sp>
      <p:sp>
        <p:nvSpPr>
          <p:cNvPr id="4" name="Textplatzhalter 3">
            <a:extLst>
              <a:ext uri="{FF2B5EF4-FFF2-40B4-BE49-F238E27FC236}">
                <a16:creationId xmlns:a16="http://schemas.microsoft.com/office/drawing/2014/main" id="{E6D6FCC4-F6AD-C08E-70B2-9553C35174E8}"/>
              </a:ext>
            </a:extLst>
          </p:cNvPr>
          <p:cNvSpPr>
            <a:spLocks noGrp="1"/>
          </p:cNvSpPr>
          <p:nvPr>
            <p:ph type="body" sz="half" idx="2"/>
          </p:nvPr>
        </p:nvSpPr>
        <p:spPr/>
        <p:txBody>
          <a:bodyPr/>
          <a:lstStyle/>
          <a:p>
            <a:r>
              <a:rPr lang="de-DE"/>
              <a:t>El-Mafaalani</a:t>
            </a:r>
          </a:p>
        </p:txBody>
      </p:sp>
      <p:pic>
        <p:nvPicPr>
          <p:cNvPr id="8" name="Grafik 7">
            <a:extLst>
              <a:ext uri="{FF2B5EF4-FFF2-40B4-BE49-F238E27FC236}">
                <a16:creationId xmlns:a16="http://schemas.microsoft.com/office/drawing/2014/main" id="{B741168F-025A-B5A6-1818-55F9193BB0EC}"/>
              </a:ext>
            </a:extLst>
          </p:cNvPr>
          <p:cNvPicPr>
            <a:picLocks noChangeAspect="1"/>
          </p:cNvPicPr>
          <p:nvPr/>
        </p:nvPicPr>
        <p:blipFill>
          <a:blip r:embed="rId3"/>
          <a:stretch>
            <a:fillRect/>
          </a:stretch>
        </p:blipFill>
        <p:spPr>
          <a:xfrm>
            <a:off x="7735178" y="3924886"/>
            <a:ext cx="3307667" cy="2205111"/>
          </a:xfrm>
          <a:prstGeom prst="rect">
            <a:avLst/>
          </a:prstGeom>
        </p:spPr>
      </p:pic>
    </p:spTree>
    <p:extLst>
      <p:ext uri="{BB962C8B-B14F-4D97-AF65-F5344CB8AC3E}">
        <p14:creationId xmlns:p14="http://schemas.microsoft.com/office/powerpoint/2010/main" val="1896394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CE412-A49F-EDAF-A060-8569DC260C81}"/>
              </a:ext>
            </a:extLst>
          </p:cNvPr>
          <p:cNvSpPr>
            <a:spLocks noGrp="1"/>
          </p:cNvSpPr>
          <p:nvPr>
            <p:ph type="title"/>
          </p:nvPr>
        </p:nvSpPr>
        <p:spPr/>
        <p:txBody>
          <a:bodyPr/>
          <a:lstStyle/>
          <a:p>
            <a:r>
              <a:rPr lang="de-DE"/>
              <a:t>Mögliche</a:t>
            </a:r>
            <a:br>
              <a:rPr lang="de-DE"/>
            </a:br>
            <a:r>
              <a:rPr lang="de-DE"/>
              <a:t>Aufgaben</a:t>
            </a:r>
          </a:p>
        </p:txBody>
      </p:sp>
      <p:sp>
        <p:nvSpPr>
          <p:cNvPr id="3" name="Inhaltsplatzhalter 2">
            <a:extLst>
              <a:ext uri="{FF2B5EF4-FFF2-40B4-BE49-F238E27FC236}">
                <a16:creationId xmlns:a16="http://schemas.microsoft.com/office/drawing/2014/main" id="{34746049-D1D4-4D59-D0DB-DFED68954EAD}"/>
              </a:ext>
            </a:extLst>
          </p:cNvPr>
          <p:cNvSpPr>
            <a:spLocks noGrp="1"/>
          </p:cNvSpPr>
          <p:nvPr>
            <p:ph idx="1"/>
          </p:nvPr>
        </p:nvSpPr>
        <p:spPr/>
        <p:txBody>
          <a:bodyPr/>
          <a:lstStyle/>
          <a:p>
            <a:r>
              <a:rPr lang="de-DE"/>
              <a:t>Welche Frage(n) könnte man dazu stellen?“</a:t>
            </a:r>
            <a:r>
              <a:rPr lang="de-DE">
                <a:effectLst/>
              </a:rPr>
              <a:t> </a:t>
            </a:r>
            <a:endParaRPr lang="de-DE"/>
          </a:p>
          <a:p>
            <a:r>
              <a:rPr lang="de-DE"/>
              <a:t>Rollenspiel: Beschimpfungen ertragen, vereinbarte Repliken sind erlaubt (Interessant! Ist das so? Aha.)</a:t>
            </a:r>
          </a:p>
          <a:p>
            <a:r>
              <a:rPr lang="de-DE"/>
              <a:t>X erhält heute die Aufgabe, mindestens zweimal etwas Falsches oder Fehlerhaftes zu sagen. </a:t>
            </a:r>
          </a:p>
          <a:p>
            <a:r>
              <a:rPr lang="de-DE"/>
              <a:t>Was kann man mit 10€ in einer Stunde Freizeit machen? </a:t>
            </a:r>
            <a:br>
              <a:rPr lang="de-DE"/>
            </a:br>
            <a:r>
              <a:rPr lang="de-DE"/>
              <a:t>Wie lange hat man etwas davon?</a:t>
            </a:r>
            <a:br>
              <a:rPr lang="de-DE"/>
            </a:br>
            <a:r>
              <a:rPr lang="de-DE"/>
              <a:t>Was ist daran oder dabei wichtig? </a:t>
            </a:r>
          </a:p>
          <a:p>
            <a:r>
              <a:rPr lang="de-DE"/>
              <a:t>Sollten Zensuren auf dem Durchschnitt der Klasse(nstufe) basieren oder auf dem Fortschritt der Einzelnen?</a:t>
            </a:r>
            <a:r>
              <a:rPr lang="de-DE">
                <a:effectLst/>
              </a:rPr>
              <a:t> </a:t>
            </a:r>
            <a:endParaRPr lang="de-DE"/>
          </a:p>
        </p:txBody>
      </p:sp>
      <p:sp>
        <p:nvSpPr>
          <p:cNvPr id="4" name="Textplatzhalter 3">
            <a:extLst>
              <a:ext uri="{FF2B5EF4-FFF2-40B4-BE49-F238E27FC236}">
                <a16:creationId xmlns:a16="http://schemas.microsoft.com/office/drawing/2014/main" id="{187C0FBF-2851-F58D-6E5B-A41FE6D8D552}"/>
              </a:ext>
            </a:extLst>
          </p:cNvPr>
          <p:cNvSpPr>
            <a:spLocks noGrp="1"/>
          </p:cNvSpPr>
          <p:nvPr>
            <p:ph type="body" sz="half" idx="2"/>
          </p:nvPr>
        </p:nvSpPr>
        <p:spPr/>
        <p:txBody>
          <a:bodyPr/>
          <a:lstStyle/>
          <a:p>
            <a:r>
              <a:rPr lang="de-DE"/>
              <a:t>Micaela Grohé</a:t>
            </a:r>
          </a:p>
        </p:txBody>
      </p:sp>
    </p:spTree>
    <p:extLst>
      <p:ext uri="{BB962C8B-B14F-4D97-AF65-F5344CB8AC3E}">
        <p14:creationId xmlns:p14="http://schemas.microsoft.com/office/powerpoint/2010/main" val="2653427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B276CA-BF48-051F-4FD6-E034A2CDC375}"/>
              </a:ext>
            </a:extLst>
          </p:cNvPr>
          <p:cNvSpPr>
            <a:spLocks noGrp="1"/>
          </p:cNvSpPr>
          <p:nvPr>
            <p:ph type="title"/>
          </p:nvPr>
        </p:nvSpPr>
        <p:spPr/>
        <p:txBody>
          <a:bodyPr/>
          <a:lstStyle/>
          <a:p>
            <a:r>
              <a:rPr lang="de-DE"/>
              <a:t>Diskussion</a:t>
            </a:r>
          </a:p>
        </p:txBody>
      </p:sp>
      <p:sp>
        <p:nvSpPr>
          <p:cNvPr id="3" name="Inhaltsplatzhalter 2">
            <a:extLst>
              <a:ext uri="{FF2B5EF4-FFF2-40B4-BE49-F238E27FC236}">
                <a16:creationId xmlns:a16="http://schemas.microsoft.com/office/drawing/2014/main" id="{6FFBC691-3638-E564-2DDA-A423F5D37ED7}"/>
              </a:ext>
            </a:extLst>
          </p:cNvPr>
          <p:cNvSpPr>
            <a:spLocks noGrp="1"/>
          </p:cNvSpPr>
          <p:nvPr>
            <p:ph idx="1"/>
          </p:nvPr>
        </p:nvSpPr>
        <p:spPr/>
        <p:txBody>
          <a:bodyPr/>
          <a:lstStyle/>
          <a:p>
            <a:pPr marL="0" indent="0">
              <a:buNone/>
            </a:pPr>
            <a:r>
              <a:rPr lang="de-DE"/>
              <a:t>Was möchtet ihr lernen, damit ihr Bildungsbenachteiligten in einer gemischten Lerngruppe gerecht werdet?</a:t>
            </a:r>
          </a:p>
          <a:p>
            <a:pPr marL="0" indent="0">
              <a:buNone/>
            </a:pPr>
            <a:endParaRPr lang="de-DE"/>
          </a:p>
        </p:txBody>
      </p:sp>
      <p:sp>
        <p:nvSpPr>
          <p:cNvPr id="4" name="Textplatzhalter 3">
            <a:extLst>
              <a:ext uri="{FF2B5EF4-FFF2-40B4-BE49-F238E27FC236}">
                <a16:creationId xmlns:a16="http://schemas.microsoft.com/office/drawing/2014/main" id="{02ACC33D-2951-3F83-C115-D01EAA8551DC}"/>
              </a:ext>
            </a:extLst>
          </p:cNvPr>
          <p:cNvSpPr>
            <a:spLocks noGrp="1"/>
          </p:cNvSpPr>
          <p:nvPr>
            <p:ph type="body" sz="half" idx="2"/>
          </p:nvPr>
        </p:nvSpPr>
        <p:spPr/>
        <p:txBody>
          <a:bodyPr/>
          <a:lstStyle/>
          <a:p>
            <a:r>
              <a:rPr lang="de-DE"/>
              <a:t>Lern-Fair Plus</a:t>
            </a:r>
          </a:p>
        </p:txBody>
      </p:sp>
    </p:spTree>
    <p:extLst>
      <p:ext uri="{BB962C8B-B14F-4D97-AF65-F5344CB8AC3E}">
        <p14:creationId xmlns:p14="http://schemas.microsoft.com/office/powerpoint/2010/main" val="523677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043774-D22B-A320-AAA1-ABAC07B75C3D}"/>
              </a:ext>
            </a:extLst>
          </p:cNvPr>
          <p:cNvSpPr>
            <a:spLocks noGrp="1"/>
          </p:cNvSpPr>
          <p:nvPr>
            <p:ph type="title"/>
          </p:nvPr>
        </p:nvSpPr>
        <p:spPr/>
        <p:txBody>
          <a:bodyPr/>
          <a:lstStyle/>
          <a:p>
            <a:r>
              <a:rPr lang="de-DE"/>
              <a:t>Nachhaltiges Lernen</a:t>
            </a:r>
          </a:p>
        </p:txBody>
      </p:sp>
      <p:sp>
        <p:nvSpPr>
          <p:cNvPr id="3" name="Inhaltsplatzhalter 2">
            <a:extLst>
              <a:ext uri="{FF2B5EF4-FFF2-40B4-BE49-F238E27FC236}">
                <a16:creationId xmlns:a16="http://schemas.microsoft.com/office/drawing/2014/main" id="{20214F3E-0B6C-BACE-C5A3-0BB3F6F7D2AA}"/>
              </a:ext>
            </a:extLst>
          </p:cNvPr>
          <p:cNvSpPr>
            <a:spLocks noGrp="1"/>
          </p:cNvSpPr>
          <p:nvPr>
            <p:ph idx="1"/>
          </p:nvPr>
        </p:nvSpPr>
        <p:spPr>
          <a:xfrm>
            <a:off x="3867912" y="868680"/>
            <a:ext cx="4408985" cy="5120640"/>
          </a:xfrm>
        </p:spPr>
        <p:txBody>
          <a:bodyPr/>
          <a:lstStyle/>
          <a:p>
            <a:pPr marL="0" indent="0">
              <a:buNone/>
            </a:pPr>
            <a:r>
              <a:rPr lang="de-DE"/>
              <a:t>Es gibt ein substanzielles Element von Bildungsprozessen:</a:t>
            </a:r>
          </a:p>
          <a:p>
            <a:pPr marL="0" indent="0">
              <a:buNone/>
            </a:pPr>
            <a:r>
              <a:rPr lang="de-DE"/>
              <a:t>das Berührt- und Bewegt-Werden. Oder genauer, dass eine Erkenntnis mein Selbst-Welt-Verständnis berührt und bewegt. Etwas Äußeres, Fremdes wird zum Inneren, Eigenen. </a:t>
            </a:r>
          </a:p>
        </p:txBody>
      </p:sp>
      <p:sp>
        <p:nvSpPr>
          <p:cNvPr id="4" name="Textplatzhalter 3">
            <a:extLst>
              <a:ext uri="{FF2B5EF4-FFF2-40B4-BE49-F238E27FC236}">
                <a16:creationId xmlns:a16="http://schemas.microsoft.com/office/drawing/2014/main" id="{B77CC9C7-454E-DCA1-BF9C-70ADE5804D07}"/>
              </a:ext>
            </a:extLst>
          </p:cNvPr>
          <p:cNvSpPr>
            <a:spLocks noGrp="1"/>
          </p:cNvSpPr>
          <p:nvPr>
            <p:ph type="body" sz="half" idx="2"/>
          </p:nvPr>
        </p:nvSpPr>
        <p:spPr/>
        <p:txBody>
          <a:bodyPr/>
          <a:lstStyle/>
          <a:p>
            <a:r>
              <a:rPr lang="de-DE"/>
              <a:t>statt hier-rein-da-raus</a:t>
            </a:r>
          </a:p>
        </p:txBody>
      </p:sp>
      <p:pic>
        <p:nvPicPr>
          <p:cNvPr id="11" name="Grafik 10" descr="Ein Bild, das Text, Wasser, draußen, Welle enthält.&#10;&#10;Automatisch generierte Beschreibung">
            <a:extLst>
              <a:ext uri="{FF2B5EF4-FFF2-40B4-BE49-F238E27FC236}">
                <a16:creationId xmlns:a16="http://schemas.microsoft.com/office/drawing/2014/main" id="{639B326D-50EF-6845-CE56-A31034AF3825}"/>
              </a:ext>
            </a:extLst>
          </p:cNvPr>
          <p:cNvPicPr>
            <a:picLocks noChangeAspect="1"/>
          </p:cNvPicPr>
          <p:nvPr/>
        </p:nvPicPr>
        <p:blipFill>
          <a:blip r:embed="rId2"/>
          <a:stretch>
            <a:fillRect/>
          </a:stretch>
        </p:blipFill>
        <p:spPr>
          <a:xfrm>
            <a:off x="6133983" y="4655171"/>
            <a:ext cx="5181600" cy="1993900"/>
          </a:xfrm>
          <a:prstGeom prst="rect">
            <a:avLst/>
          </a:prstGeom>
        </p:spPr>
      </p:pic>
    </p:spTree>
    <p:extLst>
      <p:ext uri="{BB962C8B-B14F-4D97-AF65-F5344CB8AC3E}">
        <p14:creationId xmlns:p14="http://schemas.microsoft.com/office/powerpoint/2010/main" val="1082650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64295D-EF78-508A-58DA-0A762F95D51B}"/>
              </a:ext>
            </a:extLst>
          </p:cNvPr>
          <p:cNvSpPr>
            <a:spLocks noGrp="1"/>
          </p:cNvSpPr>
          <p:nvPr>
            <p:ph type="title"/>
          </p:nvPr>
        </p:nvSpPr>
        <p:spPr/>
        <p:txBody>
          <a:bodyPr/>
          <a:lstStyle/>
          <a:p>
            <a:r>
              <a:rPr lang="de-DE"/>
              <a:t>Humboldt</a:t>
            </a:r>
          </a:p>
        </p:txBody>
      </p:sp>
      <p:sp>
        <p:nvSpPr>
          <p:cNvPr id="3" name="Inhaltsplatzhalter 2">
            <a:extLst>
              <a:ext uri="{FF2B5EF4-FFF2-40B4-BE49-F238E27FC236}">
                <a16:creationId xmlns:a16="http://schemas.microsoft.com/office/drawing/2014/main" id="{FFE322C0-FDA9-48D0-1488-0FE949D3EFFC}"/>
              </a:ext>
            </a:extLst>
          </p:cNvPr>
          <p:cNvSpPr>
            <a:spLocks noGrp="1"/>
          </p:cNvSpPr>
          <p:nvPr>
            <p:ph idx="1"/>
          </p:nvPr>
        </p:nvSpPr>
        <p:spPr>
          <a:xfrm>
            <a:off x="3867912" y="868680"/>
            <a:ext cx="4408985" cy="5120640"/>
          </a:xfrm>
        </p:spPr>
        <p:txBody>
          <a:bodyPr/>
          <a:lstStyle/>
          <a:p>
            <a:pPr marL="0" indent="0">
              <a:buNone/>
            </a:pPr>
            <a:r>
              <a:rPr lang="de-DE"/>
              <a:t>Der Einzelne soll selbstbestimmt und mündig sein, indem er sich an der Welt abarbeitet und dadurch entfaltet. </a:t>
            </a:r>
          </a:p>
        </p:txBody>
      </p:sp>
      <p:sp>
        <p:nvSpPr>
          <p:cNvPr id="4" name="Textplatzhalter 3">
            <a:extLst>
              <a:ext uri="{FF2B5EF4-FFF2-40B4-BE49-F238E27FC236}">
                <a16:creationId xmlns:a16="http://schemas.microsoft.com/office/drawing/2014/main" id="{218571B9-26AA-7875-1135-C7CDBC30D833}"/>
              </a:ext>
            </a:extLst>
          </p:cNvPr>
          <p:cNvSpPr>
            <a:spLocks noGrp="1"/>
          </p:cNvSpPr>
          <p:nvPr>
            <p:ph type="body" sz="half" idx="2"/>
          </p:nvPr>
        </p:nvSpPr>
        <p:spPr/>
        <p:txBody>
          <a:bodyPr/>
          <a:lstStyle/>
          <a:p>
            <a:r>
              <a:rPr lang="de-DE"/>
              <a:t>Sinn der Bildung</a:t>
            </a:r>
          </a:p>
        </p:txBody>
      </p:sp>
      <p:pic>
        <p:nvPicPr>
          <p:cNvPr id="6" name="Grafik 5" descr="Ein Bild, das Person, Sport enthält.&#10;&#10;Automatisch generierte Beschreibung">
            <a:extLst>
              <a:ext uri="{FF2B5EF4-FFF2-40B4-BE49-F238E27FC236}">
                <a16:creationId xmlns:a16="http://schemas.microsoft.com/office/drawing/2014/main" id="{F8262509-AF96-6BC5-E30C-3E3B4A80BA84}"/>
              </a:ext>
            </a:extLst>
          </p:cNvPr>
          <p:cNvPicPr>
            <a:picLocks noChangeAspect="1"/>
          </p:cNvPicPr>
          <p:nvPr/>
        </p:nvPicPr>
        <p:blipFill>
          <a:blip r:embed="rId2"/>
          <a:stretch>
            <a:fillRect/>
          </a:stretch>
        </p:blipFill>
        <p:spPr>
          <a:xfrm>
            <a:off x="6262468" y="4092135"/>
            <a:ext cx="5223239" cy="2491545"/>
          </a:xfrm>
          <a:prstGeom prst="rect">
            <a:avLst/>
          </a:prstGeom>
        </p:spPr>
      </p:pic>
    </p:spTree>
    <p:extLst>
      <p:ext uri="{BB962C8B-B14F-4D97-AF65-F5344CB8AC3E}">
        <p14:creationId xmlns:p14="http://schemas.microsoft.com/office/powerpoint/2010/main" val="49922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AE23F-1183-5700-1FC0-C8BE131A2B6D}"/>
              </a:ext>
            </a:extLst>
          </p:cNvPr>
          <p:cNvSpPr>
            <a:spLocks noGrp="1"/>
          </p:cNvSpPr>
          <p:nvPr>
            <p:ph type="title"/>
          </p:nvPr>
        </p:nvSpPr>
        <p:spPr/>
        <p:txBody>
          <a:bodyPr/>
          <a:lstStyle/>
          <a:p>
            <a:r>
              <a:rPr lang="de-DE"/>
              <a:t>Bourdieu</a:t>
            </a:r>
          </a:p>
        </p:txBody>
      </p:sp>
      <p:sp>
        <p:nvSpPr>
          <p:cNvPr id="3" name="Inhaltsplatzhalter 2">
            <a:extLst>
              <a:ext uri="{FF2B5EF4-FFF2-40B4-BE49-F238E27FC236}">
                <a16:creationId xmlns:a16="http://schemas.microsoft.com/office/drawing/2014/main" id="{FDAF396B-F670-A322-03CF-4E88A48A5DA0}"/>
              </a:ext>
            </a:extLst>
          </p:cNvPr>
          <p:cNvSpPr>
            <a:spLocks noGrp="1"/>
          </p:cNvSpPr>
          <p:nvPr>
            <p:ph idx="1"/>
          </p:nvPr>
        </p:nvSpPr>
        <p:spPr/>
        <p:txBody>
          <a:bodyPr/>
          <a:lstStyle/>
          <a:p>
            <a:r>
              <a:rPr lang="de-DE"/>
              <a:t>ökonomisches Kapital der Eltern</a:t>
            </a:r>
          </a:p>
          <a:p>
            <a:r>
              <a:rPr lang="de-DE"/>
              <a:t>kulturelles Kapital</a:t>
            </a:r>
          </a:p>
          <a:p>
            <a:r>
              <a:rPr lang="de-DE"/>
              <a:t>soziales Kapital</a:t>
            </a:r>
            <a:endParaRPr lang="de-DE">
              <a:effectLst/>
              <a:hlinkClick r:id="rId3"/>
            </a:endParaRPr>
          </a:p>
        </p:txBody>
      </p:sp>
      <p:sp>
        <p:nvSpPr>
          <p:cNvPr id="4" name="Textplatzhalter 3">
            <a:extLst>
              <a:ext uri="{FF2B5EF4-FFF2-40B4-BE49-F238E27FC236}">
                <a16:creationId xmlns:a16="http://schemas.microsoft.com/office/drawing/2014/main" id="{9D28221B-D46A-D7B5-AFBC-4B9D8A0FFF67}"/>
              </a:ext>
            </a:extLst>
          </p:cNvPr>
          <p:cNvSpPr>
            <a:spLocks noGrp="1"/>
          </p:cNvSpPr>
          <p:nvPr>
            <p:ph type="body" sz="half" idx="2"/>
          </p:nvPr>
        </p:nvSpPr>
        <p:spPr/>
        <p:txBody>
          <a:bodyPr/>
          <a:lstStyle/>
          <a:p>
            <a:r>
              <a:rPr lang="de-DE"/>
              <a:t>Voraussetzungen</a:t>
            </a:r>
          </a:p>
        </p:txBody>
      </p:sp>
    </p:spTree>
    <p:extLst>
      <p:ext uri="{BB962C8B-B14F-4D97-AF65-F5344CB8AC3E}">
        <p14:creationId xmlns:p14="http://schemas.microsoft.com/office/powerpoint/2010/main" val="74915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A22796-B898-D35E-9B30-E8FD061D2EF9}"/>
              </a:ext>
            </a:extLst>
          </p:cNvPr>
          <p:cNvSpPr>
            <a:spLocks noGrp="1"/>
          </p:cNvSpPr>
          <p:nvPr>
            <p:ph type="title"/>
          </p:nvPr>
        </p:nvSpPr>
        <p:spPr/>
        <p:txBody>
          <a:bodyPr/>
          <a:lstStyle/>
          <a:p>
            <a:r>
              <a:rPr lang="de-DE"/>
              <a:t>Habitus</a:t>
            </a:r>
          </a:p>
        </p:txBody>
      </p:sp>
      <p:sp>
        <p:nvSpPr>
          <p:cNvPr id="3" name="Inhaltsplatzhalter 2">
            <a:extLst>
              <a:ext uri="{FF2B5EF4-FFF2-40B4-BE49-F238E27FC236}">
                <a16:creationId xmlns:a16="http://schemas.microsoft.com/office/drawing/2014/main" id="{E5A19237-70FA-631E-6897-367EC79066C8}"/>
              </a:ext>
            </a:extLst>
          </p:cNvPr>
          <p:cNvSpPr>
            <a:spLocks noGrp="1"/>
          </p:cNvSpPr>
          <p:nvPr>
            <p:ph idx="1"/>
          </p:nvPr>
        </p:nvSpPr>
        <p:spPr>
          <a:xfrm>
            <a:off x="3867912" y="868680"/>
            <a:ext cx="4408985" cy="5120640"/>
          </a:xfrm>
        </p:spPr>
        <p:txBody>
          <a:bodyPr/>
          <a:lstStyle/>
          <a:p>
            <a:pPr marL="0" lvl="0" indent="0">
              <a:buNone/>
            </a:pPr>
            <a:r>
              <a:rPr lang="de-DE"/>
              <a:t>Die (...) Routinen lassen jede Handlung „natürlich“ erscheinen (…) nicht nur (…) Gewohnheiten und Routinen, sondern auch Geschmack, Ästhetik und Stil bis hin zu einer bestimmten Weltsicht.</a:t>
            </a:r>
          </a:p>
        </p:txBody>
      </p:sp>
      <p:sp>
        <p:nvSpPr>
          <p:cNvPr id="4" name="Textplatzhalter 3">
            <a:extLst>
              <a:ext uri="{FF2B5EF4-FFF2-40B4-BE49-F238E27FC236}">
                <a16:creationId xmlns:a16="http://schemas.microsoft.com/office/drawing/2014/main" id="{07ADBE36-C311-444F-151F-D142445E3ECE}"/>
              </a:ext>
            </a:extLst>
          </p:cNvPr>
          <p:cNvSpPr>
            <a:spLocks noGrp="1"/>
          </p:cNvSpPr>
          <p:nvPr>
            <p:ph type="body" sz="half" idx="2"/>
          </p:nvPr>
        </p:nvSpPr>
        <p:spPr/>
        <p:txBody>
          <a:bodyPr/>
          <a:lstStyle/>
          <a:p>
            <a:r>
              <a:rPr lang="de-DE"/>
              <a:t>als Klassenmerkmal</a:t>
            </a:r>
          </a:p>
        </p:txBody>
      </p:sp>
    </p:spTree>
    <p:extLst>
      <p:ext uri="{BB962C8B-B14F-4D97-AF65-F5344CB8AC3E}">
        <p14:creationId xmlns:p14="http://schemas.microsoft.com/office/powerpoint/2010/main" val="2315781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893746-80B3-ED73-6631-7D5D590B3FB1}"/>
              </a:ext>
            </a:extLst>
          </p:cNvPr>
          <p:cNvSpPr>
            <a:spLocks noGrp="1"/>
          </p:cNvSpPr>
          <p:nvPr>
            <p:ph type="title"/>
          </p:nvPr>
        </p:nvSpPr>
        <p:spPr/>
        <p:txBody>
          <a:bodyPr/>
          <a:lstStyle/>
          <a:p>
            <a:r>
              <a:rPr lang="de-DE"/>
              <a:t>Habitus</a:t>
            </a:r>
          </a:p>
        </p:txBody>
      </p:sp>
      <p:sp>
        <p:nvSpPr>
          <p:cNvPr id="3" name="Inhaltsplatzhalter 2">
            <a:extLst>
              <a:ext uri="{FF2B5EF4-FFF2-40B4-BE49-F238E27FC236}">
                <a16:creationId xmlns:a16="http://schemas.microsoft.com/office/drawing/2014/main" id="{C26BBD91-3753-BE64-0AE5-BC0C44DF1045}"/>
              </a:ext>
            </a:extLst>
          </p:cNvPr>
          <p:cNvSpPr>
            <a:spLocks noGrp="1"/>
          </p:cNvSpPr>
          <p:nvPr>
            <p:ph idx="1"/>
          </p:nvPr>
        </p:nvSpPr>
        <p:spPr/>
        <p:txBody>
          <a:bodyPr/>
          <a:lstStyle/>
          <a:p>
            <a:r>
              <a:rPr lang="de-DE"/>
              <a:t>Orientierung</a:t>
            </a:r>
          </a:p>
          <a:p>
            <a:r>
              <a:rPr lang="de-DE"/>
              <a:t>Identität</a:t>
            </a:r>
          </a:p>
          <a:p>
            <a:r>
              <a:rPr lang="de-DE"/>
              <a:t>soziale Heimat</a:t>
            </a:r>
          </a:p>
          <a:p>
            <a:r>
              <a:rPr lang="de-DE"/>
              <a:t>Verbundenheit mit der Familie</a:t>
            </a:r>
          </a:p>
          <a:p>
            <a:endParaRPr lang="de-DE"/>
          </a:p>
        </p:txBody>
      </p:sp>
      <p:sp>
        <p:nvSpPr>
          <p:cNvPr id="4" name="Textplatzhalter 3">
            <a:extLst>
              <a:ext uri="{FF2B5EF4-FFF2-40B4-BE49-F238E27FC236}">
                <a16:creationId xmlns:a16="http://schemas.microsoft.com/office/drawing/2014/main" id="{EF313D27-42B2-A042-2847-71EAE605F295}"/>
              </a:ext>
            </a:extLst>
          </p:cNvPr>
          <p:cNvSpPr>
            <a:spLocks noGrp="1"/>
          </p:cNvSpPr>
          <p:nvPr>
            <p:ph type="body" sz="half" idx="2"/>
          </p:nvPr>
        </p:nvSpPr>
        <p:spPr/>
        <p:txBody>
          <a:bodyPr/>
          <a:lstStyle/>
          <a:p>
            <a:r>
              <a:rPr lang="de-DE"/>
              <a:t>Funktion</a:t>
            </a:r>
          </a:p>
        </p:txBody>
      </p:sp>
    </p:spTree>
    <p:extLst>
      <p:ext uri="{BB962C8B-B14F-4D97-AF65-F5344CB8AC3E}">
        <p14:creationId xmlns:p14="http://schemas.microsoft.com/office/powerpoint/2010/main" val="799264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D741BD-88FB-4EA5-827F-1337560898D0}"/>
              </a:ext>
            </a:extLst>
          </p:cNvPr>
          <p:cNvSpPr>
            <a:spLocks noGrp="1"/>
          </p:cNvSpPr>
          <p:nvPr>
            <p:ph type="title"/>
          </p:nvPr>
        </p:nvSpPr>
        <p:spPr/>
        <p:txBody>
          <a:bodyPr/>
          <a:lstStyle/>
          <a:p>
            <a:r>
              <a:rPr lang="de-DE"/>
              <a:t>Management des Überflusses</a:t>
            </a:r>
          </a:p>
        </p:txBody>
      </p:sp>
      <p:sp>
        <p:nvSpPr>
          <p:cNvPr id="3" name="Inhaltsplatzhalter 2">
            <a:extLst>
              <a:ext uri="{FF2B5EF4-FFF2-40B4-BE49-F238E27FC236}">
                <a16:creationId xmlns:a16="http://schemas.microsoft.com/office/drawing/2014/main" id="{9B1CAE75-F598-448E-EC5A-BDF22C289F79}"/>
              </a:ext>
            </a:extLst>
          </p:cNvPr>
          <p:cNvSpPr>
            <a:spLocks noGrp="1"/>
          </p:cNvSpPr>
          <p:nvPr>
            <p:ph idx="1"/>
          </p:nvPr>
        </p:nvSpPr>
        <p:spPr/>
        <p:txBody>
          <a:bodyPr/>
          <a:lstStyle/>
          <a:p>
            <a:r>
              <a:rPr lang="de-DE"/>
              <a:t>Entfunktionalisierung der Alltagspraxis</a:t>
            </a:r>
          </a:p>
          <a:p>
            <a:r>
              <a:rPr lang="de-DE"/>
              <a:t>Sprache komplex, abstrakt</a:t>
            </a:r>
          </a:p>
          <a:p>
            <a:r>
              <a:rPr lang="de-DE"/>
              <a:t>Denken in Alternativen, wählen &amp; entscheiden </a:t>
            </a:r>
          </a:p>
          <a:p>
            <a:r>
              <a:rPr lang="de-DE"/>
              <a:t>Langzeitorientierung</a:t>
            </a:r>
          </a:p>
          <a:p>
            <a:r>
              <a:rPr lang="de-DE"/>
              <a:t>Experimentier- und Risikofreude</a:t>
            </a:r>
          </a:p>
          <a:p>
            <a:r>
              <a:rPr lang="de-DE"/>
              <a:t>Kreativität</a:t>
            </a:r>
          </a:p>
          <a:p>
            <a:r>
              <a:rPr lang="de-DE"/>
              <a:t>Kultur als Genuss</a:t>
            </a:r>
          </a:p>
          <a:p>
            <a:r>
              <a:rPr lang="de-DE"/>
              <a:t>Lernen als Vergnügen</a:t>
            </a:r>
          </a:p>
          <a:p>
            <a:r>
              <a:rPr lang="de-DE"/>
              <a:t>kritisches Denken</a:t>
            </a:r>
          </a:p>
        </p:txBody>
      </p:sp>
      <p:sp>
        <p:nvSpPr>
          <p:cNvPr id="4" name="Textplatzhalter 3">
            <a:extLst>
              <a:ext uri="{FF2B5EF4-FFF2-40B4-BE49-F238E27FC236}">
                <a16:creationId xmlns:a16="http://schemas.microsoft.com/office/drawing/2014/main" id="{5B531C79-CD93-B028-1991-FA95175CE6E5}"/>
              </a:ext>
            </a:extLst>
          </p:cNvPr>
          <p:cNvSpPr>
            <a:spLocks noGrp="1"/>
          </p:cNvSpPr>
          <p:nvPr>
            <p:ph type="body" sz="half" idx="2"/>
          </p:nvPr>
        </p:nvSpPr>
        <p:spPr/>
        <p:txBody>
          <a:bodyPr/>
          <a:lstStyle/>
          <a:p>
            <a:r>
              <a:rPr lang="de-DE"/>
              <a:t>Reichtum</a:t>
            </a:r>
          </a:p>
        </p:txBody>
      </p:sp>
    </p:spTree>
    <p:extLst>
      <p:ext uri="{BB962C8B-B14F-4D97-AF65-F5344CB8AC3E}">
        <p14:creationId xmlns:p14="http://schemas.microsoft.com/office/powerpoint/2010/main" val="3935470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3C280A-3FA8-F798-A224-7D6ABD44748D}"/>
              </a:ext>
            </a:extLst>
          </p:cNvPr>
          <p:cNvSpPr>
            <a:spLocks noGrp="1"/>
          </p:cNvSpPr>
          <p:nvPr>
            <p:ph type="title"/>
          </p:nvPr>
        </p:nvSpPr>
        <p:spPr/>
        <p:txBody>
          <a:bodyPr/>
          <a:lstStyle/>
          <a:p>
            <a:r>
              <a:rPr lang="de-DE"/>
              <a:t>Management des Mangels</a:t>
            </a:r>
          </a:p>
        </p:txBody>
      </p:sp>
      <p:sp>
        <p:nvSpPr>
          <p:cNvPr id="3" name="Inhaltsplatzhalter 2">
            <a:extLst>
              <a:ext uri="{FF2B5EF4-FFF2-40B4-BE49-F238E27FC236}">
                <a16:creationId xmlns:a16="http://schemas.microsoft.com/office/drawing/2014/main" id="{144EE479-72FC-0513-2B08-0AC628589537}"/>
              </a:ext>
            </a:extLst>
          </p:cNvPr>
          <p:cNvSpPr>
            <a:spLocks noGrp="1"/>
          </p:cNvSpPr>
          <p:nvPr>
            <p:ph idx="1"/>
          </p:nvPr>
        </p:nvSpPr>
        <p:spPr/>
        <p:txBody>
          <a:bodyPr/>
          <a:lstStyle/>
          <a:p>
            <a:r>
              <a:rPr lang="de-DE"/>
              <a:t>an Kurzfristigkeit orientierte Denk- und Handlungsmuster</a:t>
            </a:r>
            <a:r>
              <a:rPr lang="de-DE">
                <a:effectLst/>
              </a:rPr>
              <a:t> </a:t>
            </a:r>
          </a:p>
          <a:p>
            <a:r>
              <a:rPr lang="de-DE"/>
              <a:t>starke Nutzen- und Funktionsorientierung</a:t>
            </a:r>
            <a:r>
              <a:rPr lang="de-DE">
                <a:effectLst/>
              </a:rPr>
              <a:t> </a:t>
            </a:r>
          </a:p>
          <a:p>
            <a:r>
              <a:rPr lang="de-DE"/>
              <a:t>keine Wahl(freiheit)</a:t>
            </a:r>
          </a:p>
          <a:p>
            <a:r>
              <a:rPr lang="de-DE"/>
              <a:t>Risikovermeidung</a:t>
            </a:r>
          </a:p>
          <a:p>
            <a:r>
              <a:rPr lang="de-DE"/>
              <a:t>notwendiger</a:t>
            </a:r>
            <a:r>
              <a:rPr lang="de-DE">
                <a:effectLst/>
              </a:rPr>
              <a:t> Verzicht </a:t>
            </a:r>
          </a:p>
          <a:p>
            <a:r>
              <a:rPr lang="de-DE"/>
              <a:t>Zwang</a:t>
            </a:r>
          </a:p>
        </p:txBody>
      </p:sp>
      <p:sp>
        <p:nvSpPr>
          <p:cNvPr id="4" name="Textplatzhalter 3">
            <a:extLst>
              <a:ext uri="{FF2B5EF4-FFF2-40B4-BE49-F238E27FC236}">
                <a16:creationId xmlns:a16="http://schemas.microsoft.com/office/drawing/2014/main" id="{ECAC8DF0-BB45-847C-0EF7-90F9CB2DF68F}"/>
              </a:ext>
            </a:extLst>
          </p:cNvPr>
          <p:cNvSpPr>
            <a:spLocks noGrp="1"/>
          </p:cNvSpPr>
          <p:nvPr>
            <p:ph type="body" sz="half" idx="2"/>
          </p:nvPr>
        </p:nvSpPr>
        <p:spPr/>
        <p:txBody>
          <a:bodyPr/>
          <a:lstStyle/>
          <a:p>
            <a:r>
              <a:rPr lang="de-DE"/>
              <a:t>Armut</a:t>
            </a:r>
          </a:p>
        </p:txBody>
      </p:sp>
    </p:spTree>
    <p:extLst>
      <p:ext uri="{BB962C8B-B14F-4D97-AF65-F5344CB8AC3E}">
        <p14:creationId xmlns:p14="http://schemas.microsoft.com/office/powerpoint/2010/main" val="140733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18790D-AC72-F7EA-D478-E7B5134BAC17}"/>
              </a:ext>
            </a:extLst>
          </p:cNvPr>
          <p:cNvSpPr>
            <a:spLocks noGrp="1"/>
          </p:cNvSpPr>
          <p:nvPr>
            <p:ph type="title"/>
          </p:nvPr>
        </p:nvSpPr>
        <p:spPr/>
        <p:txBody>
          <a:bodyPr/>
          <a:lstStyle/>
          <a:p>
            <a:r>
              <a:rPr lang="de-DE"/>
              <a:t>Schule für Benachteiligte</a:t>
            </a:r>
          </a:p>
        </p:txBody>
      </p:sp>
      <p:sp>
        <p:nvSpPr>
          <p:cNvPr id="3" name="Inhaltsplatzhalter 2">
            <a:extLst>
              <a:ext uri="{FF2B5EF4-FFF2-40B4-BE49-F238E27FC236}">
                <a16:creationId xmlns:a16="http://schemas.microsoft.com/office/drawing/2014/main" id="{1178E1B7-30BF-E0B2-6FD3-991E1C818F88}"/>
              </a:ext>
            </a:extLst>
          </p:cNvPr>
          <p:cNvSpPr>
            <a:spLocks noGrp="1"/>
          </p:cNvSpPr>
          <p:nvPr>
            <p:ph idx="1"/>
          </p:nvPr>
        </p:nvSpPr>
        <p:spPr/>
        <p:txBody>
          <a:bodyPr/>
          <a:lstStyle/>
          <a:p>
            <a:r>
              <a:rPr lang="de-DE"/>
              <a:t>Lehrkraft als wichtige Bezugsperson</a:t>
            </a:r>
          </a:p>
          <a:p>
            <a:r>
              <a:rPr lang="de-DE"/>
              <a:t>langfristige Ziele setzen</a:t>
            </a:r>
          </a:p>
          <a:p>
            <a:r>
              <a:rPr lang="de-DE"/>
              <a:t>Wahl treffen üben</a:t>
            </a:r>
          </a:p>
          <a:p>
            <a:r>
              <a:rPr lang="de-DE"/>
              <a:t>kritische Betrachtung anleiten</a:t>
            </a:r>
          </a:p>
          <a:p>
            <a:r>
              <a:rPr lang="de-DE"/>
              <a:t>Hilfe erbitten üben</a:t>
            </a:r>
          </a:p>
          <a:p>
            <a:r>
              <a:rPr lang="de-DE"/>
              <a:t>Selbstdisziplin üben</a:t>
            </a:r>
          </a:p>
          <a:p>
            <a:r>
              <a:rPr lang="de-DE"/>
              <a:t>Risiko als Herausforderung erleben</a:t>
            </a:r>
          </a:p>
          <a:p>
            <a:r>
              <a:rPr lang="de-DE"/>
              <a:t>Kultur als Bereicherung</a:t>
            </a:r>
          </a:p>
          <a:p>
            <a:r>
              <a:rPr lang="de-DE"/>
              <a:t>Bildung als Selbstzweck bewerben</a:t>
            </a:r>
          </a:p>
        </p:txBody>
      </p:sp>
      <p:sp>
        <p:nvSpPr>
          <p:cNvPr id="4" name="Textplatzhalter 3">
            <a:extLst>
              <a:ext uri="{FF2B5EF4-FFF2-40B4-BE49-F238E27FC236}">
                <a16:creationId xmlns:a16="http://schemas.microsoft.com/office/drawing/2014/main" id="{6FEEB60F-DECB-E834-2FDA-5126B96C43C6}"/>
              </a:ext>
            </a:extLst>
          </p:cNvPr>
          <p:cNvSpPr>
            <a:spLocks noGrp="1"/>
          </p:cNvSpPr>
          <p:nvPr>
            <p:ph type="body" sz="half" idx="2"/>
          </p:nvPr>
        </p:nvSpPr>
        <p:spPr/>
        <p:txBody>
          <a:bodyPr/>
          <a:lstStyle/>
          <a:p>
            <a:r>
              <a:rPr lang="de-DE"/>
              <a:t>Lerninhalte</a:t>
            </a:r>
          </a:p>
        </p:txBody>
      </p:sp>
    </p:spTree>
    <p:extLst>
      <p:ext uri="{BB962C8B-B14F-4D97-AF65-F5344CB8AC3E}">
        <p14:creationId xmlns:p14="http://schemas.microsoft.com/office/powerpoint/2010/main" val="2337126111"/>
      </p:ext>
    </p:extLst>
  </p:cSld>
  <p:clrMapOvr>
    <a:masterClrMapping/>
  </p:clrMapOvr>
</p:sld>
</file>

<file path=ppt/theme/theme1.xml><?xml version="1.0" encoding="utf-8"?>
<a:theme xmlns:a="http://schemas.openxmlformats.org/drawingml/2006/main" name="Rahmen">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Rahmen</Template>
  <TotalTime>0</TotalTime>
  <Words>821</Words>
  <Application>Microsoft Macintosh PowerPoint</Application>
  <PresentationFormat>Breitbild</PresentationFormat>
  <Paragraphs>133</Paragraphs>
  <Slides>18</Slides>
  <Notes>12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18</vt:i4>
      </vt:variant>
    </vt:vector>
  </HeadingPairs>
  <TitlesOfParts>
    <vt:vector size="22" baseType="lpstr">
      <vt:lpstr>Calibri</vt:lpstr>
      <vt:lpstr>Corbel</vt:lpstr>
      <vt:lpstr>Wingdings 2</vt:lpstr>
      <vt:lpstr>Rahmen</vt:lpstr>
      <vt:lpstr>Aladin El-Mafaalani Mythos Bildung</vt:lpstr>
      <vt:lpstr>Nachhaltiges Lernen</vt:lpstr>
      <vt:lpstr>Humboldt</vt:lpstr>
      <vt:lpstr>Bourdieu</vt:lpstr>
      <vt:lpstr>Habitus</vt:lpstr>
      <vt:lpstr>Habitus</vt:lpstr>
      <vt:lpstr>Management des Überflusses</vt:lpstr>
      <vt:lpstr>Management des Mangels</vt:lpstr>
      <vt:lpstr>Schule für Benachteiligte</vt:lpstr>
      <vt:lpstr>Laufbahn-entscheidung</vt:lpstr>
      <vt:lpstr>Sonstige Benachteiligung</vt:lpstr>
      <vt:lpstr>Benachteilung durch Benotung</vt:lpstr>
      <vt:lpstr>Unterricht für Mangel-Manager:innen</vt:lpstr>
      <vt:lpstr>Dilemmata</vt:lpstr>
      <vt:lpstr>These 1</vt:lpstr>
      <vt:lpstr>These 2</vt:lpstr>
      <vt:lpstr>Mögliche Aufgaben</vt:lpstr>
      <vt:lpstr>Diskussion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Aladin El-Mafaalani Mythos Bildung</dc:title>
  <dc:creator>BenutzerMic</dc:creator>
  <cp:lastModifiedBy>BenutzerMic</cp:lastModifiedBy>
  <cp:revision>8</cp:revision>
  <dcterms:created xsi:type="dcterms:W3CDTF">2022-07-21T19:43:59Z</dcterms:created>
  <dcterms:modified xsi:type="dcterms:W3CDTF">2022-07-28T17:08:34Z</dcterms:modified>
</cp:coreProperties>
</file>