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0"/>
  </p:notesMasterIdLst>
  <p:sldIdLst>
    <p:sldId id="257" r:id="rId2"/>
    <p:sldId id="275" r:id="rId3"/>
    <p:sldId id="291" r:id="rId4"/>
    <p:sldId id="292" r:id="rId5"/>
    <p:sldId id="293" r:id="rId6"/>
    <p:sldId id="294" r:id="rId7"/>
    <p:sldId id="295" r:id="rId8"/>
    <p:sldId id="296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 ExtraBold" panose="020F0502020204030204" pitchFamily="34" charset="0"/>
      <p:bold r:id="rId15"/>
      <p:italic r:id="rId16"/>
      <p:boldItalic r:id="rId17"/>
    </p:embeddedFont>
    <p:embeddedFont>
      <p:font typeface="Montserrat Light" panose="020F03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0D7D80-510E-43EC-8E5A-9E9D4380AAA3}">
  <a:tblStyle styleId="{A90D7D80-510E-43EC-8E5A-9E9D4380AAA3}" styleName="Table_0">
    <a:wholeTbl>
      <a:tcTxStyle b="off" i="off">
        <a:font>
          <a:latin typeface="Montserrat Light"/>
          <a:ea typeface="Montserrat Light"/>
          <a:cs typeface="Montserrat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8F9F9"/>
          </a:solidFill>
        </a:fill>
      </a:tcStyle>
    </a:wholeTbl>
    <a:band1H>
      <a:tcTxStyle/>
      <a:tcStyle>
        <a:tcBdr/>
        <a:fill>
          <a:solidFill>
            <a:srgbClr val="F1F2F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1F2F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ontserrat Light"/>
          <a:ea typeface="Montserrat Light"/>
          <a:cs typeface="Montserrat Light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Montserrat Light"/>
          <a:ea typeface="Montserrat Light"/>
          <a:cs typeface="Montserrat Light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Montserrat Light"/>
          <a:ea typeface="Montserrat Light"/>
          <a:cs typeface="Montserrat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ontserrat Light"/>
          <a:ea typeface="Montserrat Light"/>
          <a:cs typeface="Montserrat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57"/>
    <p:restoredTop sz="96327"/>
  </p:normalViewPr>
  <p:slideViewPr>
    <p:cSldViewPr snapToGrid="0">
      <p:cViewPr varScale="1">
        <p:scale>
          <a:sx n="111" d="100"/>
          <a:sy n="111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6:5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0 698 24575,'62'-32'0,"11"0"0,-4 2 0,7-1 0,2-1 0,2 0 0,5-4 0,0-1 0,1-1 0,-1-2 0,-11 2 0,-3 1 0,-7 1 0,-2 1 0,-8 2 0,-3 1 0,22-17 0,-22 13 0,-24 14 0,-11 9 0,-6 3 0,0 0 0,-5 4 0,-9 8 0,-8 10 0,-5 8 0,2-1 0,4-3 0,2-3 0,-3 5 0,-9 14 0,-11 18 0,-11 18 0,-7 12 0,21-34 0,1 0 0,-1 0 0,1 1 0,-1 1 0,-1 1 0,0 1 0,1 0 0,2-3 0,2 0 0,1-2 0,1-1 0,-10 29 0,12-16 0,8-17 0,7-16 0,2-9 0,-2-1 0,-4 7 0,-4 10 0,0 4 0,1 2 0,4-6 0,3-5 0,1-4 0,0-5 0,-1-1 0,0-4 0,1-3 0,1 0 0,1 2 0,-1-1 0,1 0 0,0-3 0,1-3 0,0-2 0,2-2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6:58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0 24575,'-4'8'0,"-1"1"0,-8 12 0,-6 10 0,-2 6 0,-2 2 0,4-6 0,1 0 0,1 0 0,1 0 0,1-2 0,2-1 0,2-3 0,1-2 0,0-2 0,3-5 0,1-3 0,2-5 0,1-3 0,0 1 0,0 0 0,0 1 0,0 1 0,0-2 0,2-3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7:0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24575,'18'12'0,"4"2"0,16 7 0,3 1 0,-5-3 0,-5-4 0,-11-5 0,1-1 0,-1-1 0,1-1 0,0-2 0,3 1 0,4 1 0,0 0 0,-3-1 0,-7-3 0,-3 0 0,-1-3 0,-3 0 0,-2-3 0,-5-1 0,-3 2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07:08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bjectives">
  <p:cSld name="1_Objective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/>
          <p:cNvPicPr preferRelativeResize="0"/>
          <p:nvPr/>
        </p:nvPicPr>
        <p:blipFill rotWithShape="1">
          <a:blip r:embed="rId3">
            <a:alphaModFix/>
          </a:blip>
          <a:srcRect l="33127" t="35956"/>
          <a:stretch/>
        </p:blipFill>
        <p:spPr>
          <a:xfrm flipH="1">
            <a:off x="7572744" y="1"/>
            <a:ext cx="4619256" cy="4423841"/>
          </a:xfrm>
          <a:custGeom>
            <a:avLst/>
            <a:gdLst/>
            <a:ahLst/>
            <a:cxnLst/>
            <a:rect l="l" t="t" r="r" b="b"/>
            <a:pathLst>
              <a:path w="4619256" h="4423841" extrusionOk="0">
                <a:moveTo>
                  <a:pt x="4619256" y="0"/>
                </a:moveTo>
                <a:lnTo>
                  <a:pt x="0" y="0"/>
                </a:lnTo>
                <a:lnTo>
                  <a:pt x="0" y="4423841"/>
                </a:lnTo>
                <a:lnTo>
                  <a:pt x="4619256" y="442384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 rotWithShape="1">
          <a:blip r:embed="rId4">
            <a:alphaModFix/>
          </a:blip>
          <a:srcRect t="3749" r="31781" b="31923"/>
          <a:stretch/>
        </p:blipFill>
        <p:spPr>
          <a:xfrm>
            <a:off x="5027644" y="102357"/>
            <a:ext cx="7164356" cy="6755642"/>
          </a:xfrm>
          <a:custGeom>
            <a:avLst/>
            <a:gdLst/>
            <a:ahLst/>
            <a:cxnLst/>
            <a:rect l="l" t="t" r="r" b="b"/>
            <a:pathLst>
              <a:path w="7164356" h="6755642" extrusionOk="0">
                <a:moveTo>
                  <a:pt x="0" y="0"/>
                </a:moveTo>
                <a:lnTo>
                  <a:pt x="7164356" y="0"/>
                </a:lnTo>
                <a:lnTo>
                  <a:pt x="7164356" y="6755642"/>
                </a:lnTo>
                <a:lnTo>
                  <a:pt x="0" y="675564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786998" y="2017981"/>
            <a:ext cx="5498935" cy="210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E5D"/>
              </a:buClr>
              <a:buSzPts val="4000"/>
              <a:buFont typeface="Montserrat ExtraBold"/>
              <a:buNone/>
              <a:defRPr sz="4000">
                <a:solidFill>
                  <a:srgbClr val="3A5E5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1"/>
          </p:nvPr>
        </p:nvSpPr>
        <p:spPr>
          <a:xfrm>
            <a:off x="785111" y="4124325"/>
            <a:ext cx="5500822" cy="157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A5E5D"/>
              </a:buClr>
              <a:buSzPts val="2000"/>
              <a:buNone/>
              <a:defRPr sz="2000" b="0">
                <a:solidFill>
                  <a:srgbClr val="3A5E5D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2"/>
          </p:nvPr>
        </p:nvSpPr>
        <p:spPr>
          <a:xfrm>
            <a:off x="785111" y="6202600"/>
            <a:ext cx="5500822" cy="553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5156"/>
              </a:buClr>
              <a:buSzPts val="1400"/>
              <a:buNone/>
              <a:defRPr sz="1400">
                <a:solidFill>
                  <a:srgbClr val="2D5156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8" name="Google Shape;3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3554" y="2607825"/>
            <a:ext cx="5474682" cy="387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487" y="157206"/>
            <a:ext cx="1976005" cy="180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bg>
      <p:bgPr>
        <a:solidFill>
          <a:schemeClr val="accen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6"/>
          <p:cNvPicPr preferRelativeResize="0"/>
          <p:nvPr/>
        </p:nvPicPr>
        <p:blipFill rotWithShape="1">
          <a:blip r:embed="rId2">
            <a:alphaModFix/>
          </a:blip>
          <a:srcRect t="18238" r="40778" b="18097"/>
          <a:stretch/>
        </p:blipFill>
        <p:spPr>
          <a:xfrm>
            <a:off x="6096002" y="304800"/>
            <a:ext cx="6095999" cy="6553201"/>
          </a:xfrm>
          <a:custGeom>
            <a:avLst/>
            <a:gdLst/>
            <a:ahLst/>
            <a:cxnLst/>
            <a:rect l="l" t="t" r="r" b="b"/>
            <a:pathLst>
              <a:path w="6095999" h="6553201" extrusionOk="0">
                <a:moveTo>
                  <a:pt x="0" y="0"/>
                </a:moveTo>
                <a:lnTo>
                  <a:pt x="6095999" y="0"/>
                </a:lnTo>
                <a:lnTo>
                  <a:pt x="6095999" y="6553201"/>
                </a:lnTo>
                <a:lnTo>
                  <a:pt x="0" y="655320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818478" y="1119117"/>
            <a:ext cx="5765631" cy="281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E5D"/>
              </a:buClr>
              <a:buSzPts val="4000"/>
              <a:buFont typeface="Montserrat ExtraBold"/>
              <a:buNone/>
              <a:defRPr sz="4000">
                <a:solidFill>
                  <a:srgbClr val="3A5E5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166" name="Google Shape;166;p16"/>
          <p:cNvSpPr txBox="1">
            <a:spLocks noGrp="1"/>
          </p:cNvSpPr>
          <p:nvPr>
            <p:ph type="body" idx="1"/>
          </p:nvPr>
        </p:nvSpPr>
        <p:spPr>
          <a:xfrm>
            <a:off x="818478" y="3931994"/>
            <a:ext cx="5765631" cy="180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A5E5D"/>
              </a:buClr>
              <a:buSzPts val="1800"/>
              <a:buNone/>
              <a:defRPr sz="1800">
                <a:solidFill>
                  <a:srgbClr val="3A5E5D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E8F"/>
              </a:buClr>
              <a:buSzPts val="2000"/>
              <a:buNone/>
              <a:defRPr sz="2000">
                <a:solidFill>
                  <a:srgbClr val="8A8E8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E8F"/>
              </a:buClr>
              <a:buSzPts val="1800"/>
              <a:buNone/>
              <a:defRPr sz="1800">
                <a:solidFill>
                  <a:srgbClr val="8A8E8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E8F"/>
              </a:buClr>
              <a:buSzPts val="1600"/>
              <a:buNone/>
              <a:defRPr sz="1600">
                <a:solidFill>
                  <a:srgbClr val="8A8E8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E8F"/>
              </a:buClr>
              <a:buSzPts val="1600"/>
              <a:buNone/>
              <a:defRPr sz="1600">
                <a:solidFill>
                  <a:srgbClr val="8A8E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A8E8F"/>
              </a:buClr>
              <a:buSzPts val="1600"/>
              <a:buNone/>
              <a:defRPr sz="1600">
                <a:solidFill>
                  <a:srgbClr val="8A8E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8F"/>
              </a:buClr>
              <a:buSzPts val="1600"/>
              <a:buNone/>
              <a:defRPr sz="1600">
                <a:solidFill>
                  <a:srgbClr val="8A8E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8F"/>
              </a:buClr>
              <a:buSzPts val="1600"/>
              <a:buNone/>
              <a:defRPr sz="1600">
                <a:solidFill>
                  <a:srgbClr val="8A8E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8F"/>
              </a:buClr>
              <a:buSzPts val="1600"/>
              <a:buNone/>
              <a:defRPr sz="1600">
                <a:solidFill>
                  <a:srgbClr val="8A8E8F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7" name="Google Shape;1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33" y="6128769"/>
            <a:ext cx="1497739" cy="66390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/>
          <p:nvPr/>
        </p:nvSpPr>
        <p:spPr>
          <a:xfrm>
            <a:off x="0" y="0"/>
            <a:ext cx="12759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yle one image">
  <p:cSld name="Style one imag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>
            <a:spLocks noGrp="1"/>
          </p:cNvSpPr>
          <p:nvPr>
            <p:ph type="title"/>
          </p:nvPr>
        </p:nvSpPr>
        <p:spPr>
          <a:xfrm>
            <a:off x="726393" y="160263"/>
            <a:ext cx="10622422" cy="58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193" name="Google Shape;193;p20"/>
          <p:cNvSpPr>
            <a:spLocks noGrp="1"/>
          </p:cNvSpPr>
          <p:nvPr>
            <p:ph type="sldNum" idx="12"/>
          </p:nvPr>
        </p:nvSpPr>
        <p:spPr>
          <a:xfrm>
            <a:off x="10923374" y="6258981"/>
            <a:ext cx="532793" cy="473138"/>
          </a:xfrm>
          <a:prstGeom prst="roundRect">
            <a:avLst>
              <a:gd name="adj" fmla="val 23961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194" name="Google Shape;194;p20"/>
          <p:cNvSpPr>
            <a:spLocks noGrp="1"/>
          </p:cNvSpPr>
          <p:nvPr>
            <p:ph type="pic" idx="2"/>
          </p:nvPr>
        </p:nvSpPr>
        <p:spPr>
          <a:xfrm>
            <a:off x="795683" y="1347550"/>
            <a:ext cx="5076870" cy="4027253"/>
          </a:xfrm>
          <a:prstGeom prst="rect">
            <a:avLst/>
          </a:prstGeom>
          <a:solidFill>
            <a:srgbClr val="E5EEEE"/>
          </a:solidFill>
          <a:ln>
            <a:noFill/>
          </a:ln>
        </p:spPr>
      </p:sp>
      <p:sp>
        <p:nvSpPr>
          <p:cNvPr id="195" name="Google Shape;195;p20"/>
          <p:cNvSpPr txBox="1">
            <a:spLocks noGrp="1"/>
          </p:cNvSpPr>
          <p:nvPr>
            <p:ph type="body" idx="1"/>
          </p:nvPr>
        </p:nvSpPr>
        <p:spPr>
          <a:xfrm>
            <a:off x="6378645" y="1347551"/>
            <a:ext cx="4970170" cy="402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6" name="Google Shape;196;p20"/>
          <p:cNvSpPr txBox="1">
            <a:spLocks noGrp="1"/>
          </p:cNvSpPr>
          <p:nvPr>
            <p:ph type="ftr" idx="11"/>
          </p:nvPr>
        </p:nvSpPr>
        <p:spPr>
          <a:xfrm>
            <a:off x="3606546" y="6269614"/>
            <a:ext cx="49789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2">
  <p:cSld name="Image and Text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726393" y="160263"/>
            <a:ext cx="10622422" cy="58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199" name="Google Shape;199;p21"/>
          <p:cNvSpPr>
            <a:spLocks noGrp="1"/>
          </p:cNvSpPr>
          <p:nvPr>
            <p:ph type="sldNum" idx="12"/>
          </p:nvPr>
        </p:nvSpPr>
        <p:spPr>
          <a:xfrm>
            <a:off x="10923374" y="6258981"/>
            <a:ext cx="532793" cy="473138"/>
          </a:xfrm>
          <a:prstGeom prst="roundRect">
            <a:avLst>
              <a:gd name="adj" fmla="val 23961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00" name="Google Shape;200;p21"/>
          <p:cNvSpPr>
            <a:spLocks noGrp="1"/>
          </p:cNvSpPr>
          <p:nvPr>
            <p:ph type="pic" idx="2"/>
          </p:nvPr>
        </p:nvSpPr>
        <p:spPr>
          <a:xfrm>
            <a:off x="6739720" y="1289340"/>
            <a:ext cx="4609095" cy="4095750"/>
          </a:xfrm>
          <a:prstGeom prst="rect">
            <a:avLst/>
          </a:prstGeom>
          <a:solidFill>
            <a:srgbClr val="E5EEEE"/>
          </a:solidFill>
          <a:ln>
            <a:noFill/>
          </a:ln>
        </p:spPr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726393" y="1358124"/>
            <a:ext cx="5369607" cy="391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2" name="Google Shape;202;p21"/>
          <p:cNvSpPr txBox="1">
            <a:spLocks noGrp="1"/>
          </p:cNvSpPr>
          <p:nvPr>
            <p:ph type="ftr" idx="11"/>
          </p:nvPr>
        </p:nvSpPr>
        <p:spPr>
          <a:xfrm>
            <a:off x="3606546" y="6269614"/>
            <a:ext cx="49789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735833" y="131411"/>
            <a:ext cx="10747330" cy="63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ftr" idx="11"/>
          </p:nvPr>
        </p:nvSpPr>
        <p:spPr>
          <a:xfrm>
            <a:off x="4038600" y="626961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>
            <a:spLocks noGrp="1"/>
          </p:cNvSpPr>
          <p:nvPr>
            <p:ph type="sldNum" idx="12"/>
          </p:nvPr>
        </p:nvSpPr>
        <p:spPr>
          <a:xfrm>
            <a:off x="10923374" y="6258981"/>
            <a:ext cx="532793" cy="473138"/>
          </a:xfrm>
          <a:prstGeom prst="roundRect">
            <a:avLst>
              <a:gd name="adj" fmla="val 23961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87" name="Google Shape;28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0516" y="646243"/>
            <a:ext cx="2390967" cy="2185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8">
            <a:alphaModFix/>
          </a:blip>
          <a:srcRect b="87811"/>
          <a:stretch/>
        </p:blipFill>
        <p:spPr>
          <a:xfrm>
            <a:off x="0" y="0"/>
            <a:ext cx="12192000" cy="8358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38100" dir="5400000" algn="t" rotWithShape="0">
              <a:srgbClr val="000000">
                <a:alpha val="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6027491"/>
            <a:ext cx="12192000" cy="780826"/>
          </a:xfrm>
          <a:custGeom>
            <a:avLst/>
            <a:gdLst/>
            <a:ahLst/>
            <a:cxnLst/>
            <a:rect l="l" t="t" r="r" b="b"/>
            <a:pathLst>
              <a:path w="12202632" h="800290" extrusionOk="0">
                <a:moveTo>
                  <a:pt x="0" y="117097"/>
                </a:moveTo>
                <a:cubicBezTo>
                  <a:pt x="6318103" y="393544"/>
                  <a:pt x="9694630" y="-414144"/>
                  <a:pt x="12199892" y="311549"/>
                </a:cubicBezTo>
                <a:cubicBezTo>
                  <a:pt x="12200805" y="419748"/>
                  <a:pt x="12201719" y="692091"/>
                  <a:pt x="12202632" y="800290"/>
                </a:cubicBezTo>
                <a:lnTo>
                  <a:pt x="10632" y="800290"/>
                </a:lnTo>
                <a:lnTo>
                  <a:pt x="0" y="1170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5959817"/>
            <a:ext cx="12192000" cy="894308"/>
          </a:xfrm>
          <a:custGeom>
            <a:avLst/>
            <a:gdLst/>
            <a:ahLst/>
            <a:cxnLst/>
            <a:rect l="l" t="t" r="r" b="b"/>
            <a:pathLst>
              <a:path w="12192000" h="894308" extrusionOk="0">
                <a:moveTo>
                  <a:pt x="0" y="51626"/>
                </a:moveTo>
                <a:cubicBezTo>
                  <a:pt x="6318103" y="328073"/>
                  <a:pt x="9747793" y="-511512"/>
                  <a:pt x="12189260" y="575688"/>
                </a:cubicBezTo>
                <a:cubicBezTo>
                  <a:pt x="12190173" y="683887"/>
                  <a:pt x="12191087" y="786109"/>
                  <a:pt x="12192000" y="894308"/>
                </a:cubicBezTo>
                <a:lnTo>
                  <a:pt x="0" y="894308"/>
                </a:lnTo>
                <a:lnTo>
                  <a:pt x="0" y="516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1" y="6005023"/>
            <a:ext cx="12191611" cy="849103"/>
          </a:xfrm>
          <a:custGeom>
            <a:avLst/>
            <a:gdLst/>
            <a:ahLst/>
            <a:cxnLst/>
            <a:rect l="l" t="t" r="r" b="b"/>
            <a:pathLst>
              <a:path w="12191611" h="849103" extrusionOk="0">
                <a:moveTo>
                  <a:pt x="8258256" y="328"/>
                </a:moveTo>
                <a:cubicBezTo>
                  <a:pt x="9863824" y="-6814"/>
                  <a:pt x="11121118" y="100038"/>
                  <a:pt x="12189260" y="575688"/>
                </a:cubicBezTo>
                <a:cubicBezTo>
                  <a:pt x="12189717" y="629788"/>
                  <a:pt x="12190173" y="682393"/>
                  <a:pt x="12190630" y="734998"/>
                </a:cubicBezTo>
                <a:lnTo>
                  <a:pt x="12191611" y="849103"/>
                </a:lnTo>
                <a:lnTo>
                  <a:pt x="0" y="849103"/>
                </a:lnTo>
                <a:lnTo>
                  <a:pt x="0" y="51626"/>
                </a:lnTo>
                <a:cubicBezTo>
                  <a:pt x="3553933" y="207128"/>
                  <a:pt x="6193954" y="9510"/>
                  <a:pt x="8258256" y="328"/>
                </a:cubicBezTo>
                <a:close/>
              </a:path>
            </a:pathLst>
          </a:custGeom>
          <a:blipFill rotWithShape="1">
            <a:blip r:embed="rId9">
              <a:alphaModFix amt="15000"/>
            </a:blip>
            <a:tile tx="0" ty="0" sx="20000" sy="2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735833" y="131411"/>
            <a:ext cx="10747330" cy="63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ntserrat ExtraBold"/>
              <a:buNone/>
              <a:defRPr sz="2800" b="0" i="0" u="none" strike="noStrike" cap="none">
                <a:solidFill>
                  <a:schemeClr val="accent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735833" y="1243603"/>
            <a:ext cx="10747330" cy="422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355D6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55D6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55D6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55D6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55D6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55D6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3606546" y="6269614"/>
            <a:ext cx="49789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A5E5D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>
            <a:spLocks noGrp="1"/>
          </p:cNvSpPr>
          <p:nvPr>
            <p:ph type="sldNum" idx="12"/>
          </p:nvPr>
        </p:nvSpPr>
        <p:spPr>
          <a:xfrm>
            <a:off x="10923374" y="6258981"/>
            <a:ext cx="532793" cy="473138"/>
          </a:xfrm>
          <a:prstGeom prst="roundRect">
            <a:avLst>
              <a:gd name="adj" fmla="val 23961"/>
            </a:avLst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15161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19" name="Google Shape;1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5833" y="6128769"/>
            <a:ext cx="1497739" cy="6639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1"/>
          <p:cNvCxnSpPr/>
          <p:nvPr/>
        </p:nvCxnSpPr>
        <p:spPr>
          <a:xfrm>
            <a:off x="735833" y="835891"/>
            <a:ext cx="1074733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7" r:id="rId4"/>
    <p:sldLayoutId id="2147483676" r:id="rId5"/>
    <p:sldLayoutId id="214748368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rn-fair.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aela.grohe@lern-fair.d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>
            <a:spLocks noGrp="1"/>
          </p:cNvSpPr>
          <p:nvPr>
            <p:ph type="title"/>
          </p:nvPr>
        </p:nvSpPr>
        <p:spPr>
          <a:xfrm>
            <a:off x="786998" y="2017981"/>
            <a:ext cx="5498935" cy="210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5E5D"/>
              </a:buClr>
              <a:buSzPts val="4000"/>
              <a:buFont typeface="Montserrat ExtraBold"/>
              <a:buNone/>
            </a:pPr>
            <a:r>
              <a:rPr lang="en-US"/>
              <a:t>Rollenverständnis</a:t>
            </a:r>
            <a:endParaRPr/>
          </a:p>
        </p:txBody>
      </p:sp>
      <p:sp>
        <p:nvSpPr>
          <p:cNvPr id="303" name="Google Shape;303;p37"/>
          <p:cNvSpPr txBox="1">
            <a:spLocks noGrp="1"/>
          </p:cNvSpPr>
          <p:nvPr>
            <p:ph type="body" idx="1"/>
          </p:nvPr>
        </p:nvSpPr>
        <p:spPr>
          <a:xfrm>
            <a:off x="785111" y="4124325"/>
            <a:ext cx="5500822" cy="157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5E5D"/>
              </a:buClr>
              <a:buSzPts val="2000"/>
              <a:buNone/>
            </a:pPr>
            <a:r>
              <a:rPr lang="en-US"/>
              <a:t>als Lernunterstützer:in</a:t>
            </a:r>
            <a:endParaRPr/>
          </a:p>
        </p:txBody>
      </p:sp>
      <p:sp>
        <p:nvSpPr>
          <p:cNvPr id="304" name="Google Shape;304;p37"/>
          <p:cNvSpPr txBox="1">
            <a:spLocks noGrp="1"/>
          </p:cNvSpPr>
          <p:nvPr>
            <p:ph type="body" idx="2"/>
          </p:nvPr>
        </p:nvSpPr>
        <p:spPr>
          <a:xfrm>
            <a:off x="785111" y="6202600"/>
            <a:ext cx="5500822" cy="553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156"/>
              </a:buClr>
              <a:buSzPts val="1400"/>
              <a:buNone/>
            </a:pPr>
            <a:r>
              <a:rPr lang="en-US">
                <a:hlinkClick r:id="rId3"/>
              </a:rPr>
              <a:t>www.lern-fair.de</a:t>
            </a:r>
            <a:r>
              <a:rPr lang="en-US"/>
              <a:t>   </a:t>
            </a:r>
            <a:r>
              <a:rPr lang="en-US">
                <a:hlinkClick r:id="rId4"/>
              </a:rPr>
              <a:t>micaela.grohe@lern-fair.de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>
            <a:spLocks noGrp="1"/>
          </p:cNvSpPr>
          <p:nvPr>
            <p:ph type="title"/>
          </p:nvPr>
        </p:nvSpPr>
        <p:spPr>
          <a:xfrm>
            <a:off x="726393" y="160263"/>
            <a:ext cx="10622422" cy="58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ntserrat ExtraBold"/>
              <a:buNone/>
            </a:pPr>
            <a:r>
              <a:rPr lang="en-US"/>
              <a:t>Ideale</a:t>
            </a:r>
            <a:endParaRPr/>
          </a:p>
        </p:txBody>
      </p:sp>
      <p:sp>
        <p:nvSpPr>
          <p:cNvPr id="477" name="Google Shape;477;p55"/>
          <p:cNvSpPr>
            <a:spLocks noGrp="1"/>
          </p:cNvSpPr>
          <p:nvPr>
            <p:ph type="sldNum" idx="12"/>
          </p:nvPr>
        </p:nvSpPr>
        <p:spPr>
          <a:xfrm>
            <a:off x="10923374" y="6258981"/>
            <a:ext cx="532793" cy="473138"/>
          </a:xfrm>
          <a:prstGeom prst="roundRect">
            <a:avLst>
              <a:gd name="adj" fmla="val 23961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79" name="Google Shape;479;p55"/>
          <p:cNvSpPr txBox="1">
            <a:spLocks noGrp="1"/>
          </p:cNvSpPr>
          <p:nvPr>
            <p:ph type="body" idx="1"/>
          </p:nvPr>
        </p:nvSpPr>
        <p:spPr>
          <a:xfrm>
            <a:off x="726393" y="1358124"/>
            <a:ext cx="5369607" cy="391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D63"/>
              </a:buClr>
              <a:buSzPts val="1800"/>
              <a:buNone/>
            </a:pPr>
            <a:endParaRPr lang="de-DE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D63"/>
              </a:buClr>
              <a:buSzPts val="1800"/>
              <a:buNone/>
            </a:pPr>
            <a:endParaRPr lang="de-DE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D63"/>
              </a:buClr>
              <a:buSzPts val="1800"/>
              <a:buNone/>
            </a:pPr>
            <a:r>
              <a:rPr lang="de-DE"/>
              <a:t>Wann sagt dein innerer Richter: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D63"/>
              </a:buClr>
              <a:buSzPts val="1800"/>
              <a:buNone/>
            </a:pPr>
            <a:r>
              <a:rPr lang="de-DE"/>
              <a:t>„Das war eine gute Lernunterstützung!“</a:t>
            </a: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996F249-B87F-68D7-EC37-EB8AFC9989F8}"/>
              </a:ext>
            </a:extLst>
          </p:cNvPr>
          <p:cNvSpPr/>
          <p:nvPr/>
        </p:nvSpPr>
        <p:spPr>
          <a:xfrm>
            <a:off x="9286875" y="285875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946E3AF-C277-4C75-40CD-E0BB491C5A7F}"/>
              </a:ext>
            </a:extLst>
          </p:cNvPr>
          <p:cNvGrpSpPr/>
          <p:nvPr/>
        </p:nvGrpSpPr>
        <p:grpSpPr>
          <a:xfrm>
            <a:off x="9501615" y="3075367"/>
            <a:ext cx="570600" cy="514800"/>
            <a:chOff x="9501615" y="3075367"/>
            <a:chExt cx="570600" cy="51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901481DE-DDEF-6308-D507-506E7D3E1416}"/>
                    </a:ext>
                  </a:extLst>
                </p14:cNvPr>
                <p14:cNvContentPartPr/>
                <p14:nvPr/>
              </p14:nvContentPartPr>
              <p14:xfrm>
                <a:off x="9501615" y="3075367"/>
                <a:ext cx="484920" cy="51480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901481DE-DDEF-6308-D507-506E7D3E141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92615" y="3066727"/>
                  <a:ext cx="50256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91B58A6D-DACC-8671-CAE5-E926C6B566D9}"/>
                    </a:ext>
                  </a:extLst>
                </p14:cNvPr>
                <p14:cNvContentPartPr/>
                <p14:nvPr/>
              </p14:nvContentPartPr>
              <p14:xfrm>
                <a:off x="9946935" y="3388207"/>
                <a:ext cx="90720" cy="1850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91B58A6D-DACC-8671-CAE5-E926C6B566D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938295" y="3379207"/>
                  <a:ext cx="108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9966B053-0FD7-8FA3-36BC-AAF27C49C1A5}"/>
                    </a:ext>
                  </a:extLst>
                </p14:cNvPr>
                <p14:cNvContentPartPr/>
                <p14:nvPr/>
              </p14:nvContentPartPr>
              <p14:xfrm>
                <a:off x="9903375" y="3439327"/>
                <a:ext cx="168840" cy="6336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9966B053-0FD7-8FA3-36BC-AAF27C49C1A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94735" y="3430687"/>
                  <a:ext cx="18648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10F3D451-85C0-A88B-2EC1-58DEBE4FF2B6}"/>
                  </a:ext>
                </a:extLst>
              </p14:cNvPr>
              <p14:cNvContentPartPr/>
              <p14:nvPr/>
            </p14:nvContentPartPr>
            <p14:xfrm>
              <a:off x="3619935" y="-1046273"/>
              <a:ext cx="36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10F3D451-85C0-A88B-2EC1-58DEBE4FF2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10935" y="-105491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199FEC-503C-AE10-59A5-6ED17A06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Beziehung</a:t>
            </a:r>
          </a:p>
        </p:txBody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058961-A647-B65C-2C66-54D9F4B31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Was tust du, damit deine Lernpartnerin / dein Lernpartner dich mag?</a:t>
            </a:r>
          </a:p>
        </p:txBody>
      </p: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platzhalter 6" descr="Ein Bild, das Pflanze, Katze, Gras, draußen enthält.&#10;&#10;Automatisch generierte Beschreibung">
            <a:extLst>
              <a:ext uri="{FF2B5EF4-FFF2-40B4-BE49-F238E27FC236}">
                <a16:creationId xmlns:a16="http://schemas.microsoft.com/office/drawing/2014/main" id="{291FFDA7-7302-29A8-494B-2AA66149709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757" r="-3" b="847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F390D-0320-C924-7D8E-387829ADC9A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303026" y="6356350"/>
            <a:ext cx="2050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buClrTx/>
              <a:defRPr/>
            </a:pPr>
            <a:fld id="{00000000-1234-1234-1234-123412341234}" type="slidenum">
              <a:rPr lang="en-US" sz="10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  <a:buClrTx/>
                <a:defRPr/>
              </a:pPr>
              <a:t>3</a:t>
            </a:fld>
            <a:endParaRPr lang="en-US" sz="10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95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platzhalter 8" descr="Ein Bild, das Meeresfrüchte, Fischprodukte, Platte, Fisch enthält.&#10;&#10;Automatisch generierte Beschreibung">
            <a:extLst>
              <a:ext uri="{FF2B5EF4-FFF2-40B4-BE49-F238E27FC236}">
                <a16:creationId xmlns:a16="http://schemas.microsoft.com/office/drawing/2014/main" id="{21A79C49-365C-219C-DAF3-9ADEFAF5D24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4C2185-87FF-E001-74D3-70EDB20D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Begleiter:in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5BAD50-4EA8-B66C-FA46-7220A43A4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4519" y="2325471"/>
            <a:ext cx="361536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entscheidest du allein?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Welche Entscheidungen überlässt du der/dem LP?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ist Verhandlungssache?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6C5EE73-E857-8A49-3553-021D6583780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buClrTx/>
              <a:defRPr/>
            </a:pPr>
            <a:fld id="{00000000-1234-1234-1234-123412341234}" type="slidenum">
              <a:rPr lang="en-US" sz="10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  <a:buClrTx/>
                <a:defRPr/>
              </a:pPr>
              <a:t>4</a:t>
            </a:fld>
            <a:endParaRPr lang="en-US" sz="10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9529-5925-34F4-6D8D-01932497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Grenzen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DEDFA1-C90F-D7C6-F12B-3291F7E22F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pic>
        <p:nvPicPr>
          <p:cNvPr id="7" name="Bildplatzhalter 6" descr="Ein Bild, das Essen enthält.&#10;&#10;Automatisch generierte Beschreibung">
            <a:extLst>
              <a:ext uri="{FF2B5EF4-FFF2-40B4-BE49-F238E27FC236}">
                <a16:creationId xmlns:a16="http://schemas.microsoft.com/office/drawing/2014/main" id="{05689890-773D-21C7-B0A5-1EAB0A35570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alphaModFix amt="20000"/>
          </a:blip>
          <a:srcRect l="2740" r="2740"/>
          <a:stretch>
            <a:fillRect/>
          </a:stretch>
        </p:blipFill>
        <p:spPr>
          <a:xfrm>
            <a:off x="726393" y="1304685"/>
            <a:ext cx="5819430" cy="4027253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08334A-6805-6A89-945C-A2FC0061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2270095"/>
            <a:ext cx="4970170" cy="2462687"/>
          </a:xfrm>
        </p:spPr>
        <p:txBody>
          <a:bodyPr/>
          <a:lstStyle/>
          <a:p>
            <a:r>
              <a:rPr lang="de-DE"/>
              <a:t>Formuliere eine klare Vorgabe.</a:t>
            </a:r>
          </a:p>
          <a:p>
            <a:r>
              <a:rPr lang="de-DE"/>
              <a:t>Wie setzt du Grenzen?</a:t>
            </a:r>
          </a:p>
          <a:p>
            <a:r>
              <a:rPr lang="de-DE"/>
              <a:t>Wann würdest du „Nein“ sagen?</a:t>
            </a:r>
          </a:p>
          <a:p>
            <a:endParaRPr lang="de-DE"/>
          </a:p>
          <a:p>
            <a:r>
              <a:rPr lang="de-DE"/>
              <a:t>Wen oder was verteidigst du dabei?</a:t>
            </a:r>
          </a:p>
        </p:txBody>
      </p:sp>
    </p:spTree>
    <p:extLst>
      <p:ext uri="{BB962C8B-B14F-4D97-AF65-F5344CB8AC3E}">
        <p14:creationId xmlns:p14="http://schemas.microsoft.com/office/powerpoint/2010/main" val="21119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EA52-26AA-CAA5-0A73-5BAB8254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Werte</a:t>
            </a: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C9256D84-EC75-F8D4-0608-CCCF3110A448}"/>
              </a:ext>
            </a:extLst>
          </p:cNvPr>
          <p:cNvSpPr/>
          <p:nvPr/>
        </p:nvSpPr>
        <p:spPr>
          <a:xfrm>
            <a:off x="3233737" y="2845702"/>
            <a:ext cx="1485900" cy="12573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Respekt</a:t>
            </a:r>
          </a:p>
          <a:p>
            <a:pPr algn="ctr"/>
            <a:r>
              <a:rPr lang="de-DE"/>
              <a:t>Höflichkeit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13E2A989-CF89-178E-C64A-119A2127F9C6}"/>
              </a:ext>
            </a:extLst>
          </p:cNvPr>
          <p:cNvSpPr/>
          <p:nvPr/>
        </p:nvSpPr>
        <p:spPr>
          <a:xfrm>
            <a:off x="4249364" y="3891618"/>
            <a:ext cx="1485900" cy="12573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Ehrlichkeit</a:t>
            </a:r>
          </a:p>
          <a:p>
            <a:pPr algn="ctr"/>
            <a:r>
              <a:rPr lang="de-DE"/>
              <a:t>Authentizität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611F0318-D770-14E3-FB06-A8A543CE6B8B}"/>
              </a:ext>
            </a:extLst>
          </p:cNvPr>
          <p:cNvSpPr/>
          <p:nvPr/>
        </p:nvSpPr>
        <p:spPr>
          <a:xfrm>
            <a:off x="6062663" y="1526858"/>
            <a:ext cx="1485900" cy="12573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Anstrengungs-bereitschaft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C378230C-FAE1-C38B-02A1-EC6BE189A343}"/>
              </a:ext>
            </a:extLst>
          </p:cNvPr>
          <p:cNvSpPr/>
          <p:nvPr/>
        </p:nvSpPr>
        <p:spPr>
          <a:xfrm>
            <a:off x="7129463" y="2525554"/>
            <a:ext cx="1671637" cy="12573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Verbindlichkeit</a:t>
            </a:r>
          </a:p>
          <a:p>
            <a:pPr algn="ctr"/>
            <a:r>
              <a:rPr lang="de-DE"/>
              <a:t>Zuverlässigkeit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E54B3565-8E38-AD23-C1B6-5C5B87186EC5}"/>
              </a:ext>
            </a:extLst>
          </p:cNvPr>
          <p:cNvSpPr/>
          <p:nvPr/>
        </p:nvSpPr>
        <p:spPr>
          <a:xfrm>
            <a:off x="7300912" y="4520268"/>
            <a:ext cx="1485900" cy="12573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Kooperation</a:t>
            </a:r>
          </a:p>
        </p:txBody>
      </p:sp>
    </p:spTree>
    <p:extLst>
      <p:ext uri="{BB962C8B-B14F-4D97-AF65-F5344CB8AC3E}">
        <p14:creationId xmlns:p14="http://schemas.microsoft.com/office/powerpoint/2010/main" val="12255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draußen, Himmel, Strand, Tropen enthält.&#10;&#10;Automatisch generierte Beschreibung">
            <a:extLst>
              <a:ext uri="{FF2B5EF4-FFF2-40B4-BE49-F238E27FC236}">
                <a16:creationId xmlns:a16="http://schemas.microsoft.com/office/drawing/2014/main" id="{4332A078-979D-8382-BC94-30F190B72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16"/>
          <a:stretch/>
        </p:blipFill>
        <p:spPr>
          <a:xfrm>
            <a:off x="3202178" y="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C63E92-4EAA-D4B8-03B6-9F2BBDDB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Gewinn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784DD5-1D78-DDD4-9BB3-B81FC818DA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buClrTx/>
              <a:defRPr/>
            </a:pPr>
            <a:fld id="{00000000-1234-1234-1234-123412341234}" type="slidenum">
              <a:rPr lang="en-US" sz="100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  <a:buClrTx/>
                <a:defRPr/>
              </a:pPr>
              <a:t>7</a:t>
            </a:fld>
            <a:endParaRPr lang="en-US" sz="1000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824483-B393-7FBC-6CC5-FEA79BC43969}"/>
              </a:ext>
            </a:extLst>
          </p:cNvPr>
          <p:cNvSpPr txBox="1"/>
          <p:nvPr/>
        </p:nvSpPr>
        <p:spPr>
          <a:xfrm>
            <a:off x="529879" y="5011496"/>
            <a:ext cx="2713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Was tust du, damit du selbst von der Lernunterstützung profitierst?</a:t>
            </a:r>
          </a:p>
        </p:txBody>
      </p:sp>
    </p:spTree>
    <p:extLst>
      <p:ext uri="{BB962C8B-B14F-4D97-AF65-F5344CB8AC3E}">
        <p14:creationId xmlns:p14="http://schemas.microsoft.com/office/powerpoint/2010/main" val="3122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Custom 1076">
      <a:dk1>
        <a:srgbClr val="20383C"/>
      </a:dk1>
      <a:lt1>
        <a:srgbClr val="FFFFFF"/>
      </a:lt1>
      <a:dk2>
        <a:srgbClr val="20383C"/>
      </a:dk2>
      <a:lt2>
        <a:srgbClr val="E7E6E6"/>
      </a:lt2>
      <a:accent1>
        <a:srgbClr val="82B1B0"/>
      </a:accent1>
      <a:accent2>
        <a:srgbClr val="2B4B51"/>
      </a:accent2>
      <a:accent3>
        <a:srgbClr val="DBDDDD"/>
      </a:accent3>
      <a:accent4>
        <a:srgbClr val="405B73"/>
      </a:accent4>
      <a:accent5>
        <a:srgbClr val="D45D38"/>
      </a:accent5>
      <a:accent6>
        <a:srgbClr val="F4CC54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rn-Fair PowerPoint Master" id="{2AC35B7A-53B2-254D-9F22-842EE020ECB9}" vid="{295AAA80-7113-CF4B-82B3-2F5068DD8F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119</Words>
  <Application>Microsoft Macintosh PowerPoint</Application>
  <PresentationFormat>Breitbild</PresentationFormat>
  <Paragraphs>39</Paragraphs>
  <Slides>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Helvetica Neue</vt:lpstr>
      <vt:lpstr>Arial</vt:lpstr>
      <vt:lpstr>Montserrat Light</vt:lpstr>
      <vt:lpstr>Montserrat ExtraBold</vt:lpstr>
      <vt:lpstr>Calibri</vt:lpstr>
      <vt:lpstr>Office</vt:lpstr>
      <vt:lpstr>Rollenverständnis</vt:lpstr>
      <vt:lpstr>Ideale</vt:lpstr>
      <vt:lpstr>Beziehung</vt:lpstr>
      <vt:lpstr>Begleiter:in</vt:lpstr>
      <vt:lpstr>Grenzen</vt:lpstr>
      <vt:lpstr>Werte</vt:lpstr>
      <vt:lpstr>Gewinn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Rollenverständnis</dc:title>
  <dc:creator>Micaela</dc:creator>
  <cp:lastModifiedBy>Micaela</cp:lastModifiedBy>
  <cp:revision>3</cp:revision>
  <dcterms:created xsi:type="dcterms:W3CDTF">2023-11-15T11:49:36Z</dcterms:created>
  <dcterms:modified xsi:type="dcterms:W3CDTF">2024-01-02T19:36:17Z</dcterms:modified>
</cp:coreProperties>
</file>