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4"/>
  </p:notesMasterIdLst>
  <p:sldIdLst>
    <p:sldId id="257" r:id="rId2"/>
    <p:sldId id="291" r:id="rId3"/>
    <p:sldId id="302" r:id="rId4"/>
    <p:sldId id="305" r:id="rId5"/>
    <p:sldId id="307" r:id="rId6"/>
    <p:sldId id="292" r:id="rId7"/>
    <p:sldId id="300" r:id="rId8"/>
    <p:sldId id="301" r:id="rId9"/>
    <p:sldId id="260" r:id="rId10"/>
    <p:sldId id="293" r:id="rId11"/>
    <p:sldId id="298" r:id="rId12"/>
    <p:sldId id="303" r:id="rId13"/>
    <p:sldId id="294" r:id="rId14"/>
    <p:sldId id="299" r:id="rId15"/>
    <p:sldId id="296" r:id="rId16"/>
    <p:sldId id="306" r:id="rId17"/>
    <p:sldId id="295" r:id="rId18"/>
    <p:sldId id="304" r:id="rId19"/>
    <p:sldId id="297" r:id="rId20"/>
    <p:sldId id="308" r:id="rId21"/>
    <p:sldId id="309" r:id="rId22"/>
    <p:sldId id="290" r:id="rId23"/>
  </p:sldIdLst>
  <p:sldSz cx="12192000" cy="6858000"/>
  <p:notesSz cx="6858000" cy="9144000"/>
  <p:embeddedFontLst>
    <p:embeddedFont>
      <p:font typeface="Montserrat" pitchFamily="2" charset="77"/>
      <p:regular r:id="rId25"/>
      <p:bold r:id="rId26"/>
      <p:italic r:id="rId27"/>
      <p:boldItalic r:id="rId28"/>
    </p:embeddedFont>
    <p:embeddedFont>
      <p:font typeface="Montserrat ExtraBold" panose="00000900000000000000" pitchFamily="2" charset="77"/>
      <p:bold r:id="rId29"/>
      <p:italic r:id="rId30"/>
      <p:boldItalic r:id="rId31"/>
    </p:embeddedFont>
    <p:embeddedFont>
      <p:font typeface="Montserrat Light" panose="00000400000000000000" pitchFamily="2" charset="77"/>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90D7D80-510E-43EC-8E5A-9E9D4380AAA3}">
  <a:tblStyle styleId="{A90D7D80-510E-43EC-8E5A-9E9D4380AAA3}" styleName="Table_0">
    <a:wholeTbl>
      <a:tcTxStyle b="off" i="off">
        <a:font>
          <a:latin typeface="Montserrat Light"/>
          <a:ea typeface="Montserrat Light"/>
          <a:cs typeface="Montserrat Ligh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8F9F9"/>
          </a:solidFill>
        </a:fill>
      </a:tcStyle>
    </a:wholeTbl>
    <a:band1H>
      <a:tcTxStyle/>
      <a:tcStyle>
        <a:tcBdr/>
        <a:fill>
          <a:solidFill>
            <a:srgbClr val="F1F2F2"/>
          </a:solidFill>
        </a:fill>
      </a:tcStyle>
    </a:band1H>
    <a:band2H>
      <a:tcTxStyle/>
      <a:tcStyle>
        <a:tcBdr/>
      </a:tcStyle>
    </a:band2H>
    <a:band1V>
      <a:tcTxStyle/>
      <a:tcStyle>
        <a:tcBdr/>
        <a:fill>
          <a:solidFill>
            <a:srgbClr val="F1F2F2"/>
          </a:solidFill>
        </a:fill>
      </a:tcStyle>
    </a:band1V>
    <a:band2V>
      <a:tcTxStyle/>
      <a:tcStyle>
        <a:tcBdr/>
      </a:tcStyle>
    </a:band2V>
    <a:lastCol>
      <a:tcTxStyle b="on" i="off">
        <a:font>
          <a:latin typeface="Montserrat Light"/>
          <a:ea typeface="Montserrat Light"/>
          <a:cs typeface="Montserrat Light"/>
        </a:font>
        <a:schemeClr val="lt1"/>
      </a:tcTxStyle>
      <a:tcStyle>
        <a:tcBdr/>
        <a:fill>
          <a:solidFill>
            <a:schemeClr val="accent3"/>
          </a:solidFill>
        </a:fill>
      </a:tcStyle>
    </a:lastCol>
    <a:firstCol>
      <a:tcTxStyle b="on" i="off">
        <a:font>
          <a:latin typeface="Montserrat Light"/>
          <a:ea typeface="Montserrat Light"/>
          <a:cs typeface="Montserrat Light"/>
        </a:font>
        <a:schemeClr val="lt1"/>
      </a:tcTxStyle>
      <a:tcStyle>
        <a:tcBdr/>
        <a:fill>
          <a:solidFill>
            <a:schemeClr val="accent3"/>
          </a:solidFill>
        </a:fill>
      </a:tcStyle>
    </a:firstCol>
    <a:lastRow>
      <a:tcTxStyle b="on" i="off">
        <a:font>
          <a:latin typeface="Montserrat Light"/>
          <a:ea typeface="Montserrat Light"/>
          <a:cs typeface="Montserrat Light"/>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Montserrat Light"/>
          <a:ea typeface="Montserrat Light"/>
          <a:cs typeface="Montserrat Light"/>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62"/>
    <p:restoredTop sz="90544"/>
  </p:normalViewPr>
  <p:slideViewPr>
    <p:cSldViewPr snapToGrid="0">
      <p:cViewPr varScale="1">
        <p:scale>
          <a:sx n="136" d="100"/>
          <a:sy n="136" d="100"/>
        </p:scale>
        <p:origin x="109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571500" indent="-342900">
              <a:buAutoNum type="arabicPeriod"/>
            </a:pPr>
            <a:r>
              <a:rPr lang="de-DE" sz="1800">
                <a:effectLst/>
                <a:latin typeface="Calibri" panose="020F0502020204030204" pitchFamily="34" charset="0"/>
                <a:ea typeface="Calibri" panose="020F0502020204030204" pitchFamily="34" charset="0"/>
                <a:cs typeface="Calibri (Textkörper)"/>
              </a:rPr>
              <a:t>Fokus auf Stoffwiederholung, HA nur ansatzweise bearbeiten</a:t>
            </a:r>
            <a:r>
              <a:rPr lang="de-DE">
                <a:effectLst/>
              </a:rPr>
              <a:t> oder als Anlass nutzen</a:t>
            </a:r>
          </a:p>
          <a:p>
            <a:pPr marL="571500" indent="-342900">
              <a:buAutoNum type="arabicPeriod"/>
            </a:pPr>
            <a:r>
              <a:rPr lang="de-DE">
                <a:effectLst/>
              </a:rPr>
              <a:t>Der/Dem Lernpartner:in immer so viel beibringen, wie möglich ist, ohne dass die Person überfordert ist und die Lust verliert. </a:t>
            </a:r>
            <a:br>
              <a:rPr lang="de-DE">
                <a:effectLst/>
              </a:rPr>
            </a:br>
            <a:r>
              <a:rPr lang="de-DE">
                <a:effectLst/>
              </a:rPr>
              <a:t>Es gibt keinen Anspruch, die Erwartungen Dritter zu erfüllen, mit denen man keine Absprachen trifft (Eltern, Lehrkräfte).</a:t>
            </a:r>
          </a:p>
          <a:p>
            <a:pPr marL="571500" indent="-342900">
              <a:buAutoNum type="arabicPeriod"/>
            </a:pPr>
            <a:r>
              <a:rPr lang="de-DE">
                <a:effectLst/>
              </a:rPr>
              <a:t>Lehrpläne des Bundeslandes lesen, wenn das beruhigend ist</a:t>
            </a:r>
          </a:p>
          <a:p>
            <a:pPr>
              <a:buAutoNum type="arabicPeriod"/>
            </a:pPr>
            <a:endParaRPr lang="de-DE">
              <a:effectLst/>
            </a:endParaRPr>
          </a:p>
          <a:p>
            <a:endParaRPr lang="de-DE"/>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4087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Thema verschieben, gemeinsam recherchieren, Rollentausch, Fragen formulieren (lassen), an Lehrkraft in der Schule verweisen, Mitschüler:in anrufen lassen</a:t>
            </a:r>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7860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AutoNum type="arabicPeriod"/>
            </a:pPr>
            <a:r>
              <a:rPr lang="de-DE"/>
              <a:t>Das geht in die richtige Richtung, aber versuch doch nochmal...</a:t>
            </a:r>
          </a:p>
          <a:p>
            <a:pPr>
              <a:buAutoNum type="arabicPeriod"/>
            </a:pPr>
            <a:r>
              <a:rPr lang="de-DE"/>
              <a:t>Das ist leider falsch. Vielleicht hast du... (Interessant ist vor allem, wie der Fehler zustande gekommen ist.)</a:t>
            </a:r>
          </a:p>
          <a:p>
            <a:pPr>
              <a:buAutoNum type="arabicPeriod"/>
            </a:pPr>
            <a:r>
              <a:rPr lang="de-DE"/>
              <a:t>Nein, leider nicht. Jetzt der zweite Versuch, bitte! </a:t>
            </a:r>
            <a:r>
              <a:rPr lang="de-DE">
                <a:sym typeface="Wingdings" pitchFamily="2" charset="2"/>
              </a:rPr>
              <a:t></a:t>
            </a:r>
          </a:p>
          <a:p>
            <a:pPr>
              <a:buAutoNum type="arabicPeriod"/>
            </a:pPr>
            <a:r>
              <a:rPr lang="de-DE">
                <a:sym typeface="Wingdings" pitchFamily="2" charset="2"/>
              </a:rPr>
              <a:t>Ah, du denkst... Es ist so, dass ... </a:t>
            </a:r>
          </a:p>
          <a:p>
            <a:pPr>
              <a:buAutoNum type="arabicPeriod"/>
            </a:pPr>
            <a:r>
              <a:rPr lang="de-DE">
                <a:sym typeface="Wingdings" pitchFamily="2" charset="2"/>
              </a:rPr>
              <a:t>Vielleicht/Wahrscheinlich habe ich es nicht gut erklärt. Ich versuche es nochmal anders... </a:t>
            </a:r>
          </a:p>
          <a:p>
            <a:pPr>
              <a:buAutoNum type="arabicPeriod"/>
            </a:pPr>
            <a:r>
              <a:rPr lang="de-DE">
                <a:sym typeface="Wingdings" pitchFamily="2" charset="2"/>
              </a:rPr>
              <a:t>Diesen Fehler machen viele Leute, weil sie denken.../das so klingt/aussieht, als ob... Schon mal prima, dass du diesen Fehler jetzt auch kennst. Das hilft echt sehr. Wenn du jetzt mal ... (Änderung im Vorgehen), dann müsstest du auf die richtige Antwort kommen.</a:t>
            </a:r>
            <a:endParaRPr lang="de-DE"/>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9893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a:effectLst/>
                <a:latin typeface="Calibri" panose="020F0502020204030204" pitchFamily="34" charset="0"/>
                <a:ea typeface="Calibri" panose="020F0502020204030204" pitchFamily="34" charset="0"/>
                <a:cs typeface="Calibri (Textkörper)"/>
              </a:rPr>
              <a:t>Zeitlich konkrete Angebote machen und einhalten, freundlich und bestimmt sein</a:t>
            </a:r>
          </a:p>
          <a:p>
            <a:r>
              <a:rPr lang="de-DE" sz="1800">
                <a:effectLst/>
                <a:latin typeface="Calibri" panose="020F0502020204030204" pitchFamily="34" charset="0"/>
              </a:rPr>
              <a:t>Selbstschutz wichtig: Dein Engagement ist ein Geschenk. Du kannst es auch in Euro berechnen.</a:t>
            </a:r>
            <a:endParaRPr lang="de-DE"/>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82080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Gedächtnis? </a:t>
            </a:r>
            <a:r>
              <a:rPr lang="de-DE">
                <a:sym typeface="Wingdings" pitchFamily="2" charset="2"/>
              </a:rPr>
              <a:t> verschiedene Lernkanäle ausprobieren (Vorlieben?), Lebensweltbezug herstellen, Vorstellungskraft aktivieren, Wiederholung/Notizen am Ende der Stunde</a:t>
            </a:r>
          </a:p>
          <a:p>
            <a:r>
              <a:rPr lang="de-DE">
                <a:sym typeface="Wingdings" pitchFamily="2" charset="2"/>
              </a:rPr>
              <a:t>Nachlässigkeit bei den Notizen oder nutzt sie nicht  Am Anfang der LU immer Notizen (vor)lesen lassen</a:t>
            </a:r>
            <a:endParaRPr lang="de-DE"/>
          </a:p>
          <a:p>
            <a:r>
              <a:rPr lang="de-DE"/>
              <a:t>Manipulation? (andere machen lassen, Bequemlichkeit) </a:t>
            </a:r>
            <a:r>
              <a:rPr lang="de-DE">
                <a:sym typeface="Wingdings" pitchFamily="2" charset="2"/>
              </a:rPr>
              <a:t> Paradoxe Intervention incl. Wertschätzung: S bleibt auf einem Platz/Niveau stehen, weil es sich gut anfühlt, aber alle anderen ziehen an ihr/ihm vorbei in die Zukunft</a:t>
            </a:r>
            <a:endParaRPr lang="de-DE"/>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8745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e-DE"/>
              <a:t>1. Gründe erforschen: technische Gründe, Misstrauen/Angst, zu Hause ohne Kopftuch, häusliche Situation (viel „Durchgangsverkehr“), Unordnung, Armut</a:t>
            </a:r>
          </a:p>
          <a:p>
            <a:r>
              <a:rPr lang="de-DE"/>
              <a:t>2. Werbeblock (Was haben alle von Kamera / Mikro?), Vertrauen (V. wird erwartet und HuH geben Vertrauensvorschuss, zeigen sich), Beziehungspflege (durch Kamera erleichtert, persönlicher), </a:t>
            </a:r>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1055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Es ist für viele Kinder in unserer Zielgruppe wichtig, dass sich jemand für sie interessiert, für sie als Person. Je braver das Kind ist, desto weniger Zuwendung erhält es wahrscheinlich in der Schule. Die Störenden erhalten viel (negative) Zuwendung, die Braven nicht. </a:t>
            </a:r>
          </a:p>
          <a:p>
            <a:r>
              <a:rPr lang="de-DE"/>
              <a:t>Vorschläge für Themen: Neben wem sitzt du im Unterricht? Helft ihr euch? Schwätzt ihr manchmal? /  Wie verbringst du deine Hofpausen? / Wie war dein Wochenende? </a:t>
            </a:r>
          </a:p>
          <a:p>
            <a:r>
              <a:rPr lang="de-DE"/>
              <a:t>Damit es keinen Verhör-Charakter hat, kannst du anschließend etwas von dir erzählen. Du kannst auch als Modell dienen, wenn du von alltäglichen Konflikten erzählst, die du gerade irgendwie gelöst hast.</a:t>
            </a:r>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7474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a:effectLst/>
                <a:latin typeface="Calibri" panose="020F0502020204030204" pitchFamily="34" charset="0"/>
                <a:ea typeface="Calibri" panose="020F0502020204030204" pitchFamily="34" charset="0"/>
                <a:cs typeface="Calibri (Textkörper)"/>
              </a:rPr>
              <a:t>Bedauern äußern und klare Botschaft: Über eine solche Belastung des Kindes müssen Lehrkräfte informiert werden, um sich passend zu verhalten.</a:t>
            </a:r>
            <a:r>
              <a:rPr lang="de-DE">
                <a:effectLst/>
              </a:rPr>
              <a:t> </a:t>
            </a:r>
          </a:p>
          <a:p>
            <a:r>
              <a:rPr lang="de-DE">
                <a:effectLst/>
              </a:rPr>
              <a:t>Verhandlung: Bedingungen einer möglichen LU</a:t>
            </a:r>
            <a:endParaRPr lang="de-DE"/>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45020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1.Frage: Was möchte ich (alles) bewirken? (= Anspruch &amp; Erwartungen an die eigene Leistung), </a:t>
            </a:r>
          </a:p>
          <a:p>
            <a:r>
              <a:rPr lang="de-DE"/>
              <a:t>2.Frage: Welche Beweise lass ich gelten? (= Erfolgsindiz), </a:t>
            </a:r>
          </a:p>
          <a:p>
            <a:r>
              <a:rPr lang="de-DE"/>
              <a:t>3.Tipp: Schule anrufen, Kontaktdaten angeben und Fachlehrkraft um Kontakt bitten, </a:t>
            </a:r>
          </a:p>
          <a:p>
            <a:r>
              <a:rPr lang="de-DE"/>
              <a:t>4. Hinweis: Abgesehen von HA ist die LU wie alle Pädagogik auf langfristige Wirkungen angelegt. Dass Lehrkräfte erfahren, ob/dass ihre Arbeit Früchte trägt, ist die absolute Ausnahme.</a:t>
            </a:r>
          </a:p>
          <a:p>
            <a:r>
              <a:rPr lang="de-DE"/>
              <a:t>5. Schwerpunkt von Inhalten/Fachlichem auf allgemeine Kompetenzen verlagern: Struktur, Zuverlässigkeit, Reflexion der eigenen Fähigkeiten etc.</a:t>
            </a:r>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4260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Solche Sonderprobleme muss bei LF niemand lösen können. Eltern informieren, dass Helfer:in dafür nicht qualifiziert ist. Infos, wo man Hilfe findet. Normale LU anbieten.</a:t>
            </a:r>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7734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a:effectLst/>
                <a:latin typeface="Calibri" panose="020F0502020204030204" pitchFamily="34" charset="0"/>
                <a:ea typeface="Calibri" panose="020F0502020204030204" pitchFamily="34" charset="0"/>
                <a:cs typeface="Calibri (Textkörper)"/>
              </a:rPr>
              <a:t>Ab 3-4x:</a:t>
            </a:r>
          </a:p>
          <a:p>
            <a:r>
              <a:rPr lang="de-DE" sz="1800">
                <a:effectLst/>
                <a:latin typeface="Calibri" panose="020F0502020204030204" pitchFamily="34" charset="0"/>
                <a:ea typeface="Calibri" panose="020F0502020204030204" pitchFamily="34" charset="0"/>
                <a:cs typeface="Calibri (Textkörper)"/>
              </a:rPr>
              <a:t>Beendigung der LU nach Ankündigung („Wege aus dem Match“) Respekt, Lernziel?</a:t>
            </a:r>
          </a:p>
          <a:p>
            <a:r>
              <a:rPr lang="de-DE" sz="1800">
                <a:effectLst/>
                <a:latin typeface="Calibri" panose="020F0502020204030204" pitchFamily="34" charset="0"/>
              </a:rPr>
              <a:t>Selbstschutz: Dein Engagement ist ein Geschenk, das man auch in Euro angeben kann (30€/Std.)</a:t>
            </a:r>
            <a:endParaRPr lang="de-DE"/>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2162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5" name="Google Shape;63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Support fragen</a:t>
            </a:r>
          </a:p>
          <a:p>
            <a:r>
              <a:rPr lang="de-DE"/>
              <a:t>Teilen von Aufgabenblättern und Aufgaben in Schulbüchern: </a:t>
            </a:r>
          </a:p>
          <a:p>
            <a:pPr>
              <a:buAutoNum type="alphaLcParenR"/>
            </a:pPr>
            <a:r>
              <a:rPr lang="de-DE"/>
              <a:t>S schickt Foto über WhatsApp an sich selbst und b) lädt auf dem PC über WA das Foto herunter und c) teilt dann seinen Bildschirm, sodass er/sie auch hineinschreiben kann.</a:t>
            </a:r>
          </a:p>
          <a:p>
            <a:pPr marL="228600" indent="0">
              <a:buNone/>
            </a:pPr>
            <a:r>
              <a:rPr lang="de-DE"/>
              <a:t>S nutzt Chat im Userbereich, evtl. schon vor dem Treffen</a:t>
            </a:r>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8152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Eltern dürfen einmal dabei sein, um sich einen Eindruck zu verschaffen, wer da wie mit dem Kind arbeitet. Beim zweiten Mal sollte man ihnen sagen, dass man das nicht möchte, weil das Kind dann entweder zwei Lehrkräfte gleichzeitig hat oder der/die Helfer:in zwei sehr verschiedene Schüler:innen. Wenn Eltern Fragen zum Stoff haben, dürfen sie diese gerne am Anfang stellen.</a:t>
            </a:r>
          </a:p>
          <a:p>
            <a:r>
              <a:rPr lang="de-DE"/>
              <a:t>Sollte Misstrauen der Grund sein: LF lässt die HuH durch mehrere Tests laufen inkl. erweitertes Führungszeugnis. Sicherer geht es nicht. Und das Kind würde Probleme sicher seinen Eltern erzählen.</a:t>
            </a:r>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6640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White Board: Aufgabe hinschreiben lassen (gegen das leere Blatt)</a:t>
            </a:r>
          </a:p>
          <a:p>
            <a:endParaRPr lang="de-DE"/>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6017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a:effectLst/>
                <a:latin typeface="Calibri" panose="020F0502020204030204" pitchFamily="34" charset="0"/>
                <a:ea typeface="Calibri" panose="020F0502020204030204" pitchFamily="34" charset="0"/>
                <a:cs typeface="Calibri (Textkörper)"/>
              </a:rPr>
              <a:t>Schweigen aushalten und bei dem Ziel bleiben, dass der/die Schüler:in die Aufgaben selbst löst.</a:t>
            </a:r>
          </a:p>
          <a:p>
            <a:r>
              <a:rPr lang="de-DE" sz="1800">
                <a:effectLst/>
                <a:latin typeface="Calibri" panose="020F0502020204030204" pitchFamily="34" charset="0"/>
                <a:ea typeface="Calibri" panose="020F0502020204030204" pitchFamily="34" charset="0"/>
                <a:cs typeface="Calibri (Textkörper)"/>
              </a:rPr>
              <a:t>Angebot, (präzise) Fragen zu beantworten </a:t>
            </a:r>
          </a:p>
          <a:p>
            <a:r>
              <a:rPr lang="de-DE" sz="1800">
                <a:effectLst/>
                <a:latin typeface="Calibri" panose="020F0502020204030204" pitchFamily="34" charset="0"/>
              </a:rPr>
              <a:t>Was könntest du als Erstes/Nächstes tun?</a:t>
            </a:r>
          </a:p>
          <a:p>
            <a:r>
              <a:rPr lang="de-DE" sz="1800">
                <a:effectLst/>
                <a:latin typeface="Calibri" panose="020F0502020204030204" pitchFamily="34" charset="0"/>
              </a:rPr>
              <a:t>Was würdest du machen, wenn ich nicht da wäre?</a:t>
            </a:r>
          </a:p>
          <a:p>
            <a:r>
              <a:rPr lang="de-DE" sz="1800">
                <a:effectLst/>
                <a:latin typeface="Calibri" panose="020F0502020204030204" pitchFamily="34" charset="0"/>
              </a:rPr>
              <a:t>Fang bitte (selbst) an.</a:t>
            </a:r>
          </a:p>
          <a:p>
            <a:r>
              <a:rPr lang="de-DE" sz="1800">
                <a:effectLst/>
                <a:latin typeface="Calibri" panose="020F0502020204030204" pitchFamily="34" charset="0"/>
              </a:rPr>
              <a:t>(Weiß nicht. Keine Ahnung.) Aber wenn du raten müsstest...?</a:t>
            </a:r>
            <a:endParaRPr lang="de-DE"/>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6260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1. Bezug zwischen Inhalten UND Kompetenzen und dem Kind/Jugendlichen herstellen, jede Stunde wieder!</a:t>
            </a:r>
          </a:p>
          <a:p>
            <a:r>
              <a:rPr lang="de-DE"/>
              <a:t>2. Erfolgserlebnisse, Selbstwirksamkeit herbeiführen (auch ganz kleine) und üben, diese wertzuschätzen (das Kind muss es oft erst lernen). </a:t>
            </a:r>
          </a:p>
          <a:p>
            <a:r>
              <a:rPr lang="de-DE"/>
              <a:t>3. Erfahrung: Definzite nehmen mehr Raum als Positives ein. LU = kleine Erfolge nehmen mehr Raum ein als das Reden über Defizite.</a:t>
            </a:r>
          </a:p>
          <a:p>
            <a:r>
              <a:rPr lang="de-DE"/>
              <a:t>4. Fehler analysieren wie Forscher:innen, Erkenntnisgewinn ist auch ein Erfolg, der nachhaltig wirkt. Hinweise darauf (Wir hatten doch neulich... Merkst du? Jetzt hast du nämlich...)</a:t>
            </a:r>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7323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Selbstschutz (Erwartungen/Regeln klar benennen) und Geduld (neue Chance geben, Entschuldigung verlangen oder üben, Zeitmanagement üben)</a:t>
            </a:r>
          </a:p>
          <a:p>
            <a:r>
              <a:rPr lang="de-DE"/>
              <a:t>Klären: Welche Rolle sollten die Eltern dabei spielen? War es deren Verantwortung? Schieben Eltern und Kindern die Verantwortung einander zu?</a:t>
            </a:r>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593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DE" sz="1800">
                <a:effectLst/>
                <a:latin typeface="Calibri" panose="020F0502020204030204" pitchFamily="34" charset="0"/>
                <a:ea typeface="Calibri" panose="020F0502020204030204" pitchFamily="34" charset="0"/>
                <a:cs typeface="Calibri (Textkörper)"/>
              </a:rPr>
              <a:t>Kürzere LU (20-30 Min.), dafür evtl. mehrmals wöchentlich</a:t>
            </a:r>
          </a:p>
          <a:p>
            <a:pPr marL="0" lvl="0" indent="0" algn="l" rtl="0">
              <a:spcBef>
                <a:spcPts val="0"/>
              </a:spcBef>
              <a:spcAft>
                <a:spcPts val="0"/>
              </a:spcAft>
              <a:buNone/>
            </a:pPr>
            <a:r>
              <a:rPr lang="de-DE" sz="1800">
                <a:effectLst/>
                <a:latin typeface="Calibri" panose="020F0502020204030204" pitchFamily="34" charset="0"/>
              </a:rPr>
              <a:t>Nach 10 Min. ca. 3 Minuten Pause </a:t>
            </a:r>
            <a:r>
              <a:rPr lang="de-DE" sz="1800">
                <a:effectLst/>
                <a:latin typeface="Calibri" panose="020F0502020204030204" pitchFamily="34" charset="0"/>
                <a:sym typeface="Wingdings" pitchFamily="2" charset="2"/>
              </a:rPr>
              <a:t> verschiedene Pausengestaltung ausprobieren (lehren!): Atem, Stille, Ruhe, Bewegung, Krach machen, sich anstrengen</a:t>
            </a:r>
            <a:endParaRPr/>
          </a:p>
        </p:txBody>
      </p:sp>
      <p:sp>
        <p:nvSpPr>
          <p:cNvPr id="330" name="Google Shape;33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Objectives">
  <p:cSld name="1_Objectives">
    <p:bg>
      <p:bgPr>
        <a:blipFill>
          <a:blip r:embed="rId2">
            <a:alphaModFix/>
          </a:blip>
          <a:stretch>
            <a:fillRect/>
          </a:stretch>
        </a:blipFill>
        <a:effectLst/>
      </p:bgPr>
    </p:bg>
    <p:spTree>
      <p:nvGrpSpPr>
        <p:cNvPr id="1" name="Shape 32"/>
        <p:cNvGrpSpPr/>
        <p:nvPr/>
      </p:nvGrpSpPr>
      <p:grpSpPr>
        <a:xfrm>
          <a:off x="0" y="0"/>
          <a:ext cx="0" cy="0"/>
          <a:chOff x="0" y="0"/>
          <a:chExt cx="0" cy="0"/>
        </a:xfrm>
      </p:grpSpPr>
      <p:pic>
        <p:nvPicPr>
          <p:cNvPr id="33" name="Google Shape;33;p3"/>
          <p:cNvPicPr preferRelativeResize="0"/>
          <p:nvPr/>
        </p:nvPicPr>
        <p:blipFill rotWithShape="1">
          <a:blip r:embed="rId3">
            <a:alphaModFix/>
          </a:blip>
          <a:srcRect l="33127" t="35956"/>
          <a:stretch/>
        </p:blipFill>
        <p:spPr>
          <a:xfrm flipH="1">
            <a:off x="7572744" y="1"/>
            <a:ext cx="4619256" cy="4423841"/>
          </a:xfrm>
          <a:custGeom>
            <a:avLst/>
            <a:gdLst/>
            <a:ahLst/>
            <a:cxnLst/>
            <a:rect l="l" t="t" r="r" b="b"/>
            <a:pathLst>
              <a:path w="4619256" h="4423841" extrusionOk="0">
                <a:moveTo>
                  <a:pt x="4619256" y="0"/>
                </a:moveTo>
                <a:lnTo>
                  <a:pt x="0" y="0"/>
                </a:lnTo>
                <a:lnTo>
                  <a:pt x="0" y="4423841"/>
                </a:lnTo>
                <a:lnTo>
                  <a:pt x="4619256" y="4423841"/>
                </a:lnTo>
                <a:close/>
              </a:path>
            </a:pathLst>
          </a:custGeom>
          <a:noFill/>
          <a:ln>
            <a:noFill/>
          </a:ln>
        </p:spPr>
      </p:pic>
      <p:pic>
        <p:nvPicPr>
          <p:cNvPr id="34" name="Google Shape;34;p3"/>
          <p:cNvPicPr preferRelativeResize="0"/>
          <p:nvPr/>
        </p:nvPicPr>
        <p:blipFill rotWithShape="1">
          <a:blip r:embed="rId4">
            <a:alphaModFix/>
          </a:blip>
          <a:srcRect t="3749" r="31781" b="31923"/>
          <a:stretch/>
        </p:blipFill>
        <p:spPr>
          <a:xfrm>
            <a:off x="5027644" y="102357"/>
            <a:ext cx="7164356" cy="6755642"/>
          </a:xfrm>
          <a:custGeom>
            <a:avLst/>
            <a:gdLst/>
            <a:ahLst/>
            <a:cxnLst/>
            <a:rect l="l" t="t" r="r" b="b"/>
            <a:pathLst>
              <a:path w="7164356" h="6755642" extrusionOk="0">
                <a:moveTo>
                  <a:pt x="0" y="0"/>
                </a:moveTo>
                <a:lnTo>
                  <a:pt x="7164356" y="0"/>
                </a:lnTo>
                <a:lnTo>
                  <a:pt x="7164356" y="6755642"/>
                </a:lnTo>
                <a:lnTo>
                  <a:pt x="0" y="6755642"/>
                </a:lnTo>
                <a:close/>
              </a:path>
            </a:pathLst>
          </a:custGeom>
          <a:noFill/>
          <a:ln>
            <a:noFill/>
          </a:ln>
        </p:spPr>
      </p:pic>
      <p:sp>
        <p:nvSpPr>
          <p:cNvPr id="35" name="Google Shape;35;p3"/>
          <p:cNvSpPr txBox="1">
            <a:spLocks noGrp="1"/>
          </p:cNvSpPr>
          <p:nvPr>
            <p:ph type="title"/>
          </p:nvPr>
        </p:nvSpPr>
        <p:spPr>
          <a:xfrm>
            <a:off x="786998" y="2017981"/>
            <a:ext cx="5498935" cy="210634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A5E5D"/>
              </a:buClr>
              <a:buSzPts val="4000"/>
              <a:buFont typeface="Montserrat ExtraBold"/>
              <a:buNone/>
              <a:defRPr sz="4000">
                <a:solidFill>
                  <a:srgbClr val="3A5E5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de-DE"/>
              <a:t>Mastertitelformat bearbeiten</a:t>
            </a:r>
            <a:endParaRPr/>
          </a:p>
        </p:txBody>
      </p:sp>
      <p:sp>
        <p:nvSpPr>
          <p:cNvPr id="36" name="Google Shape;36;p3"/>
          <p:cNvSpPr txBox="1">
            <a:spLocks noGrp="1"/>
          </p:cNvSpPr>
          <p:nvPr>
            <p:ph type="body" idx="1"/>
          </p:nvPr>
        </p:nvSpPr>
        <p:spPr>
          <a:xfrm>
            <a:off x="785111" y="4124325"/>
            <a:ext cx="5500822" cy="157679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600"/>
              </a:spcBef>
              <a:spcAft>
                <a:spcPts val="0"/>
              </a:spcAft>
              <a:buClr>
                <a:srgbClr val="3A5E5D"/>
              </a:buClr>
              <a:buSzPts val="2000"/>
              <a:buNone/>
              <a:defRPr sz="2000" b="0">
                <a:solidFill>
                  <a:srgbClr val="3A5E5D"/>
                </a:solidFill>
              </a:defRPr>
            </a:lvl1pPr>
            <a:lvl2pPr marL="914400" lvl="1" indent="-342900" algn="l">
              <a:lnSpc>
                <a:spcPct val="100000"/>
              </a:lnSpc>
              <a:spcBef>
                <a:spcPts val="600"/>
              </a:spcBef>
              <a:spcAft>
                <a:spcPts val="0"/>
              </a:spcAft>
              <a:buClr>
                <a:srgbClr val="355D63"/>
              </a:buClr>
              <a:buSzPts val="1800"/>
              <a:buChar char="•"/>
              <a:defRPr/>
            </a:lvl2pPr>
            <a:lvl3pPr marL="1371600" lvl="2" indent="-342900" algn="l">
              <a:lnSpc>
                <a:spcPct val="100000"/>
              </a:lnSpc>
              <a:spcBef>
                <a:spcPts val="600"/>
              </a:spcBef>
              <a:spcAft>
                <a:spcPts val="0"/>
              </a:spcAft>
              <a:buClr>
                <a:srgbClr val="355D63"/>
              </a:buClr>
              <a:buSzPts val="1800"/>
              <a:buChar char="•"/>
              <a:defRPr/>
            </a:lvl3pPr>
            <a:lvl4pPr marL="1828800" lvl="3" indent="-342900" algn="l">
              <a:lnSpc>
                <a:spcPct val="100000"/>
              </a:lnSpc>
              <a:spcBef>
                <a:spcPts val="600"/>
              </a:spcBef>
              <a:spcAft>
                <a:spcPts val="0"/>
              </a:spcAft>
              <a:buClr>
                <a:srgbClr val="355D63"/>
              </a:buClr>
              <a:buSzPts val="1800"/>
              <a:buChar char="•"/>
              <a:defRPr/>
            </a:lvl4pPr>
            <a:lvl5pPr marL="2286000" lvl="4" indent="-342900" algn="l">
              <a:lnSpc>
                <a:spcPct val="100000"/>
              </a:lnSpc>
              <a:spcBef>
                <a:spcPts val="600"/>
              </a:spcBef>
              <a:spcAft>
                <a:spcPts val="0"/>
              </a:spcAft>
              <a:buClr>
                <a:srgbClr val="355D63"/>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de-DE"/>
              <a:t>Mastertextformat bearbeiten</a:t>
            </a:r>
          </a:p>
        </p:txBody>
      </p:sp>
      <p:sp>
        <p:nvSpPr>
          <p:cNvPr id="37" name="Google Shape;37;p3"/>
          <p:cNvSpPr txBox="1">
            <a:spLocks noGrp="1"/>
          </p:cNvSpPr>
          <p:nvPr>
            <p:ph type="body" idx="2"/>
          </p:nvPr>
        </p:nvSpPr>
        <p:spPr>
          <a:xfrm>
            <a:off x="785111" y="6202600"/>
            <a:ext cx="5500822" cy="55304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00"/>
              </a:spcBef>
              <a:spcAft>
                <a:spcPts val="0"/>
              </a:spcAft>
              <a:buClr>
                <a:srgbClr val="2D5156"/>
              </a:buClr>
              <a:buSzPts val="1400"/>
              <a:buNone/>
              <a:defRPr sz="1400">
                <a:solidFill>
                  <a:srgbClr val="2D5156"/>
                </a:solidFill>
              </a:defRPr>
            </a:lvl1pPr>
            <a:lvl2pPr marL="914400" lvl="1" indent="-342900" algn="l">
              <a:lnSpc>
                <a:spcPct val="100000"/>
              </a:lnSpc>
              <a:spcBef>
                <a:spcPts val="600"/>
              </a:spcBef>
              <a:spcAft>
                <a:spcPts val="0"/>
              </a:spcAft>
              <a:buClr>
                <a:srgbClr val="355D63"/>
              </a:buClr>
              <a:buSzPts val="1800"/>
              <a:buChar char="•"/>
              <a:defRPr/>
            </a:lvl2pPr>
            <a:lvl3pPr marL="1371600" lvl="2" indent="-342900" algn="l">
              <a:lnSpc>
                <a:spcPct val="100000"/>
              </a:lnSpc>
              <a:spcBef>
                <a:spcPts val="600"/>
              </a:spcBef>
              <a:spcAft>
                <a:spcPts val="0"/>
              </a:spcAft>
              <a:buClr>
                <a:srgbClr val="355D63"/>
              </a:buClr>
              <a:buSzPts val="1800"/>
              <a:buChar char="•"/>
              <a:defRPr/>
            </a:lvl3pPr>
            <a:lvl4pPr marL="1828800" lvl="3" indent="-342900" algn="l">
              <a:lnSpc>
                <a:spcPct val="100000"/>
              </a:lnSpc>
              <a:spcBef>
                <a:spcPts val="600"/>
              </a:spcBef>
              <a:spcAft>
                <a:spcPts val="0"/>
              </a:spcAft>
              <a:buClr>
                <a:srgbClr val="355D63"/>
              </a:buClr>
              <a:buSzPts val="1800"/>
              <a:buChar char="•"/>
              <a:defRPr/>
            </a:lvl4pPr>
            <a:lvl5pPr marL="2286000" lvl="4" indent="-342900" algn="l">
              <a:lnSpc>
                <a:spcPct val="100000"/>
              </a:lnSpc>
              <a:spcBef>
                <a:spcPts val="600"/>
              </a:spcBef>
              <a:spcAft>
                <a:spcPts val="0"/>
              </a:spcAft>
              <a:buClr>
                <a:srgbClr val="355D63"/>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de-DE"/>
              <a:t>Mastertextformat bearbeiten</a:t>
            </a:r>
          </a:p>
        </p:txBody>
      </p:sp>
      <p:pic>
        <p:nvPicPr>
          <p:cNvPr id="38" name="Google Shape;38;p3"/>
          <p:cNvPicPr preferRelativeResize="0"/>
          <p:nvPr/>
        </p:nvPicPr>
        <p:blipFill rotWithShape="1">
          <a:blip r:embed="rId5">
            <a:alphaModFix/>
          </a:blip>
          <a:srcRect/>
          <a:stretch/>
        </p:blipFill>
        <p:spPr>
          <a:xfrm>
            <a:off x="7043554" y="2607825"/>
            <a:ext cx="5474682" cy="3871296"/>
          </a:xfrm>
          <a:prstGeom prst="rect">
            <a:avLst/>
          </a:prstGeom>
          <a:noFill/>
          <a:ln>
            <a:noFill/>
          </a:ln>
        </p:spPr>
      </p:pic>
      <p:pic>
        <p:nvPicPr>
          <p:cNvPr id="39" name="Google Shape;39;p3"/>
          <p:cNvPicPr preferRelativeResize="0"/>
          <p:nvPr/>
        </p:nvPicPr>
        <p:blipFill rotWithShape="1">
          <a:blip r:embed="rId6">
            <a:alphaModFix/>
          </a:blip>
          <a:srcRect/>
          <a:stretch/>
        </p:blipFill>
        <p:spPr>
          <a:xfrm>
            <a:off x="546487" y="157206"/>
            <a:ext cx="1976005" cy="18059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fade">
                                      <p:cBhvr>
                                        <p:cTn id="7" dur="1000"/>
                                        <p:tgtEl>
                                          <p:spTgt spid="3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7">
                                            <p:txEl>
                                              <p:pRg st="1" end="1"/>
                                            </p:txEl>
                                          </p:spTgt>
                                        </p:tgtEl>
                                        <p:attrNameLst>
                                          <p:attrName>style.visibility</p:attrName>
                                        </p:attrNameLst>
                                      </p:cBhvr>
                                      <p:to>
                                        <p:strVal val="visible"/>
                                      </p:to>
                                    </p:set>
                                    <p:animEffect transition="in" filter="fade">
                                      <p:cBhvr>
                                        <p:cTn id="10" dur="1000"/>
                                        <p:tgtEl>
                                          <p:spTgt spid="3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7">
                                            <p:txEl>
                                              <p:pRg st="2" end="2"/>
                                            </p:txEl>
                                          </p:spTgt>
                                        </p:tgtEl>
                                        <p:attrNameLst>
                                          <p:attrName>style.visibility</p:attrName>
                                        </p:attrNameLst>
                                      </p:cBhvr>
                                      <p:to>
                                        <p:strVal val="visible"/>
                                      </p:to>
                                    </p:set>
                                    <p:animEffect transition="in" filter="fade">
                                      <p:cBhvr>
                                        <p:cTn id="13" dur="1000"/>
                                        <p:tgtEl>
                                          <p:spTgt spid="3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xEl>
                                              <p:pRg st="3" end="3"/>
                                            </p:txEl>
                                          </p:spTgt>
                                        </p:tgtEl>
                                        <p:attrNameLst>
                                          <p:attrName>style.visibility</p:attrName>
                                        </p:attrNameLst>
                                      </p:cBhvr>
                                      <p:to>
                                        <p:strVal val="visible"/>
                                      </p:to>
                                    </p:set>
                                    <p:animEffect transition="in" filter="fade">
                                      <p:cBhvr>
                                        <p:cTn id="16" dur="1000"/>
                                        <p:tgtEl>
                                          <p:spTgt spid="3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7">
                                            <p:txEl>
                                              <p:pRg st="4" end="4"/>
                                            </p:txEl>
                                          </p:spTgt>
                                        </p:tgtEl>
                                        <p:attrNameLst>
                                          <p:attrName>style.visibility</p:attrName>
                                        </p:attrNameLst>
                                      </p:cBhvr>
                                      <p:to>
                                        <p:strVal val="visible"/>
                                      </p:to>
                                    </p:set>
                                    <p:animEffect transition="in" filter="fade">
                                      <p:cBhvr>
                                        <p:cTn id="19" dur="1000"/>
                                        <p:tgtEl>
                                          <p:spTgt spid="3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7">
                                            <p:txEl>
                                              <p:pRg st="5" end="5"/>
                                            </p:txEl>
                                          </p:spTgt>
                                        </p:tgtEl>
                                        <p:attrNameLst>
                                          <p:attrName>style.visibility</p:attrName>
                                        </p:attrNameLst>
                                      </p:cBhvr>
                                      <p:to>
                                        <p:strVal val="visible"/>
                                      </p:to>
                                    </p:set>
                                    <p:animEffect transition="in" filter="fade">
                                      <p:cBhvr>
                                        <p:cTn id="22" dur="1000"/>
                                        <p:tgtEl>
                                          <p:spTgt spid="37">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7">
                                            <p:txEl>
                                              <p:pRg st="6" end="6"/>
                                            </p:txEl>
                                          </p:spTgt>
                                        </p:tgtEl>
                                        <p:attrNameLst>
                                          <p:attrName>style.visibility</p:attrName>
                                        </p:attrNameLst>
                                      </p:cBhvr>
                                      <p:to>
                                        <p:strVal val="visible"/>
                                      </p:to>
                                    </p:set>
                                    <p:animEffect transition="in" filter="fade">
                                      <p:cBhvr>
                                        <p:cTn id="25" dur="1000"/>
                                        <p:tgtEl>
                                          <p:spTgt spid="37">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7">
                                            <p:txEl>
                                              <p:pRg st="7" end="7"/>
                                            </p:txEl>
                                          </p:spTgt>
                                        </p:tgtEl>
                                        <p:attrNameLst>
                                          <p:attrName>style.visibility</p:attrName>
                                        </p:attrNameLst>
                                      </p:cBhvr>
                                      <p:to>
                                        <p:strVal val="visible"/>
                                      </p:to>
                                    </p:set>
                                    <p:animEffect transition="in" filter="fade">
                                      <p:cBhvr>
                                        <p:cTn id="28" dur="1000"/>
                                        <p:tgtEl>
                                          <p:spTgt spid="37">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7">
                                            <p:txEl>
                                              <p:pRg st="8" end="8"/>
                                            </p:txEl>
                                          </p:spTgt>
                                        </p:tgtEl>
                                        <p:attrNameLst>
                                          <p:attrName>style.visibility</p:attrName>
                                        </p:attrNameLst>
                                      </p:cBhvr>
                                      <p:to>
                                        <p:strVal val="visible"/>
                                      </p:to>
                                    </p:set>
                                    <p:animEffect transition="in" filter="fade">
                                      <p:cBhvr>
                                        <p:cTn id="31" dur="1000"/>
                                        <p:tgtEl>
                                          <p:spTgt spid="37">
                                            <p:txEl>
                                              <p:pRg st="8" end="8"/>
                                            </p:txEl>
                                          </p:spTgt>
                                        </p:tgtEl>
                                      </p:cBhvr>
                                    </p:animEffect>
                                  </p:childTnLst>
                                </p:cTn>
                              </p:par>
                            </p:childTnLst>
                          </p:cTn>
                        </p:par>
                        <p:par>
                          <p:cTn id="32" fill="hold">
                            <p:stCondLst>
                              <p:cond delay="1000"/>
                            </p:stCondLst>
                            <p:childTnLst>
                              <p:par>
                                <p:cTn id="33" presetID="2" presetClass="entr" presetSubtype="8"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p:tgtEl>
                                          <p:spTgt spid="35"/>
                                        </p:tgtEl>
                                        <p:attrNameLst>
                                          <p:attrName>ppt_x</p:attrName>
                                        </p:attrNameLst>
                                      </p:cBhvr>
                                      <p:tavLst>
                                        <p:tav tm="0">
                                          <p:val>
                                            <p:strVal val="#ppt_x-1"/>
                                          </p:val>
                                        </p:tav>
                                        <p:tav tm="100000">
                                          <p:val>
                                            <p:strVal val="#ppt_x"/>
                                          </p:val>
                                        </p:tav>
                                      </p:tavLst>
                                    </p:anim>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36">
                                            <p:txEl>
                                              <p:pRg st="0" end="0"/>
                                            </p:txEl>
                                          </p:spTgt>
                                        </p:tgtEl>
                                        <p:attrNameLst>
                                          <p:attrName>style.visibility</p:attrName>
                                        </p:attrNameLst>
                                      </p:cBhvr>
                                      <p:to>
                                        <p:strVal val="visible"/>
                                      </p:to>
                                    </p:set>
                                    <p:animEffect transition="in" filter="fade">
                                      <p:cBhvr>
                                        <p:cTn id="39" dur="1000"/>
                                        <p:tgtEl>
                                          <p:spTgt spid="36">
                                            <p:txEl>
                                              <p:pRg st="0" end="0"/>
                                            </p:txEl>
                                          </p:spTgt>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36">
                                            <p:txEl>
                                              <p:pRg st="1" end="1"/>
                                            </p:txEl>
                                          </p:spTgt>
                                        </p:tgtEl>
                                        <p:attrNameLst>
                                          <p:attrName>style.visibility</p:attrName>
                                        </p:attrNameLst>
                                      </p:cBhvr>
                                      <p:to>
                                        <p:strVal val="visible"/>
                                      </p:to>
                                    </p:set>
                                    <p:animEffect transition="in" filter="fade">
                                      <p:cBhvr>
                                        <p:cTn id="43" dur="1000"/>
                                        <p:tgtEl>
                                          <p:spTgt spid="36">
                                            <p:txEl>
                                              <p:pRg st="1" end="1"/>
                                            </p:txEl>
                                          </p:spTgt>
                                        </p:tgtEl>
                                      </p:cBhvr>
                                    </p:animEffect>
                                  </p:childTnLst>
                                </p:cTn>
                              </p:par>
                            </p:childTnLst>
                          </p:cTn>
                        </p:par>
                        <p:par>
                          <p:cTn id="44" fill="hold">
                            <p:stCondLst>
                              <p:cond delay="3500"/>
                            </p:stCondLst>
                            <p:childTnLst>
                              <p:par>
                                <p:cTn id="45" presetID="10" presetClass="entr" presetSubtype="0" fill="hold" nodeType="afterEffect">
                                  <p:stCondLst>
                                    <p:cond delay="0"/>
                                  </p:stCondLst>
                                  <p:childTnLst>
                                    <p:set>
                                      <p:cBhvr>
                                        <p:cTn id="46" dur="1" fill="hold">
                                          <p:stCondLst>
                                            <p:cond delay="0"/>
                                          </p:stCondLst>
                                        </p:cTn>
                                        <p:tgtEl>
                                          <p:spTgt spid="36">
                                            <p:txEl>
                                              <p:pRg st="2" end="2"/>
                                            </p:txEl>
                                          </p:spTgt>
                                        </p:tgtEl>
                                        <p:attrNameLst>
                                          <p:attrName>style.visibility</p:attrName>
                                        </p:attrNameLst>
                                      </p:cBhvr>
                                      <p:to>
                                        <p:strVal val="visible"/>
                                      </p:to>
                                    </p:set>
                                    <p:animEffect transition="in" filter="fade">
                                      <p:cBhvr>
                                        <p:cTn id="47" dur="1000"/>
                                        <p:tgtEl>
                                          <p:spTgt spid="36">
                                            <p:txEl>
                                              <p:pRg st="2" end="2"/>
                                            </p:txEl>
                                          </p:spTgt>
                                        </p:tgtEl>
                                      </p:cBhvr>
                                    </p:animEffect>
                                  </p:childTnLst>
                                </p:cTn>
                              </p:par>
                            </p:childTnLst>
                          </p:cTn>
                        </p:par>
                        <p:par>
                          <p:cTn id="48" fill="hold">
                            <p:stCondLst>
                              <p:cond delay="4500"/>
                            </p:stCondLst>
                            <p:childTnLst>
                              <p:par>
                                <p:cTn id="49" presetID="10" presetClass="entr" presetSubtype="0" fill="hold" nodeType="afterEffect">
                                  <p:stCondLst>
                                    <p:cond delay="0"/>
                                  </p:stCondLst>
                                  <p:childTnLst>
                                    <p:set>
                                      <p:cBhvr>
                                        <p:cTn id="50" dur="1" fill="hold">
                                          <p:stCondLst>
                                            <p:cond delay="0"/>
                                          </p:stCondLst>
                                        </p:cTn>
                                        <p:tgtEl>
                                          <p:spTgt spid="36">
                                            <p:txEl>
                                              <p:pRg st="3" end="3"/>
                                            </p:txEl>
                                          </p:spTgt>
                                        </p:tgtEl>
                                        <p:attrNameLst>
                                          <p:attrName>style.visibility</p:attrName>
                                        </p:attrNameLst>
                                      </p:cBhvr>
                                      <p:to>
                                        <p:strVal val="visible"/>
                                      </p:to>
                                    </p:set>
                                    <p:animEffect transition="in" filter="fade">
                                      <p:cBhvr>
                                        <p:cTn id="51" dur="1000"/>
                                        <p:tgtEl>
                                          <p:spTgt spid="36">
                                            <p:txEl>
                                              <p:pRg st="3" end="3"/>
                                            </p:txEl>
                                          </p:spTgt>
                                        </p:tgtEl>
                                      </p:cBhvr>
                                    </p:animEffect>
                                  </p:childTnLst>
                                </p:cTn>
                              </p:par>
                            </p:childTnLst>
                          </p:cTn>
                        </p:par>
                        <p:par>
                          <p:cTn id="52" fill="hold">
                            <p:stCondLst>
                              <p:cond delay="5500"/>
                            </p:stCondLst>
                            <p:childTnLst>
                              <p:par>
                                <p:cTn id="53" presetID="10" presetClass="entr" presetSubtype="0" fill="hold" nodeType="afterEffect">
                                  <p:stCondLst>
                                    <p:cond delay="0"/>
                                  </p:stCondLst>
                                  <p:childTnLst>
                                    <p:set>
                                      <p:cBhvr>
                                        <p:cTn id="54" dur="1" fill="hold">
                                          <p:stCondLst>
                                            <p:cond delay="0"/>
                                          </p:stCondLst>
                                        </p:cTn>
                                        <p:tgtEl>
                                          <p:spTgt spid="36">
                                            <p:txEl>
                                              <p:pRg st="4" end="4"/>
                                            </p:txEl>
                                          </p:spTgt>
                                        </p:tgtEl>
                                        <p:attrNameLst>
                                          <p:attrName>style.visibility</p:attrName>
                                        </p:attrNameLst>
                                      </p:cBhvr>
                                      <p:to>
                                        <p:strVal val="visible"/>
                                      </p:to>
                                    </p:set>
                                    <p:animEffect transition="in" filter="fade">
                                      <p:cBhvr>
                                        <p:cTn id="55" dur="1000"/>
                                        <p:tgtEl>
                                          <p:spTgt spid="36">
                                            <p:txEl>
                                              <p:pRg st="4" end="4"/>
                                            </p:txEl>
                                          </p:spTgt>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36">
                                            <p:txEl>
                                              <p:pRg st="5" end="5"/>
                                            </p:txEl>
                                          </p:spTgt>
                                        </p:tgtEl>
                                        <p:attrNameLst>
                                          <p:attrName>style.visibility</p:attrName>
                                        </p:attrNameLst>
                                      </p:cBhvr>
                                      <p:to>
                                        <p:strVal val="visible"/>
                                      </p:to>
                                    </p:set>
                                    <p:animEffect transition="in" filter="fade">
                                      <p:cBhvr>
                                        <p:cTn id="59" dur="1000"/>
                                        <p:tgtEl>
                                          <p:spTgt spid="36">
                                            <p:txEl>
                                              <p:pRg st="5" end="5"/>
                                            </p:txEl>
                                          </p:spTgt>
                                        </p:tgtEl>
                                      </p:cBhvr>
                                    </p:animEffect>
                                  </p:childTnLst>
                                </p:cTn>
                              </p:par>
                            </p:childTnLst>
                          </p:cTn>
                        </p:par>
                        <p:par>
                          <p:cTn id="60" fill="hold">
                            <p:stCondLst>
                              <p:cond delay="7500"/>
                            </p:stCondLst>
                            <p:childTnLst>
                              <p:par>
                                <p:cTn id="61" presetID="10" presetClass="entr" presetSubtype="0" fill="hold" nodeType="afterEffect">
                                  <p:stCondLst>
                                    <p:cond delay="0"/>
                                  </p:stCondLst>
                                  <p:childTnLst>
                                    <p:set>
                                      <p:cBhvr>
                                        <p:cTn id="62" dur="1" fill="hold">
                                          <p:stCondLst>
                                            <p:cond delay="0"/>
                                          </p:stCondLst>
                                        </p:cTn>
                                        <p:tgtEl>
                                          <p:spTgt spid="36">
                                            <p:txEl>
                                              <p:pRg st="6" end="6"/>
                                            </p:txEl>
                                          </p:spTgt>
                                        </p:tgtEl>
                                        <p:attrNameLst>
                                          <p:attrName>style.visibility</p:attrName>
                                        </p:attrNameLst>
                                      </p:cBhvr>
                                      <p:to>
                                        <p:strVal val="visible"/>
                                      </p:to>
                                    </p:set>
                                    <p:animEffect transition="in" filter="fade">
                                      <p:cBhvr>
                                        <p:cTn id="63" dur="1000"/>
                                        <p:tgtEl>
                                          <p:spTgt spid="36">
                                            <p:txEl>
                                              <p:pRg st="6" end="6"/>
                                            </p:txEl>
                                          </p:spTgt>
                                        </p:tgtEl>
                                      </p:cBhvr>
                                    </p:animEffect>
                                  </p:childTnLst>
                                </p:cTn>
                              </p:par>
                            </p:childTnLst>
                          </p:cTn>
                        </p:par>
                        <p:par>
                          <p:cTn id="64" fill="hold">
                            <p:stCondLst>
                              <p:cond delay="8500"/>
                            </p:stCondLst>
                            <p:childTnLst>
                              <p:par>
                                <p:cTn id="65" presetID="10" presetClass="entr" presetSubtype="0" fill="hold" nodeType="afterEffect">
                                  <p:stCondLst>
                                    <p:cond delay="0"/>
                                  </p:stCondLst>
                                  <p:childTnLst>
                                    <p:set>
                                      <p:cBhvr>
                                        <p:cTn id="66" dur="1" fill="hold">
                                          <p:stCondLst>
                                            <p:cond delay="0"/>
                                          </p:stCondLst>
                                        </p:cTn>
                                        <p:tgtEl>
                                          <p:spTgt spid="36">
                                            <p:txEl>
                                              <p:pRg st="7" end="7"/>
                                            </p:txEl>
                                          </p:spTgt>
                                        </p:tgtEl>
                                        <p:attrNameLst>
                                          <p:attrName>style.visibility</p:attrName>
                                        </p:attrNameLst>
                                      </p:cBhvr>
                                      <p:to>
                                        <p:strVal val="visible"/>
                                      </p:to>
                                    </p:set>
                                    <p:animEffect transition="in" filter="fade">
                                      <p:cBhvr>
                                        <p:cTn id="67" dur="1000"/>
                                        <p:tgtEl>
                                          <p:spTgt spid="36">
                                            <p:txEl>
                                              <p:pRg st="7" end="7"/>
                                            </p:txEl>
                                          </p:spTgt>
                                        </p:tgtEl>
                                      </p:cBhvr>
                                    </p:animEffect>
                                  </p:childTnLst>
                                </p:cTn>
                              </p:par>
                            </p:childTnLst>
                          </p:cTn>
                        </p:par>
                        <p:par>
                          <p:cTn id="68" fill="hold">
                            <p:stCondLst>
                              <p:cond delay="9500"/>
                            </p:stCondLst>
                            <p:childTnLst>
                              <p:par>
                                <p:cTn id="69" presetID="10" presetClass="entr" presetSubtype="0" fill="hold" nodeType="afterEffect">
                                  <p:stCondLst>
                                    <p:cond delay="0"/>
                                  </p:stCondLst>
                                  <p:childTnLst>
                                    <p:set>
                                      <p:cBhvr>
                                        <p:cTn id="70" dur="1" fill="hold">
                                          <p:stCondLst>
                                            <p:cond delay="0"/>
                                          </p:stCondLst>
                                        </p:cTn>
                                        <p:tgtEl>
                                          <p:spTgt spid="36">
                                            <p:txEl>
                                              <p:pRg st="8" end="8"/>
                                            </p:txEl>
                                          </p:spTgt>
                                        </p:tgtEl>
                                        <p:attrNameLst>
                                          <p:attrName>style.visibility</p:attrName>
                                        </p:attrNameLst>
                                      </p:cBhvr>
                                      <p:to>
                                        <p:strVal val="visible"/>
                                      </p:to>
                                    </p:set>
                                    <p:animEffect transition="in" filter="fade">
                                      <p:cBhvr>
                                        <p:cTn id="71" dur="1000"/>
                                        <p:tgtEl>
                                          <p:spTgt spid="3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1_Custom Layout">
  <p:cSld name="1_Custom Layout">
    <p:bg>
      <p:bgPr>
        <a:blipFill>
          <a:blip r:embed="rId2">
            <a:alphaModFix/>
          </a:blip>
          <a:stretch>
            <a:fillRect/>
          </a:stretch>
        </a:blipFill>
        <a:effectLst/>
      </p:bgPr>
    </p:bg>
    <p:spTree>
      <p:nvGrpSpPr>
        <p:cNvPr id="1" name="Shape 63"/>
        <p:cNvGrpSpPr/>
        <p:nvPr/>
      </p:nvGrpSpPr>
      <p:grpSpPr>
        <a:xfrm>
          <a:off x="0" y="0"/>
          <a:ext cx="0" cy="0"/>
          <a:chOff x="0" y="0"/>
          <a:chExt cx="0" cy="0"/>
        </a:xfrm>
      </p:grpSpPr>
      <p:pic>
        <p:nvPicPr>
          <p:cNvPr id="64" name="Google Shape;64;p6"/>
          <p:cNvPicPr preferRelativeResize="0"/>
          <p:nvPr/>
        </p:nvPicPr>
        <p:blipFill rotWithShape="1">
          <a:blip r:embed="rId3">
            <a:alphaModFix/>
          </a:blip>
          <a:srcRect l="28174" b="44856"/>
          <a:stretch/>
        </p:blipFill>
        <p:spPr>
          <a:xfrm rot="10800000" flipH="1">
            <a:off x="1" y="0"/>
            <a:ext cx="5546558" cy="4258390"/>
          </a:xfrm>
          <a:custGeom>
            <a:avLst/>
            <a:gdLst/>
            <a:ahLst/>
            <a:cxnLst/>
            <a:rect l="l" t="t" r="r" b="b"/>
            <a:pathLst>
              <a:path w="5917815" h="4543424" extrusionOk="0">
                <a:moveTo>
                  <a:pt x="0" y="0"/>
                </a:moveTo>
                <a:lnTo>
                  <a:pt x="5917815" y="0"/>
                </a:lnTo>
                <a:lnTo>
                  <a:pt x="5917815" y="4543424"/>
                </a:lnTo>
                <a:lnTo>
                  <a:pt x="0" y="4543424"/>
                </a:lnTo>
                <a:close/>
              </a:path>
            </a:pathLst>
          </a:custGeom>
          <a:noFill/>
          <a:ln>
            <a:noFill/>
          </a:ln>
        </p:spPr>
      </p:pic>
      <p:sp>
        <p:nvSpPr>
          <p:cNvPr id="65" name="Google Shape;65;p6"/>
          <p:cNvSpPr txBox="1">
            <a:spLocks noGrp="1"/>
          </p:cNvSpPr>
          <p:nvPr>
            <p:ph type="body" idx="1"/>
          </p:nvPr>
        </p:nvSpPr>
        <p:spPr>
          <a:xfrm>
            <a:off x="4680550" y="1407695"/>
            <a:ext cx="6657872" cy="4463716"/>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00"/>
              </a:spcBef>
              <a:spcAft>
                <a:spcPts val="0"/>
              </a:spcAft>
              <a:buClr>
                <a:srgbClr val="3A5E5D"/>
              </a:buClr>
              <a:buSzPts val="2400"/>
              <a:buNone/>
              <a:defRPr sz="2400">
                <a:solidFill>
                  <a:srgbClr val="3A5E5D"/>
                </a:solidFill>
              </a:defRPr>
            </a:lvl1pPr>
            <a:lvl2pPr marL="914400" lvl="1" indent="-342900" algn="l">
              <a:lnSpc>
                <a:spcPct val="100000"/>
              </a:lnSpc>
              <a:spcBef>
                <a:spcPts val="600"/>
              </a:spcBef>
              <a:spcAft>
                <a:spcPts val="0"/>
              </a:spcAft>
              <a:buClr>
                <a:srgbClr val="355D63"/>
              </a:buClr>
              <a:buSzPts val="1800"/>
              <a:buChar char="•"/>
              <a:defRPr/>
            </a:lvl2pPr>
            <a:lvl3pPr marL="1371600" lvl="2" indent="-342900" algn="l">
              <a:lnSpc>
                <a:spcPct val="100000"/>
              </a:lnSpc>
              <a:spcBef>
                <a:spcPts val="600"/>
              </a:spcBef>
              <a:spcAft>
                <a:spcPts val="0"/>
              </a:spcAft>
              <a:buClr>
                <a:srgbClr val="355D63"/>
              </a:buClr>
              <a:buSzPts val="1800"/>
              <a:buChar char="•"/>
              <a:defRPr/>
            </a:lvl3pPr>
            <a:lvl4pPr marL="1828800" lvl="3" indent="-342900" algn="l">
              <a:lnSpc>
                <a:spcPct val="100000"/>
              </a:lnSpc>
              <a:spcBef>
                <a:spcPts val="600"/>
              </a:spcBef>
              <a:spcAft>
                <a:spcPts val="0"/>
              </a:spcAft>
              <a:buClr>
                <a:srgbClr val="355D63"/>
              </a:buClr>
              <a:buSzPts val="1800"/>
              <a:buChar char="•"/>
              <a:defRPr/>
            </a:lvl4pPr>
            <a:lvl5pPr marL="2286000" lvl="4" indent="-342900" algn="l">
              <a:lnSpc>
                <a:spcPct val="100000"/>
              </a:lnSpc>
              <a:spcBef>
                <a:spcPts val="600"/>
              </a:spcBef>
              <a:spcAft>
                <a:spcPts val="0"/>
              </a:spcAft>
              <a:buClr>
                <a:srgbClr val="355D63"/>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de-DE"/>
              <a:t>Mastertextformat bearbeiten</a:t>
            </a:r>
          </a:p>
        </p:txBody>
      </p:sp>
      <p:sp>
        <p:nvSpPr>
          <p:cNvPr id="66" name="Google Shape;66;p6"/>
          <p:cNvSpPr txBox="1">
            <a:spLocks noGrp="1"/>
          </p:cNvSpPr>
          <p:nvPr>
            <p:ph type="title"/>
          </p:nvPr>
        </p:nvSpPr>
        <p:spPr>
          <a:xfrm>
            <a:off x="550241" y="668064"/>
            <a:ext cx="2920625" cy="160005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2800"/>
              <a:buFont typeface="Montserrat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de-DE"/>
              <a:t>Mastertitelformat bearbeiten</a:t>
            </a:r>
            <a:endParaRPr/>
          </a:p>
        </p:txBody>
      </p:sp>
      <p:sp>
        <p:nvSpPr>
          <p:cNvPr id="67" name="Google Shape;67;p6"/>
          <p:cNvSpPr txBox="1">
            <a:spLocks noGrp="1"/>
          </p:cNvSpPr>
          <p:nvPr>
            <p:ph type="ftr" idx="11"/>
          </p:nvPr>
        </p:nvSpPr>
        <p:spPr>
          <a:xfrm>
            <a:off x="3606546" y="6269614"/>
            <a:ext cx="497890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6"/>
          <p:cNvSpPr>
            <a:spLocks noGrp="1"/>
          </p:cNvSpPr>
          <p:nvPr>
            <p:ph type="sldNum" idx="12"/>
          </p:nvPr>
        </p:nvSpPr>
        <p:spPr>
          <a:xfrm>
            <a:off x="10923374" y="6258981"/>
            <a:ext cx="532793" cy="473138"/>
          </a:xfrm>
          <a:prstGeom prst="roundRect">
            <a:avLst>
              <a:gd name="adj" fmla="val 23961"/>
            </a:avLst>
          </a:prstGeom>
          <a:blipFill rotWithShape="1">
            <a:blip r:embed="rId4">
              <a:alphaModFix/>
            </a:blip>
            <a:stretch>
              <a:fillRect/>
            </a:stretch>
          </a:blipFill>
          <a:ln>
            <a:noFill/>
          </a:ln>
        </p:spPr>
        <p:txBody>
          <a:bodyPr spcFirstLastPara="1" wrap="square" lIns="0" tIns="0" rIns="91425"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‹Nr.›</a:t>
            </a:fld>
            <a:endParaRPr/>
          </a:p>
        </p:txBody>
      </p:sp>
      <p:pic>
        <p:nvPicPr>
          <p:cNvPr id="69" name="Google Shape;69;p6"/>
          <p:cNvPicPr preferRelativeResize="0"/>
          <p:nvPr/>
        </p:nvPicPr>
        <p:blipFill rotWithShape="1">
          <a:blip r:embed="rId5">
            <a:alphaModFix/>
          </a:blip>
          <a:srcRect/>
          <a:stretch/>
        </p:blipFill>
        <p:spPr>
          <a:xfrm>
            <a:off x="359812" y="2481866"/>
            <a:ext cx="4115157" cy="2908044"/>
          </a:xfrm>
          <a:prstGeom prst="rect">
            <a:avLst/>
          </a:prstGeom>
          <a:noFill/>
          <a:ln>
            <a:noFill/>
          </a:ln>
        </p:spPr>
      </p:pic>
      <p:pic>
        <p:nvPicPr>
          <p:cNvPr id="70" name="Google Shape;70;p6"/>
          <p:cNvPicPr preferRelativeResize="0"/>
          <p:nvPr/>
        </p:nvPicPr>
        <p:blipFill rotWithShape="1">
          <a:blip r:embed="rId6">
            <a:alphaModFix/>
          </a:blip>
          <a:srcRect/>
          <a:stretch/>
        </p:blipFill>
        <p:spPr>
          <a:xfrm>
            <a:off x="735833" y="6128769"/>
            <a:ext cx="1497739" cy="6639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animEffect transition="in" filter="fade">
                                      <p:cBhvr>
                                        <p:cTn id="7" dur="1000"/>
                                        <p:tgtEl>
                                          <p:spTgt spid="6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5">
                                            <p:txEl>
                                              <p:pRg st="1" end="1"/>
                                            </p:txEl>
                                          </p:spTgt>
                                        </p:tgtEl>
                                        <p:attrNameLst>
                                          <p:attrName>style.visibility</p:attrName>
                                        </p:attrNameLst>
                                      </p:cBhvr>
                                      <p:to>
                                        <p:strVal val="visible"/>
                                      </p:to>
                                    </p:set>
                                    <p:animEffect transition="in" filter="fade">
                                      <p:cBhvr>
                                        <p:cTn id="10" dur="1000"/>
                                        <p:tgtEl>
                                          <p:spTgt spid="6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5">
                                            <p:txEl>
                                              <p:pRg st="2" end="2"/>
                                            </p:txEl>
                                          </p:spTgt>
                                        </p:tgtEl>
                                        <p:attrNameLst>
                                          <p:attrName>style.visibility</p:attrName>
                                        </p:attrNameLst>
                                      </p:cBhvr>
                                      <p:to>
                                        <p:strVal val="visible"/>
                                      </p:to>
                                    </p:set>
                                    <p:animEffect transition="in" filter="fade">
                                      <p:cBhvr>
                                        <p:cTn id="13" dur="1000"/>
                                        <p:tgtEl>
                                          <p:spTgt spid="6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5">
                                            <p:txEl>
                                              <p:pRg st="3" end="3"/>
                                            </p:txEl>
                                          </p:spTgt>
                                        </p:tgtEl>
                                        <p:attrNameLst>
                                          <p:attrName>style.visibility</p:attrName>
                                        </p:attrNameLst>
                                      </p:cBhvr>
                                      <p:to>
                                        <p:strVal val="visible"/>
                                      </p:to>
                                    </p:set>
                                    <p:animEffect transition="in" filter="fade">
                                      <p:cBhvr>
                                        <p:cTn id="16" dur="1000"/>
                                        <p:tgtEl>
                                          <p:spTgt spid="6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5">
                                            <p:txEl>
                                              <p:pRg st="4" end="4"/>
                                            </p:txEl>
                                          </p:spTgt>
                                        </p:tgtEl>
                                        <p:attrNameLst>
                                          <p:attrName>style.visibility</p:attrName>
                                        </p:attrNameLst>
                                      </p:cBhvr>
                                      <p:to>
                                        <p:strVal val="visible"/>
                                      </p:to>
                                    </p:set>
                                    <p:animEffect transition="in" filter="fade">
                                      <p:cBhvr>
                                        <p:cTn id="19" dur="1000"/>
                                        <p:tgtEl>
                                          <p:spTgt spid="6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5">
                                            <p:txEl>
                                              <p:pRg st="5" end="5"/>
                                            </p:txEl>
                                          </p:spTgt>
                                        </p:tgtEl>
                                        <p:attrNameLst>
                                          <p:attrName>style.visibility</p:attrName>
                                        </p:attrNameLst>
                                      </p:cBhvr>
                                      <p:to>
                                        <p:strVal val="visible"/>
                                      </p:to>
                                    </p:set>
                                    <p:animEffect transition="in" filter="fade">
                                      <p:cBhvr>
                                        <p:cTn id="22" dur="1000"/>
                                        <p:tgtEl>
                                          <p:spTgt spid="6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5">
                                            <p:txEl>
                                              <p:pRg st="6" end="6"/>
                                            </p:txEl>
                                          </p:spTgt>
                                        </p:tgtEl>
                                        <p:attrNameLst>
                                          <p:attrName>style.visibility</p:attrName>
                                        </p:attrNameLst>
                                      </p:cBhvr>
                                      <p:to>
                                        <p:strVal val="visible"/>
                                      </p:to>
                                    </p:set>
                                    <p:animEffect transition="in" filter="fade">
                                      <p:cBhvr>
                                        <p:cTn id="25" dur="1000"/>
                                        <p:tgtEl>
                                          <p:spTgt spid="6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5">
                                            <p:txEl>
                                              <p:pRg st="7" end="7"/>
                                            </p:txEl>
                                          </p:spTgt>
                                        </p:tgtEl>
                                        <p:attrNameLst>
                                          <p:attrName>style.visibility</p:attrName>
                                        </p:attrNameLst>
                                      </p:cBhvr>
                                      <p:to>
                                        <p:strVal val="visible"/>
                                      </p:to>
                                    </p:set>
                                    <p:animEffect transition="in" filter="fade">
                                      <p:cBhvr>
                                        <p:cTn id="28" dur="1000"/>
                                        <p:tgtEl>
                                          <p:spTgt spid="65">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5">
                                            <p:txEl>
                                              <p:pRg st="8" end="8"/>
                                            </p:txEl>
                                          </p:spTgt>
                                        </p:tgtEl>
                                        <p:attrNameLst>
                                          <p:attrName>style.visibility</p:attrName>
                                        </p:attrNameLst>
                                      </p:cBhvr>
                                      <p:to>
                                        <p:strVal val="visible"/>
                                      </p:to>
                                    </p:set>
                                    <p:animEffect transition="in" filter="fade">
                                      <p:cBhvr>
                                        <p:cTn id="31" dur="1000"/>
                                        <p:tgtEl>
                                          <p:spTgt spid="6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2_Objectives">
  <p:cSld name="2_Objectives">
    <p:bg>
      <p:bgPr>
        <a:blipFill>
          <a:blip r:embed="rId2">
            <a:alphaModFix/>
          </a:blip>
          <a:stretch>
            <a:fillRect/>
          </a:stretch>
        </a:blipFill>
        <a:effectLst/>
      </p:bgPr>
    </p:bg>
    <p:spTree>
      <p:nvGrpSpPr>
        <p:cNvPr id="1" name="Shape 288"/>
        <p:cNvGrpSpPr/>
        <p:nvPr/>
      </p:nvGrpSpPr>
      <p:grpSpPr>
        <a:xfrm>
          <a:off x="0" y="0"/>
          <a:ext cx="0" cy="0"/>
          <a:chOff x="0" y="0"/>
          <a:chExt cx="0" cy="0"/>
        </a:xfrm>
      </p:grpSpPr>
      <p:pic>
        <p:nvPicPr>
          <p:cNvPr id="289" name="Google Shape;289;p35"/>
          <p:cNvPicPr preferRelativeResize="0"/>
          <p:nvPr/>
        </p:nvPicPr>
        <p:blipFill rotWithShape="1">
          <a:blip r:embed="rId3">
            <a:alphaModFix/>
          </a:blip>
          <a:srcRect t="18245" r="29034" b="25566"/>
          <a:stretch/>
        </p:blipFill>
        <p:spPr>
          <a:xfrm>
            <a:off x="3495499" y="0"/>
            <a:ext cx="8696501" cy="6858000"/>
          </a:xfrm>
          <a:custGeom>
            <a:avLst/>
            <a:gdLst/>
            <a:ahLst/>
            <a:cxnLst/>
            <a:rect l="l" t="t" r="r" b="b"/>
            <a:pathLst>
              <a:path w="8696501" h="6885543" extrusionOk="0">
                <a:moveTo>
                  <a:pt x="0" y="0"/>
                </a:moveTo>
                <a:lnTo>
                  <a:pt x="8696501" y="0"/>
                </a:lnTo>
                <a:lnTo>
                  <a:pt x="8696501" y="6885543"/>
                </a:lnTo>
                <a:lnTo>
                  <a:pt x="0" y="6885543"/>
                </a:lnTo>
                <a:close/>
              </a:path>
            </a:pathLst>
          </a:custGeom>
          <a:noFill/>
          <a:ln>
            <a:noFill/>
          </a:ln>
        </p:spPr>
      </p:pic>
      <p:pic>
        <p:nvPicPr>
          <p:cNvPr id="290" name="Google Shape;290;p35"/>
          <p:cNvPicPr preferRelativeResize="0"/>
          <p:nvPr/>
        </p:nvPicPr>
        <p:blipFill rotWithShape="1">
          <a:blip r:embed="rId4">
            <a:alphaModFix/>
          </a:blip>
          <a:srcRect/>
          <a:stretch/>
        </p:blipFill>
        <p:spPr>
          <a:xfrm>
            <a:off x="1278155" y="1780022"/>
            <a:ext cx="3182377" cy="29084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alpha val="0"/>
          </a:schemeClr>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5">
            <a:alphaModFix/>
          </a:blip>
          <a:srcRect b="87811"/>
          <a:stretch/>
        </p:blipFill>
        <p:spPr>
          <a:xfrm>
            <a:off x="0" y="0"/>
            <a:ext cx="12192000" cy="835891"/>
          </a:xfrm>
          <a:prstGeom prst="rect">
            <a:avLst/>
          </a:prstGeom>
          <a:noFill/>
          <a:ln>
            <a:noFill/>
          </a:ln>
        </p:spPr>
      </p:pic>
      <p:sp>
        <p:nvSpPr>
          <p:cNvPr id="11" name="Google Shape;11;p1"/>
          <p:cNvSpPr/>
          <p:nvPr/>
        </p:nvSpPr>
        <p:spPr>
          <a:xfrm>
            <a:off x="0" y="0"/>
            <a:ext cx="12192000" cy="6857999"/>
          </a:xfrm>
          <a:prstGeom prst="rect">
            <a:avLst/>
          </a:prstGeom>
          <a:solidFill>
            <a:schemeClr val="lt1"/>
          </a:solidFill>
          <a:ln>
            <a:noFill/>
          </a:ln>
          <a:effectLst>
            <a:outerShdw blurRad="165100" dist="38100" dir="5400000" algn="t" rotWithShape="0">
              <a:srgbClr val="000000">
                <a:alpha val="392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Light"/>
              <a:ea typeface="Montserrat Light"/>
              <a:cs typeface="Montserrat Light"/>
              <a:sym typeface="Montserrat Light"/>
            </a:endParaRPr>
          </a:p>
        </p:txBody>
      </p:sp>
      <p:sp>
        <p:nvSpPr>
          <p:cNvPr id="12" name="Google Shape;12;p1"/>
          <p:cNvSpPr/>
          <p:nvPr/>
        </p:nvSpPr>
        <p:spPr>
          <a:xfrm>
            <a:off x="0" y="6027491"/>
            <a:ext cx="12192000" cy="780826"/>
          </a:xfrm>
          <a:custGeom>
            <a:avLst/>
            <a:gdLst/>
            <a:ahLst/>
            <a:cxnLst/>
            <a:rect l="l" t="t" r="r" b="b"/>
            <a:pathLst>
              <a:path w="12202632" h="800290" extrusionOk="0">
                <a:moveTo>
                  <a:pt x="0" y="117097"/>
                </a:moveTo>
                <a:cubicBezTo>
                  <a:pt x="6318103" y="393544"/>
                  <a:pt x="9694630" y="-414144"/>
                  <a:pt x="12199892" y="311549"/>
                </a:cubicBezTo>
                <a:cubicBezTo>
                  <a:pt x="12200805" y="419748"/>
                  <a:pt x="12201719" y="692091"/>
                  <a:pt x="12202632" y="800290"/>
                </a:cubicBezTo>
                <a:lnTo>
                  <a:pt x="10632" y="800290"/>
                </a:lnTo>
                <a:lnTo>
                  <a:pt x="0" y="117097"/>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Light"/>
              <a:ea typeface="Montserrat Light"/>
              <a:cs typeface="Montserrat Light"/>
              <a:sym typeface="Montserrat Light"/>
            </a:endParaRPr>
          </a:p>
        </p:txBody>
      </p:sp>
      <p:sp>
        <p:nvSpPr>
          <p:cNvPr id="13" name="Google Shape;13;p1"/>
          <p:cNvSpPr/>
          <p:nvPr/>
        </p:nvSpPr>
        <p:spPr>
          <a:xfrm>
            <a:off x="0" y="5959817"/>
            <a:ext cx="12192000" cy="894308"/>
          </a:xfrm>
          <a:custGeom>
            <a:avLst/>
            <a:gdLst/>
            <a:ahLst/>
            <a:cxnLst/>
            <a:rect l="l" t="t" r="r" b="b"/>
            <a:pathLst>
              <a:path w="12192000" h="894308" extrusionOk="0">
                <a:moveTo>
                  <a:pt x="0" y="51626"/>
                </a:moveTo>
                <a:cubicBezTo>
                  <a:pt x="6318103" y="328073"/>
                  <a:pt x="9747793" y="-511512"/>
                  <a:pt x="12189260" y="575688"/>
                </a:cubicBezTo>
                <a:cubicBezTo>
                  <a:pt x="12190173" y="683887"/>
                  <a:pt x="12191087" y="786109"/>
                  <a:pt x="12192000" y="894308"/>
                </a:cubicBezTo>
                <a:lnTo>
                  <a:pt x="0" y="894308"/>
                </a:lnTo>
                <a:lnTo>
                  <a:pt x="0" y="516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Light"/>
              <a:ea typeface="Montserrat Light"/>
              <a:cs typeface="Montserrat Light"/>
              <a:sym typeface="Montserrat Light"/>
            </a:endParaRPr>
          </a:p>
        </p:txBody>
      </p:sp>
      <p:sp>
        <p:nvSpPr>
          <p:cNvPr id="14" name="Google Shape;14;p1"/>
          <p:cNvSpPr/>
          <p:nvPr/>
        </p:nvSpPr>
        <p:spPr>
          <a:xfrm>
            <a:off x="1" y="6005023"/>
            <a:ext cx="12191611" cy="849103"/>
          </a:xfrm>
          <a:custGeom>
            <a:avLst/>
            <a:gdLst/>
            <a:ahLst/>
            <a:cxnLst/>
            <a:rect l="l" t="t" r="r" b="b"/>
            <a:pathLst>
              <a:path w="12191611" h="849103" extrusionOk="0">
                <a:moveTo>
                  <a:pt x="8258256" y="328"/>
                </a:moveTo>
                <a:cubicBezTo>
                  <a:pt x="9863824" y="-6814"/>
                  <a:pt x="11121118" y="100038"/>
                  <a:pt x="12189260" y="575688"/>
                </a:cubicBezTo>
                <a:cubicBezTo>
                  <a:pt x="12189717" y="629788"/>
                  <a:pt x="12190173" y="682393"/>
                  <a:pt x="12190630" y="734998"/>
                </a:cubicBezTo>
                <a:lnTo>
                  <a:pt x="12191611" y="849103"/>
                </a:lnTo>
                <a:lnTo>
                  <a:pt x="0" y="849103"/>
                </a:lnTo>
                <a:lnTo>
                  <a:pt x="0" y="51626"/>
                </a:lnTo>
                <a:cubicBezTo>
                  <a:pt x="3553933" y="207128"/>
                  <a:pt x="6193954" y="9510"/>
                  <a:pt x="8258256" y="328"/>
                </a:cubicBezTo>
                <a:close/>
              </a:path>
            </a:pathLst>
          </a:custGeom>
          <a:blipFill rotWithShape="1">
            <a:blip r:embed="rId6">
              <a:alphaModFix amt="15000"/>
            </a:blip>
            <a:tile tx="0" ty="0" sx="20000" sy="2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Light"/>
              <a:ea typeface="Montserrat Light"/>
              <a:cs typeface="Montserrat Light"/>
              <a:sym typeface="Montserrat Light"/>
            </a:endParaRPr>
          </a:p>
        </p:txBody>
      </p:sp>
      <p:sp>
        <p:nvSpPr>
          <p:cNvPr id="15" name="Google Shape;15;p1"/>
          <p:cNvSpPr txBox="1">
            <a:spLocks noGrp="1"/>
          </p:cNvSpPr>
          <p:nvPr>
            <p:ph type="title"/>
          </p:nvPr>
        </p:nvSpPr>
        <p:spPr>
          <a:xfrm>
            <a:off x="735833" y="131411"/>
            <a:ext cx="10747330" cy="63943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5"/>
              </a:buClr>
              <a:buSzPts val="2800"/>
              <a:buFont typeface="Montserrat ExtraBold"/>
              <a:buNone/>
              <a:defRPr sz="2800" b="0" i="0" u="none" strike="noStrike" cap="none">
                <a:solidFill>
                  <a:schemeClr val="accent5"/>
                </a:solidFill>
                <a:latin typeface="Montserrat ExtraBold"/>
                <a:ea typeface="Montserrat ExtraBold"/>
                <a:cs typeface="Montserrat ExtraBold"/>
                <a:sym typeface="Montserrat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1"/>
          <p:cNvSpPr txBox="1">
            <a:spLocks noGrp="1"/>
          </p:cNvSpPr>
          <p:nvPr>
            <p:ph type="body" idx="1"/>
          </p:nvPr>
        </p:nvSpPr>
        <p:spPr>
          <a:xfrm>
            <a:off x="735833" y="1243603"/>
            <a:ext cx="10747330" cy="4223728"/>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600"/>
              </a:spcBef>
              <a:spcAft>
                <a:spcPts val="0"/>
              </a:spcAft>
              <a:buClr>
                <a:srgbClr val="355D63"/>
              </a:buClr>
              <a:buSzPts val="1800"/>
              <a:buFont typeface="Helvetica Neue"/>
              <a:buChar char="■"/>
              <a:defRPr sz="1800" b="0" i="0" u="none" strike="noStrike" cap="none">
                <a:solidFill>
                  <a:srgbClr val="355D63"/>
                </a:solidFill>
                <a:latin typeface="Montserrat Light"/>
                <a:ea typeface="Montserrat Light"/>
                <a:cs typeface="Montserrat Light"/>
                <a:sym typeface="Montserrat Light"/>
              </a:defRPr>
            </a:lvl1pPr>
            <a:lvl2pPr marL="914400" marR="0" lvl="1" indent="-330200" algn="l" rtl="0">
              <a:lnSpc>
                <a:spcPct val="100000"/>
              </a:lnSpc>
              <a:spcBef>
                <a:spcPts val="600"/>
              </a:spcBef>
              <a:spcAft>
                <a:spcPts val="0"/>
              </a:spcAft>
              <a:buClr>
                <a:srgbClr val="355D63"/>
              </a:buClr>
              <a:buSzPts val="1600"/>
              <a:buFont typeface="Arial"/>
              <a:buChar char="•"/>
              <a:defRPr sz="1600" b="0" i="0" u="none" strike="noStrike" cap="none">
                <a:solidFill>
                  <a:srgbClr val="355D63"/>
                </a:solidFill>
                <a:latin typeface="Montserrat Light"/>
                <a:ea typeface="Montserrat Light"/>
                <a:cs typeface="Montserrat Light"/>
                <a:sym typeface="Montserrat Light"/>
              </a:defRPr>
            </a:lvl2pPr>
            <a:lvl3pPr marL="1371600" marR="0" lvl="2" indent="-317500" algn="l" rtl="0">
              <a:lnSpc>
                <a:spcPct val="100000"/>
              </a:lnSpc>
              <a:spcBef>
                <a:spcPts val="600"/>
              </a:spcBef>
              <a:spcAft>
                <a:spcPts val="0"/>
              </a:spcAft>
              <a:buClr>
                <a:srgbClr val="355D63"/>
              </a:buClr>
              <a:buSzPts val="1400"/>
              <a:buFont typeface="Arial"/>
              <a:buChar char="•"/>
              <a:defRPr sz="1400" b="0" i="0" u="none" strike="noStrike" cap="none">
                <a:solidFill>
                  <a:srgbClr val="355D63"/>
                </a:solidFill>
                <a:latin typeface="Montserrat Light"/>
                <a:ea typeface="Montserrat Light"/>
                <a:cs typeface="Montserrat Light"/>
                <a:sym typeface="Montserrat Light"/>
              </a:defRPr>
            </a:lvl3pPr>
            <a:lvl4pPr marL="1828800" marR="0" lvl="3" indent="-304800" algn="l" rtl="0">
              <a:lnSpc>
                <a:spcPct val="100000"/>
              </a:lnSpc>
              <a:spcBef>
                <a:spcPts val="600"/>
              </a:spcBef>
              <a:spcAft>
                <a:spcPts val="0"/>
              </a:spcAft>
              <a:buClr>
                <a:srgbClr val="355D63"/>
              </a:buClr>
              <a:buSzPts val="1200"/>
              <a:buFont typeface="Arial"/>
              <a:buChar char="•"/>
              <a:defRPr sz="1200" b="0" i="0" u="none" strike="noStrike" cap="none">
                <a:solidFill>
                  <a:srgbClr val="355D63"/>
                </a:solidFill>
                <a:latin typeface="Montserrat Light"/>
                <a:ea typeface="Montserrat Light"/>
                <a:cs typeface="Montserrat Light"/>
                <a:sym typeface="Montserrat Light"/>
              </a:defRPr>
            </a:lvl4pPr>
            <a:lvl5pPr marL="2286000" marR="0" lvl="4" indent="-304800" algn="l" rtl="0">
              <a:lnSpc>
                <a:spcPct val="100000"/>
              </a:lnSpc>
              <a:spcBef>
                <a:spcPts val="600"/>
              </a:spcBef>
              <a:spcAft>
                <a:spcPts val="0"/>
              </a:spcAft>
              <a:buClr>
                <a:srgbClr val="355D63"/>
              </a:buClr>
              <a:buSzPts val="1200"/>
              <a:buFont typeface="Arial"/>
              <a:buChar char="•"/>
              <a:defRPr sz="1200" b="0" i="0" u="none" strike="noStrike" cap="none">
                <a:solidFill>
                  <a:srgbClr val="355D63"/>
                </a:solidFill>
                <a:latin typeface="Montserrat Light"/>
                <a:ea typeface="Montserrat Light"/>
                <a:cs typeface="Montserrat Light"/>
                <a:sym typeface="Montserrat Light"/>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9pPr>
          </a:lstStyle>
          <a:p>
            <a:endParaRPr/>
          </a:p>
        </p:txBody>
      </p:sp>
      <p:sp>
        <p:nvSpPr>
          <p:cNvPr id="17" name="Google Shape;17;p1"/>
          <p:cNvSpPr txBox="1">
            <a:spLocks noGrp="1"/>
          </p:cNvSpPr>
          <p:nvPr>
            <p:ph type="ftr" idx="11"/>
          </p:nvPr>
        </p:nvSpPr>
        <p:spPr>
          <a:xfrm>
            <a:off x="3606546" y="6269614"/>
            <a:ext cx="4978908"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3A5E5D"/>
                </a:solidFill>
                <a:latin typeface="Montserrat Light"/>
                <a:ea typeface="Montserrat Light"/>
                <a:cs typeface="Montserrat Light"/>
                <a:sym typeface="Montserrat Light"/>
              </a:defRPr>
            </a:lvl1pPr>
            <a:lvl2pPr marR="0" lvl="1"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2pPr>
            <a:lvl3pPr marR="0" lvl="2"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3pPr>
            <a:lvl4pPr marR="0" lvl="3"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4pPr>
            <a:lvl5pPr marR="0" lvl="4"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5pPr>
            <a:lvl6pPr marR="0" lvl="5"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6pPr>
            <a:lvl7pPr marR="0" lvl="6"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7pPr>
            <a:lvl8pPr marR="0" lvl="7"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8pPr>
            <a:lvl9pPr marR="0" lvl="8"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9pPr>
          </a:lstStyle>
          <a:p>
            <a:endParaRPr/>
          </a:p>
        </p:txBody>
      </p:sp>
      <p:sp>
        <p:nvSpPr>
          <p:cNvPr id="18" name="Google Shape;18;p1"/>
          <p:cNvSpPr>
            <a:spLocks noGrp="1"/>
          </p:cNvSpPr>
          <p:nvPr>
            <p:ph type="sldNum" idx="12"/>
          </p:nvPr>
        </p:nvSpPr>
        <p:spPr>
          <a:xfrm>
            <a:off x="10923374" y="6258981"/>
            <a:ext cx="532793" cy="473138"/>
          </a:xfrm>
          <a:prstGeom prst="roundRect">
            <a:avLst>
              <a:gd name="adj" fmla="val 23961"/>
            </a:avLst>
          </a:prstGeom>
          <a:blipFill rotWithShape="1">
            <a:blip r:embed="rId7">
              <a:alphaModFix/>
            </a:blip>
            <a:stretch>
              <a:fillRect/>
            </a:stretch>
          </a:blipFill>
          <a:ln>
            <a:noFill/>
          </a:ln>
        </p:spPr>
        <p:txBody>
          <a:bodyPr spcFirstLastPara="1" wrap="square" lIns="0" tIns="0" rIns="91425" bIns="0" anchor="ctr" anchorCtr="0">
            <a:noAutofit/>
          </a:bodyPr>
          <a:lstStyle>
            <a:lvl1pPr marL="0" marR="0" lvl="0" indent="0" algn="ctr" rtl="0">
              <a:spcBef>
                <a:spcPts val="0"/>
              </a:spcBef>
              <a:buNone/>
              <a:defRPr sz="900" b="0" i="0" u="none" strike="noStrike" cap="none">
                <a:solidFill>
                  <a:srgbClr val="151616"/>
                </a:solidFill>
                <a:latin typeface="Montserrat Light"/>
                <a:ea typeface="Montserrat Light"/>
                <a:cs typeface="Montserrat Light"/>
                <a:sym typeface="Montserrat Light"/>
              </a:defRPr>
            </a:lvl1pPr>
            <a:lvl2pPr marL="0" marR="0" lvl="1" indent="0" algn="ctr" rtl="0">
              <a:spcBef>
                <a:spcPts val="0"/>
              </a:spcBef>
              <a:buNone/>
              <a:defRPr sz="900" b="0" i="0" u="none" strike="noStrike" cap="none">
                <a:solidFill>
                  <a:srgbClr val="151616"/>
                </a:solidFill>
                <a:latin typeface="Montserrat Light"/>
                <a:ea typeface="Montserrat Light"/>
                <a:cs typeface="Montserrat Light"/>
                <a:sym typeface="Montserrat Light"/>
              </a:defRPr>
            </a:lvl2pPr>
            <a:lvl3pPr marL="0" marR="0" lvl="2" indent="0" algn="ctr" rtl="0">
              <a:spcBef>
                <a:spcPts val="0"/>
              </a:spcBef>
              <a:buNone/>
              <a:defRPr sz="900" b="0" i="0" u="none" strike="noStrike" cap="none">
                <a:solidFill>
                  <a:srgbClr val="151616"/>
                </a:solidFill>
                <a:latin typeface="Montserrat Light"/>
                <a:ea typeface="Montserrat Light"/>
                <a:cs typeface="Montserrat Light"/>
                <a:sym typeface="Montserrat Light"/>
              </a:defRPr>
            </a:lvl3pPr>
            <a:lvl4pPr marL="0" marR="0" lvl="3" indent="0" algn="ctr" rtl="0">
              <a:spcBef>
                <a:spcPts val="0"/>
              </a:spcBef>
              <a:buNone/>
              <a:defRPr sz="900" b="0" i="0" u="none" strike="noStrike" cap="none">
                <a:solidFill>
                  <a:srgbClr val="151616"/>
                </a:solidFill>
                <a:latin typeface="Montserrat Light"/>
                <a:ea typeface="Montserrat Light"/>
                <a:cs typeface="Montserrat Light"/>
                <a:sym typeface="Montserrat Light"/>
              </a:defRPr>
            </a:lvl4pPr>
            <a:lvl5pPr marL="0" marR="0" lvl="4" indent="0" algn="ctr" rtl="0">
              <a:spcBef>
                <a:spcPts val="0"/>
              </a:spcBef>
              <a:buNone/>
              <a:defRPr sz="900" b="0" i="0" u="none" strike="noStrike" cap="none">
                <a:solidFill>
                  <a:srgbClr val="151616"/>
                </a:solidFill>
                <a:latin typeface="Montserrat Light"/>
                <a:ea typeface="Montserrat Light"/>
                <a:cs typeface="Montserrat Light"/>
                <a:sym typeface="Montserrat Light"/>
              </a:defRPr>
            </a:lvl5pPr>
            <a:lvl6pPr marL="0" marR="0" lvl="5" indent="0" algn="ctr" rtl="0">
              <a:spcBef>
                <a:spcPts val="0"/>
              </a:spcBef>
              <a:buNone/>
              <a:defRPr sz="900" b="0" i="0" u="none" strike="noStrike" cap="none">
                <a:solidFill>
                  <a:srgbClr val="151616"/>
                </a:solidFill>
                <a:latin typeface="Montserrat Light"/>
                <a:ea typeface="Montserrat Light"/>
                <a:cs typeface="Montserrat Light"/>
                <a:sym typeface="Montserrat Light"/>
              </a:defRPr>
            </a:lvl6pPr>
            <a:lvl7pPr marL="0" marR="0" lvl="6" indent="0" algn="ctr" rtl="0">
              <a:spcBef>
                <a:spcPts val="0"/>
              </a:spcBef>
              <a:buNone/>
              <a:defRPr sz="900" b="0" i="0" u="none" strike="noStrike" cap="none">
                <a:solidFill>
                  <a:srgbClr val="151616"/>
                </a:solidFill>
                <a:latin typeface="Montserrat Light"/>
                <a:ea typeface="Montserrat Light"/>
                <a:cs typeface="Montserrat Light"/>
                <a:sym typeface="Montserrat Light"/>
              </a:defRPr>
            </a:lvl7pPr>
            <a:lvl8pPr marL="0" marR="0" lvl="7" indent="0" algn="ctr" rtl="0">
              <a:spcBef>
                <a:spcPts val="0"/>
              </a:spcBef>
              <a:buNone/>
              <a:defRPr sz="900" b="0" i="0" u="none" strike="noStrike" cap="none">
                <a:solidFill>
                  <a:srgbClr val="151616"/>
                </a:solidFill>
                <a:latin typeface="Montserrat Light"/>
                <a:ea typeface="Montserrat Light"/>
                <a:cs typeface="Montserrat Light"/>
                <a:sym typeface="Montserrat Light"/>
              </a:defRPr>
            </a:lvl8pPr>
            <a:lvl9pPr marL="0" marR="0" lvl="8" indent="0" algn="ctr" rtl="0">
              <a:spcBef>
                <a:spcPts val="0"/>
              </a:spcBef>
              <a:buNone/>
              <a:defRPr sz="900" b="0" i="0" u="none" strike="noStrike" cap="none">
                <a:solidFill>
                  <a:srgbClr val="151616"/>
                </a:solidFill>
                <a:latin typeface="Montserrat Light"/>
                <a:ea typeface="Montserrat Light"/>
                <a:cs typeface="Montserrat Light"/>
                <a:sym typeface="Montserrat Light"/>
              </a:defRPr>
            </a:lvl9pPr>
          </a:lstStyle>
          <a:p>
            <a:pPr marL="0" lvl="0" indent="0" algn="ctr" rtl="0">
              <a:spcBef>
                <a:spcPts val="0"/>
              </a:spcBef>
              <a:spcAft>
                <a:spcPts val="0"/>
              </a:spcAft>
              <a:buNone/>
            </a:pPr>
            <a:fld id="{00000000-1234-1234-1234-123412341234}" type="slidenum">
              <a:rPr lang="en-US"/>
              <a:t>‹Nr.›</a:t>
            </a:fld>
            <a:endParaRPr/>
          </a:p>
        </p:txBody>
      </p:sp>
      <p:pic>
        <p:nvPicPr>
          <p:cNvPr id="19" name="Google Shape;19;p1"/>
          <p:cNvPicPr preferRelativeResize="0"/>
          <p:nvPr/>
        </p:nvPicPr>
        <p:blipFill rotWithShape="1">
          <a:blip r:embed="rId8">
            <a:alphaModFix/>
          </a:blip>
          <a:srcRect/>
          <a:stretch/>
        </p:blipFill>
        <p:spPr>
          <a:xfrm>
            <a:off x="735833" y="6128769"/>
            <a:ext cx="1497739" cy="663905"/>
          </a:xfrm>
          <a:prstGeom prst="rect">
            <a:avLst/>
          </a:prstGeom>
          <a:noFill/>
          <a:ln>
            <a:noFill/>
          </a:ln>
        </p:spPr>
      </p:pic>
      <p:cxnSp>
        <p:nvCxnSpPr>
          <p:cNvPr id="20" name="Google Shape;20;p1"/>
          <p:cNvCxnSpPr/>
          <p:nvPr/>
        </p:nvCxnSpPr>
        <p:spPr>
          <a:xfrm>
            <a:off x="735833" y="835891"/>
            <a:ext cx="10747330" cy="0"/>
          </a:xfrm>
          <a:prstGeom prst="straightConnector1">
            <a:avLst/>
          </a:prstGeom>
          <a:noFill/>
          <a:ln w="9525" cap="flat" cmpd="sng">
            <a:solidFill>
              <a:schemeClr val="accent1"/>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2" r:id="rId2"/>
    <p:sldLayoutId id="2147483681" r:id="rId3"/>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p:tgtEl>
                                          <p:spTgt spid="15"/>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1000"/>
                                        <p:tgtEl>
                                          <p:spTgt spid="16">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fade">
                                      <p:cBhvr>
                                        <p:cTn id="15" dur="1000"/>
                                        <p:tgtEl>
                                          <p:spTgt spid="16">
                                            <p:txEl>
                                              <p:pRg st="1" end="1"/>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fade">
                                      <p:cBhvr>
                                        <p:cTn id="19" dur="1000"/>
                                        <p:tgtEl>
                                          <p:spTgt spid="16">
                                            <p:txEl>
                                              <p:pRg st="2" end="2"/>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fade">
                                      <p:cBhvr>
                                        <p:cTn id="23" dur="1000"/>
                                        <p:tgtEl>
                                          <p:spTgt spid="16">
                                            <p:txEl>
                                              <p:pRg st="3" end="3"/>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1000"/>
                                        <p:tgtEl>
                                          <p:spTgt spid="16">
                                            <p:txEl>
                                              <p:pRg st="4" end="4"/>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16">
                                            <p:txEl>
                                              <p:pRg st="5" end="5"/>
                                            </p:txEl>
                                          </p:spTgt>
                                        </p:tgtEl>
                                        <p:attrNameLst>
                                          <p:attrName>style.visibility</p:attrName>
                                        </p:attrNameLst>
                                      </p:cBhvr>
                                      <p:to>
                                        <p:strVal val="visible"/>
                                      </p:to>
                                    </p:set>
                                    <p:animEffect transition="in" filter="fade">
                                      <p:cBhvr>
                                        <p:cTn id="31" dur="1000"/>
                                        <p:tgtEl>
                                          <p:spTgt spid="16">
                                            <p:txEl>
                                              <p:pRg st="5" end="5"/>
                                            </p:txEl>
                                          </p:spTgt>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16">
                                            <p:txEl>
                                              <p:pRg st="6" end="6"/>
                                            </p:txEl>
                                          </p:spTgt>
                                        </p:tgtEl>
                                        <p:attrNameLst>
                                          <p:attrName>style.visibility</p:attrName>
                                        </p:attrNameLst>
                                      </p:cBhvr>
                                      <p:to>
                                        <p:strVal val="visible"/>
                                      </p:to>
                                    </p:set>
                                    <p:animEffect transition="in" filter="fade">
                                      <p:cBhvr>
                                        <p:cTn id="35" dur="1000"/>
                                        <p:tgtEl>
                                          <p:spTgt spid="16">
                                            <p:txEl>
                                              <p:pRg st="6" end="6"/>
                                            </p:txEl>
                                          </p:spTgt>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16">
                                            <p:txEl>
                                              <p:pRg st="7" end="7"/>
                                            </p:txEl>
                                          </p:spTgt>
                                        </p:tgtEl>
                                        <p:attrNameLst>
                                          <p:attrName>style.visibility</p:attrName>
                                        </p:attrNameLst>
                                      </p:cBhvr>
                                      <p:to>
                                        <p:strVal val="visible"/>
                                      </p:to>
                                    </p:set>
                                    <p:animEffect transition="in" filter="fade">
                                      <p:cBhvr>
                                        <p:cTn id="39" dur="1000"/>
                                        <p:tgtEl>
                                          <p:spTgt spid="16">
                                            <p:txEl>
                                              <p:pRg st="7" end="7"/>
                                            </p:txEl>
                                          </p:spTgt>
                                        </p:tgtEl>
                                      </p:cBhvr>
                                    </p:animEffect>
                                  </p:childTnLst>
                                </p:cTn>
                              </p:par>
                            </p:childTnLst>
                          </p:cTn>
                        </p:par>
                        <p:par>
                          <p:cTn id="40" fill="hold">
                            <p:stCondLst>
                              <p:cond delay="9000"/>
                            </p:stCondLst>
                            <p:childTnLst>
                              <p:par>
                                <p:cTn id="41" presetID="10" presetClass="entr" presetSubtype="0" fill="hold" nodeType="afterEffect">
                                  <p:stCondLst>
                                    <p:cond delay="0"/>
                                  </p:stCondLst>
                                  <p:childTnLst>
                                    <p:set>
                                      <p:cBhvr>
                                        <p:cTn id="42" dur="1" fill="hold">
                                          <p:stCondLst>
                                            <p:cond delay="0"/>
                                          </p:stCondLst>
                                        </p:cTn>
                                        <p:tgtEl>
                                          <p:spTgt spid="16">
                                            <p:txEl>
                                              <p:pRg st="8" end="8"/>
                                            </p:txEl>
                                          </p:spTgt>
                                        </p:tgtEl>
                                        <p:attrNameLst>
                                          <p:attrName>style.visibility</p:attrName>
                                        </p:attrNameLst>
                                      </p:cBhvr>
                                      <p:to>
                                        <p:strVal val="visible"/>
                                      </p:to>
                                    </p:set>
                                    <p:animEffect transition="in" filter="fade">
                                      <p:cBhvr>
                                        <p:cTn id="43" dur="10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7"/>
          <p:cNvSpPr txBox="1">
            <a:spLocks noGrp="1"/>
          </p:cNvSpPr>
          <p:nvPr>
            <p:ph type="title"/>
          </p:nvPr>
        </p:nvSpPr>
        <p:spPr>
          <a:xfrm>
            <a:off x="786998" y="2017981"/>
            <a:ext cx="5498935" cy="210634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A5E5D"/>
              </a:buClr>
              <a:buSzPts val="4000"/>
              <a:buFont typeface="Montserrat ExtraBold"/>
              <a:buNone/>
            </a:pPr>
            <a:r>
              <a:rPr lang="en-US"/>
              <a:t>Was tun, wenn...?</a:t>
            </a:r>
            <a:endParaRPr/>
          </a:p>
        </p:txBody>
      </p:sp>
      <p:sp>
        <p:nvSpPr>
          <p:cNvPr id="303" name="Google Shape;303;p37"/>
          <p:cNvSpPr txBox="1">
            <a:spLocks noGrp="1"/>
          </p:cNvSpPr>
          <p:nvPr>
            <p:ph type="body" idx="1"/>
          </p:nvPr>
        </p:nvSpPr>
        <p:spPr>
          <a:xfrm>
            <a:off x="785111" y="4124325"/>
            <a:ext cx="5500822" cy="157679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3A5E5D"/>
              </a:buClr>
              <a:buSzPts val="2000"/>
              <a:buNone/>
            </a:pPr>
            <a:r>
              <a:rPr lang="en-US"/>
              <a:t>Fallbeispiele</a:t>
            </a:r>
            <a:endParaRPr/>
          </a:p>
        </p:txBody>
      </p:sp>
      <p:sp>
        <p:nvSpPr>
          <p:cNvPr id="304" name="Google Shape;304;p37"/>
          <p:cNvSpPr txBox="1">
            <a:spLocks noGrp="1"/>
          </p:cNvSpPr>
          <p:nvPr>
            <p:ph type="body" idx="2"/>
          </p:nvPr>
        </p:nvSpPr>
        <p:spPr>
          <a:xfrm>
            <a:off x="785111" y="6202600"/>
            <a:ext cx="5500822" cy="55304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2D5156"/>
              </a:buClr>
              <a:buSzPts val="1400"/>
              <a:buNone/>
            </a:pPr>
            <a:r>
              <a:rPr lang="en-US"/>
              <a:t>www.lern-fair.de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1D57D55-2114-5D58-BB8C-0915FDB0BC8E}"/>
              </a:ext>
            </a:extLst>
          </p:cNvPr>
          <p:cNvSpPr>
            <a:spLocks noGrp="1"/>
          </p:cNvSpPr>
          <p:nvPr>
            <p:ph type="body" idx="1"/>
          </p:nvPr>
        </p:nvSpPr>
        <p:spPr/>
        <p:txBody>
          <a:bodyPr>
            <a:normAutofit/>
          </a:bodyPr>
          <a:lstStyle/>
          <a:p>
            <a:r>
              <a:rPr lang="de-DE" sz="2800" dirty="0"/>
              <a:t>Überforderung</a:t>
            </a:r>
            <a:endParaRPr lang="de-DE" dirty="0"/>
          </a:p>
          <a:p>
            <a:pPr marL="571500" indent="-342900">
              <a:buFont typeface="Arial" panose="020B0604020202020204" pitchFamily="34" charset="0"/>
              <a:buChar char="•"/>
            </a:pPr>
            <a:r>
              <a:rPr lang="de-DE" dirty="0">
                <a:effectLst/>
                <a:latin typeface="Montserrat" pitchFamily="2" charset="77"/>
                <a:ea typeface="Calibri" panose="020F0502020204030204" pitchFamily="34" charset="0"/>
                <a:cs typeface="Calibri (Textkörper)"/>
              </a:rPr>
              <a:t>Die Hausaufgaben sind zu schwierig für das Kind, z.B. aufgrund von Wissenslücken.</a:t>
            </a:r>
            <a:r>
              <a:rPr lang="de-DE" dirty="0">
                <a:effectLst/>
                <a:latin typeface="Montserrat" pitchFamily="2" charset="77"/>
              </a:rPr>
              <a:t> </a:t>
            </a:r>
          </a:p>
          <a:p>
            <a:pPr marL="571500" indent="-342900">
              <a:buFont typeface="Arial" panose="020B0604020202020204" pitchFamily="34" charset="0"/>
              <a:buChar char="•"/>
            </a:pPr>
            <a:r>
              <a:rPr lang="de-DE" dirty="0">
                <a:latin typeface="Montserrat" pitchFamily="2" charset="77"/>
              </a:rPr>
              <a:t>Du weißt nicht, welches Level </a:t>
            </a:r>
            <a:r>
              <a:rPr lang="de-DE" dirty="0" err="1">
                <a:latin typeface="Montserrat" pitchFamily="2" charset="77"/>
              </a:rPr>
              <a:t>dein:e</a:t>
            </a:r>
            <a:r>
              <a:rPr lang="de-DE" dirty="0">
                <a:latin typeface="Montserrat" pitchFamily="2" charset="77"/>
              </a:rPr>
              <a:t> </a:t>
            </a:r>
            <a:r>
              <a:rPr lang="de-DE" dirty="0" err="1">
                <a:latin typeface="Montserrat" pitchFamily="2" charset="77"/>
              </a:rPr>
              <a:t>Lernpartner:in</a:t>
            </a:r>
            <a:r>
              <a:rPr lang="de-DE" dirty="0">
                <a:latin typeface="Montserrat" pitchFamily="2" charset="77"/>
              </a:rPr>
              <a:t> erreichen muss.</a:t>
            </a:r>
          </a:p>
        </p:txBody>
      </p:sp>
      <p:sp>
        <p:nvSpPr>
          <p:cNvPr id="3" name="Titel 2">
            <a:extLst>
              <a:ext uri="{FF2B5EF4-FFF2-40B4-BE49-F238E27FC236}">
                <a16:creationId xmlns:a16="http://schemas.microsoft.com/office/drawing/2014/main" id="{736A195D-E2C3-E366-AA95-2334C4A5057C}"/>
              </a:ext>
            </a:extLst>
          </p:cNvPr>
          <p:cNvSpPr>
            <a:spLocks noGrp="1"/>
          </p:cNvSpPr>
          <p:nvPr>
            <p:ph type="title"/>
          </p:nvPr>
        </p:nvSpPr>
        <p:spPr/>
        <p:txBody>
          <a:bodyPr/>
          <a:lstStyle/>
          <a:p>
            <a:r>
              <a:rPr lang="de-DE"/>
              <a:t>Fallbeispiel 9</a:t>
            </a:r>
          </a:p>
        </p:txBody>
      </p:sp>
      <p:sp>
        <p:nvSpPr>
          <p:cNvPr id="4" name="Foliennummernplatzhalter 3">
            <a:extLst>
              <a:ext uri="{FF2B5EF4-FFF2-40B4-BE49-F238E27FC236}">
                <a16:creationId xmlns:a16="http://schemas.microsoft.com/office/drawing/2014/main" id="{DF766E94-01F4-7071-9B46-7BEFB3AAF18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10</a:t>
            </a:fld>
            <a:endParaRPr lang="en-US"/>
          </a:p>
        </p:txBody>
      </p:sp>
    </p:spTree>
    <p:extLst>
      <p:ext uri="{BB962C8B-B14F-4D97-AF65-F5344CB8AC3E}">
        <p14:creationId xmlns:p14="http://schemas.microsoft.com/office/powerpoint/2010/main" val="79365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3B323C6-C544-B859-5153-EF83AAA3F794}"/>
              </a:ext>
            </a:extLst>
          </p:cNvPr>
          <p:cNvSpPr>
            <a:spLocks noGrp="1"/>
          </p:cNvSpPr>
          <p:nvPr>
            <p:ph type="body" idx="1"/>
          </p:nvPr>
        </p:nvSpPr>
        <p:spPr/>
        <p:txBody>
          <a:bodyPr/>
          <a:lstStyle/>
          <a:p>
            <a:r>
              <a:rPr lang="de-DE" sz="2800" dirty="0">
                <a:solidFill>
                  <a:schemeClr val="accent1">
                    <a:lumMod val="50000"/>
                  </a:schemeClr>
                </a:solidFill>
              </a:rPr>
              <a:t>„Inkompetenz“ der/des </a:t>
            </a:r>
            <a:r>
              <a:rPr lang="de-DE" sz="2800" dirty="0" err="1">
                <a:solidFill>
                  <a:schemeClr val="accent1">
                    <a:lumMod val="50000"/>
                  </a:schemeClr>
                </a:solidFill>
              </a:rPr>
              <a:t>Helfer:in</a:t>
            </a:r>
            <a:endParaRPr lang="de-DE" sz="2800" dirty="0">
              <a:solidFill>
                <a:schemeClr val="accent1">
                  <a:lumMod val="50000"/>
                </a:schemeClr>
              </a:solidFill>
            </a:endParaRPr>
          </a:p>
          <a:p>
            <a:pPr>
              <a:spcBef>
                <a:spcPts val="0"/>
              </a:spcBef>
            </a:pPr>
            <a:endParaRPr lang="de-DE" sz="900" b="1" dirty="0">
              <a:solidFill>
                <a:schemeClr val="accent1">
                  <a:lumMod val="50000"/>
                </a:schemeClr>
              </a:solidFill>
            </a:endParaRPr>
          </a:p>
          <a:p>
            <a:r>
              <a:rPr lang="de-DE" b="1" dirty="0">
                <a:solidFill>
                  <a:schemeClr val="accent1">
                    <a:lumMod val="50000"/>
                  </a:schemeClr>
                </a:solidFill>
              </a:rPr>
              <a:t>	</a:t>
            </a:r>
            <a:r>
              <a:rPr lang="de-DE" dirty="0">
                <a:solidFill>
                  <a:schemeClr val="accent1">
                    <a:lumMod val="50000"/>
                  </a:schemeClr>
                </a:solidFill>
              </a:rPr>
              <a:t>Du verstehst die Aufgabe nicht, weißt nichts/wenig über das Thema oder hast das meiste vergessen.</a:t>
            </a:r>
          </a:p>
        </p:txBody>
      </p:sp>
      <p:sp>
        <p:nvSpPr>
          <p:cNvPr id="3" name="Titel 2">
            <a:extLst>
              <a:ext uri="{FF2B5EF4-FFF2-40B4-BE49-F238E27FC236}">
                <a16:creationId xmlns:a16="http://schemas.microsoft.com/office/drawing/2014/main" id="{026BA2A5-6243-6C5E-E844-C5558F573F2B}"/>
              </a:ext>
            </a:extLst>
          </p:cNvPr>
          <p:cNvSpPr>
            <a:spLocks noGrp="1"/>
          </p:cNvSpPr>
          <p:nvPr>
            <p:ph type="title"/>
          </p:nvPr>
        </p:nvSpPr>
        <p:spPr/>
        <p:txBody>
          <a:bodyPr/>
          <a:lstStyle/>
          <a:p>
            <a:r>
              <a:rPr lang="de-DE"/>
              <a:t>Fallbeispiel 10</a:t>
            </a:r>
          </a:p>
        </p:txBody>
      </p:sp>
      <p:sp>
        <p:nvSpPr>
          <p:cNvPr id="4" name="Foliennummernplatzhalter 3">
            <a:extLst>
              <a:ext uri="{FF2B5EF4-FFF2-40B4-BE49-F238E27FC236}">
                <a16:creationId xmlns:a16="http://schemas.microsoft.com/office/drawing/2014/main" id="{33315524-4CDC-8DD8-94BB-6E708AEE42A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11</a:t>
            </a:fld>
            <a:endParaRPr lang="en-US"/>
          </a:p>
        </p:txBody>
      </p:sp>
    </p:spTree>
    <p:extLst>
      <p:ext uri="{BB962C8B-B14F-4D97-AF65-F5344CB8AC3E}">
        <p14:creationId xmlns:p14="http://schemas.microsoft.com/office/powerpoint/2010/main" val="213332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CB95AE2-201B-D49D-4174-BB66FF63166A}"/>
              </a:ext>
            </a:extLst>
          </p:cNvPr>
          <p:cNvSpPr>
            <a:spLocks noGrp="1"/>
          </p:cNvSpPr>
          <p:nvPr>
            <p:ph type="body" idx="1"/>
          </p:nvPr>
        </p:nvSpPr>
        <p:spPr/>
        <p:txBody>
          <a:bodyPr/>
          <a:lstStyle/>
          <a:p>
            <a:r>
              <a:rPr lang="de-DE" sz="2800" dirty="0">
                <a:solidFill>
                  <a:schemeClr val="accent1">
                    <a:lumMod val="50000"/>
                  </a:schemeClr>
                </a:solidFill>
              </a:rPr>
              <a:t>Falsche Antwort</a:t>
            </a:r>
          </a:p>
          <a:p>
            <a:pPr>
              <a:spcBef>
                <a:spcPts val="0"/>
              </a:spcBef>
            </a:pPr>
            <a:endParaRPr lang="de-DE" sz="800" dirty="0">
              <a:solidFill>
                <a:schemeClr val="accent1">
                  <a:lumMod val="50000"/>
                </a:schemeClr>
              </a:solidFill>
            </a:endParaRPr>
          </a:p>
          <a:p>
            <a:r>
              <a:rPr lang="de-DE" dirty="0" err="1">
                <a:solidFill>
                  <a:schemeClr val="accent1">
                    <a:lumMod val="50000"/>
                  </a:schemeClr>
                </a:solidFill>
              </a:rPr>
              <a:t>Dein:e</a:t>
            </a:r>
            <a:r>
              <a:rPr lang="de-DE" dirty="0">
                <a:solidFill>
                  <a:schemeClr val="accent1">
                    <a:lumMod val="50000"/>
                  </a:schemeClr>
                </a:solidFill>
              </a:rPr>
              <a:t> </a:t>
            </a:r>
            <a:r>
              <a:rPr lang="de-DE" dirty="0" err="1">
                <a:solidFill>
                  <a:schemeClr val="accent1">
                    <a:lumMod val="50000"/>
                  </a:schemeClr>
                </a:solidFill>
              </a:rPr>
              <a:t>Lernpartner:in</a:t>
            </a:r>
            <a:r>
              <a:rPr lang="de-DE" dirty="0">
                <a:solidFill>
                  <a:schemeClr val="accent1">
                    <a:lumMod val="50000"/>
                  </a:schemeClr>
                </a:solidFill>
              </a:rPr>
              <a:t> gibt eine falsche Antwort. Du möchtest sie/ihn nicht entmutigen oder zu streng wirken.</a:t>
            </a:r>
          </a:p>
        </p:txBody>
      </p:sp>
      <p:sp>
        <p:nvSpPr>
          <p:cNvPr id="3" name="Titel 2">
            <a:extLst>
              <a:ext uri="{FF2B5EF4-FFF2-40B4-BE49-F238E27FC236}">
                <a16:creationId xmlns:a16="http://schemas.microsoft.com/office/drawing/2014/main" id="{C0884238-FCB2-6F7C-A8BA-407C29580FFA}"/>
              </a:ext>
            </a:extLst>
          </p:cNvPr>
          <p:cNvSpPr>
            <a:spLocks noGrp="1"/>
          </p:cNvSpPr>
          <p:nvPr>
            <p:ph type="title"/>
          </p:nvPr>
        </p:nvSpPr>
        <p:spPr/>
        <p:txBody>
          <a:bodyPr/>
          <a:lstStyle/>
          <a:p>
            <a:r>
              <a:rPr lang="de-DE"/>
              <a:t>Fallbeispiel 11</a:t>
            </a:r>
          </a:p>
        </p:txBody>
      </p:sp>
      <p:sp>
        <p:nvSpPr>
          <p:cNvPr id="4" name="Foliennummernplatzhalter 3">
            <a:extLst>
              <a:ext uri="{FF2B5EF4-FFF2-40B4-BE49-F238E27FC236}">
                <a16:creationId xmlns:a16="http://schemas.microsoft.com/office/drawing/2014/main" id="{C4C51589-8C86-3273-B47E-D2C9F2CF40E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12</a:t>
            </a:fld>
            <a:endParaRPr lang="en-US"/>
          </a:p>
        </p:txBody>
      </p:sp>
    </p:spTree>
    <p:extLst>
      <p:ext uri="{BB962C8B-B14F-4D97-AF65-F5344CB8AC3E}">
        <p14:creationId xmlns:p14="http://schemas.microsoft.com/office/powerpoint/2010/main" val="69100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92429E8-7DBE-6744-E374-7039023597A0}"/>
              </a:ext>
            </a:extLst>
          </p:cNvPr>
          <p:cNvSpPr>
            <a:spLocks noGrp="1"/>
          </p:cNvSpPr>
          <p:nvPr>
            <p:ph type="body" idx="1"/>
          </p:nvPr>
        </p:nvSpPr>
        <p:spPr/>
        <p:txBody>
          <a:bodyPr>
            <a:normAutofit/>
          </a:bodyPr>
          <a:lstStyle/>
          <a:p>
            <a:r>
              <a:rPr lang="de-DE" sz="2800" dirty="0">
                <a:effectLst/>
                <a:latin typeface="Montserrat" pitchFamily="2" charset="77"/>
                <a:ea typeface="Calibri" panose="020F0502020204030204" pitchFamily="34" charset="0"/>
                <a:cs typeface="Calibri (Textkörper)"/>
              </a:rPr>
              <a:t>Service-Erwartung</a:t>
            </a:r>
            <a:endParaRPr lang="de-DE" dirty="0">
              <a:latin typeface="Montserrat" pitchFamily="2" charset="77"/>
              <a:ea typeface="Calibri" panose="020F0502020204030204" pitchFamily="34" charset="0"/>
              <a:cs typeface="Calibri (Textkörper)"/>
            </a:endParaRPr>
          </a:p>
          <a:p>
            <a:r>
              <a:rPr lang="de-DE" dirty="0">
                <a:effectLst/>
                <a:latin typeface="Montserrat" pitchFamily="2" charset="77"/>
                <a:ea typeface="Calibri" panose="020F0502020204030204" pitchFamily="34" charset="0"/>
                <a:cs typeface="Calibri (Textkörper)"/>
              </a:rPr>
              <a:t>	</a:t>
            </a:r>
            <a:r>
              <a:rPr lang="de-DE" dirty="0" err="1">
                <a:effectLst/>
                <a:latin typeface="Montserrat" pitchFamily="2" charset="77"/>
                <a:ea typeface="Calibri" panose="020F0502020204030204" pitchFamily="34" charset="0"/>
                <a:cs typeface="Calibri (Textkörper)"/>
              </a:rPr>
              <a:t>Dein:e</a:t>
            </a:r>
            <a:r>
              <a:rPr lang="de-DE" dirty="0">
                <a:effectLst/>
                <a:latin typeface="Montserrat" pitchFamily="2" charset="77"/>
                <a:ea typeface="Calibri" panose="020F0502020204030204" pitchFamily="34" charset="0"/>
                <a:cs typeface="Calibri (Textkörper)"/>
              </a:rPr>
              <a:t> </a:t>
            </a:r>
            <a:r>
              <a:rPr lang="de-DE" dirty="0" err="1">
                <a:effectLst/>
                <a:latin typeface="Montserrat" pitchFamily="2" charset="77"/>
                <a:ea typeface="Calibri" panose="020F0502020204030204" pitchFamily="34" charset="0"/>
                <a:cs typeface="Calibri (Textkörper)"/>
              </a:rPr>
              <a:t>Lernpartner:in</a:t>
            </a:r>
            <a:r>
              <a:rPr lang="de-DE" dirty="0">
                <a:effectLst/>
                <a:latin typeface="Montserrat" pitchFamily="2" charset="77"/>
                <a:ea typeface="Calibri" panose="020F0502020204030204" pitchFamily="34" charset="0"/>
                <a:cs typeface="Calibri (Textkörper)"/>
              </a:rPr>
              <a:t> fordert oft </a:t>
            </a:r>
            <a:r>
              <a:rPr lang="de-DE" dirty="0">
                <a:latin typeface="Montserrat" pitchFamily="2" charset="77"/>
                <a:ea typeface="Calibri" panose="020F0502020204030204" pitchFamily="34" charset="0"/>
                <a:cs typeface="Calibri (Textkörper)"/>
              </a:rPr>
              <a:t>Unterstützung „</a:t>
            </a:r>
            <a:r>
              <a:rPr lang="de-DE" dirty="0">
                <a:effectLst/>
                <a:latin typeface="Montserrat" pitchFamily="2" charset="77"/>
                <a:ea typeface="Calibri" panose="020F0502020204030204" pitchFamily="34" charset="0"/>
                <a:cs typeface="Calibri (Textkörper)"/>
              </a:rPr>
              <a:t>in letzter Minute“, sodass du zeitlich flexibel sein musst und keine nachhaltige LU möglich ist.</a:t>
            </a:r>
            <a:r>
              <a:rPr lang="de-DE" dirty="0">
                <a:effectLst/>
                <a:latin typeface="Montserrat" pitchFamily="2" charset="77"/>
              </a:rPr>
              <a:t> </a:t>
            </a:r>
            <a:endParaRPr lang="de-DE" dirty="0">
              <a:latin typeface="Montserrat" pitchFamily="2" charset="77"/>
            </a:endParaRPr>
          </a:p>
        </p:txBody>
      </p:sp>
      <p:sp>
        <p:nvSpPr>
          <p:cNvPr id="3" name="Titel 2">
            <a:extLst>
              <a:ext uri="{FF2B5EF4-FFF2-40B4-BE49-F238E27FC236}">
                <a16:creationId xmlns:a16="http://schemas.microsoft.com/office/drawing/2014/main" id="{38456192-3EBC-531B-AFBE-29483FD551B8}"/>
              </a:ext>
            </a:extLst>
          </p:cNvPr>
          <p:cNvSpPr>
            <a:spLocks noGrp="1"/>
          </p:cNvSpPr>
          <p:nvPr>
            <p:ph type="title"/>
          </p:nvPr>
        </p:nvSpPr>
        <p:spPr/>
        <p:txBody>
          <a:bodyPr/>
          <a:lstStyle/>
          <a:p>
            <a:r>
              <a:rPr lang="de-DE"/>
              <a:t>Fallbeispiel 12</a:t>
            </a:r>
          </a:p>
        </p:txBody>
      </p:sp>
      <p:sp>
        <p:nvSpPr>
          <p:cNvPr id="4" name="Foliennummernplatzhalter 3">
            <a:extLst>
              <a:ext uri="{FF2B5EF4-FFF2-40B4-BE49-F238E27FC236}">
                <a16:creationId xmlns:a16="http://schemas.microsoft.com/office/drawing/2014/main" id="{75D6BFC3-7E98-0F27-674A-51869524196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13</a:t>
            </a:fld>
            <a:endParaRPr lang="en-US"/>
          </a:p>
        </p:txBody>
      </p:sp>
    </p:spTree>
    <p:extLst>
      <p:ext uri="{BB962C8B-B14F-4D97-AF65-F5344CB8AC3E}">
        <p14:creationId xmlns:p14="http://schemas.microsoft.com/office/powerpoint/2010/main" val="259466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D62039D-16FF-BDCA-A970-616A5DEF2AD3}"/>
              </a:ext>
            </a:extLst>
          </p:cNvPr>
          <p:cNvSpPr>
            <a:spLocks noGrp="1"/>
          </p:cNvSpPr>
          <p:nvPr>
            <p:ph type="body" idx="1"/>
          </p:nvPr>
        </p:nvSpPr>
        <p:spPr/>
        <p:txBody>
          <a:bodyPr/>
          <a:lstStyle/>
          <a:p>
            <a:r>
              <a:rPr lang="de-DE" sz="2800">
                <a:solidFill>
                  <a:schemeClr val="accent1">
                    <a:lumMod val="50000"/>
                  </a:schemeClr>
                </a:solidFill>
              </a:rPr>
              <a:t>Nichts bleibt hängen</a:t>
            </a:r>
          </a:p>
          <a:p>
            <a:pPr>
              <a:spcBef>
                <a:spcPts val="0"/>
              </a:spcBef>
            </a:pPr>
            <a:endParaRPr lang="de-DE" sz="800">
              <a:solidFill>
                <a:schemeClr val="accent1">
                  <a:lumMod val="50000"/>
                </a:schemeClr>
              </a:solidFill>
            </a:endParaRPr>
          </a:p>
          <a:p>
            <a:r>
              <a:rPr lang="de-DE">
                <a:solidFill>
                  <a:schemeClr val="accent1">
                    <a:lumMod val="50000"/>
                  </a:schemeClr>
                </a:solidFill>
              </a:rPr>
              <a:t>In jeder Stunde beginnt ihr wieder bei Null, als hätte das letzte Treffen nicht stattgefunden.</a:t>
            </a:r>
          </a:p>
        </p:txBody>
      </p:sp>
      <p:sp>
        <p:nvSpPr>
          <p:cNvPr id="3" name="Titel 2">
            <a:extLst>
              <a:ext uri="{FF2B5EF4-FFF2-40B4-BE49-F238E27FC236}">
                <a16:creationId xmlns:a16="http://schemas.microsoft.com/office/drawing/2014/main" id="{F747B3D0-88CE-0347-0213-F77DDF3E765C}"/>
              </a:ext>
            </a:extLst>
          </p:cNvPr>
          <p:cNvSpPr>
            <a:spLocks noGrp="1"/>
          </p:cNvSpPr>
          <p:nvPr>
            <p:ph type="title"/>
          </p:nvPr>
        </p:nvSpPr>
        <p:spPr/>
        <p:txBody>
          <a:bodyPr/>
          <a:lstStyle/>
          <a:p>
            <a:r>
              <a:rPr lang="de-DE"/>
              <a:t>Fallbeispiel 13</a:t>
            </a:r>
          </a:p>
        </p:txBody>
      </p:sp>
      <p:sp>
        <p:nvSpPr>
          <p:cNvPr id="4" name="Foliennummernplatzhalter 3">
            <a:extLst>
              <a:ext uri="{FF2B5EF4-FFF2-40B4-BE49-F238E27FC236}">
                <a16:creationId xmlns:a16="http://schemas.microsoft.com/office/drawing/2014/main" id="{C6694310-6D17-5098-A6F9-F0517C7C896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14</a:t>
            </a:fld>
            <a:endParaRPr lang="en-US"/>
          </a:p>
        </p:txBody>
      </p:sp>
    </p:spTree>
    <p:extLst>
      <p:ext uri="{BB962C8B-B14F-4D97-AF65-F5344CB8AC3E}">
        <p14:creationId xmlns:p14="http://schemas.microsoft.com/office/powerpoint/2010/main" val="292059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2270C3D-D85B-F983-665C-BC23FE24AA5C}"/>
              </a:ext>
            </a:extLst>
          </p:cNvPr>
          <p:cNvSpPr>
            <a:spLocks noGrp="1"/>
          </p:cNvSpPr>
          <p:nvPr>
            <p:ph type="body" idx="1"/>
          </p:nvPr>
        </p:nvSpPr>
        <p:spPr/>
        <p:txBody>
          <a:bodyPr/>
          <a:lstStyle/>
          <a:p>
            <a:r>
              <a:rPr lang="de-DE" sz="2800" dirty="0">
                <a:solidFill>
                  <a:schemeClr val="accent1">
                    <a:lumMod val="50000"/>
                  </a:schemeClr>
                </a:solidFill>
              </a:rPr>
              <a:t>Kamera</a:t>
            </a:r>
            <a:r>
              <a:rPr lang="de-DE" b="1" dirty="0">
                <a:solidFill>
                  <a:schemeClr val="accent1">
                    <a:lumMod val="50000"/>
                  </a:schemeClr>
                </a:solidFill>
              </a:rPr>
              <a:t> </a:t>
            </a:r>
            <a:r>
              <a:rPr lang="de-DE" dirty="0">
                <a:solidFill>
                  <a:schemeClr val="accent1">
                    <a:lumMod val="50000"/>
                  </a:schemeClr>
                </a:solidFill>
              </a:rPr>
              <a:t>&amp; Mikrofon</a:t>
            </a:r>
          </a:p>
          <a:p>
            <a:pPr>
              <a:spcBef>
                <a:spcPts val="0"/>
              </a:spcBef>
            </a:pPr>
            <a:endParaRPr lang="de-DE" sz="800" dirty="0">
              <a:solidFill>
                <a:schemeClr val="accent1">
                  <a:lumMod val="50000"/>
                </a:schemeClr>
              </a:solidFill>
            </a:endParaRPr>
          </a:p>
          <a:p>
            <a:r>
              <a:rPr lang="de-DE" dirty="0">
                <a:solidFill>
                  <a:schemeClr val="accent1">
                    <a:lumMod val="50000"/>
                  </a:schemeClr>
                </a:solidFill>
              </a:rPr>
              <a:t>	</a:t>
            </a:r>
            <a:r>
              <a:rPr lang="de-DE" dirty="0" err="1">
                <a:solidFill>
                  <a:schemeClr val="accent1">
                    <a:lumMod val="50000"/>
                  </a:schemeClr>
                </a:solidFill>
              </a:rPr>
              <a:t>Dein:e</a:t>
            </a:r>
            <a:r>
              <a:rPr lang="de-DE" dirty="0">
                <a:solidFill>
                  <a:schemeClr val="accent1">
                    <a:lumMod val="50000"/>
                  </a:schemeClr>
                </a:solidFill>
              </a:rPr>
              <a:t> </a:t>
            </a:r>
            <a:r>
              <a:rPr lang="de-DE" dirty="0" err="1">
                <a:solidFill>
                  <a:schemeClr val="accent1">
                    <a:lumMod val="50000"/>
                  </a:schemeClr>
                </a:solidFill>
              </a:rPr>
              <a:t>Schüler:in</a:t>
            </a:r>
            <a:r>
              <a:rPr lang="de-DE" dirty="0">
                <a:solidFill>
                  <a:schemeClr val="accent1">
                    <a:lumMod val="50000"/>
                  </a:schemeClr>
                </a:solidFill>
              </a:rPr>
              <a:t> schaltet im Verlauf mehrerer Wochen erst die Kamera und schließlich das Mikrofon aus, kommuniziert nur (noch) über Chat.</a:t>
            </a:r>
            <a:endParaRPr lang="de-DE" dirty="0"/>
          </a:p>
          <a:p>
            <a:endParaRPr lang="de-DE" dirty="0"/>
          </a:p>
        </p:txBody>
      </p:sp>
      <p:sp>
        <p:nvSpPr>
          <p:cNvPr id="3" name="Titel 2">
            <a:extLst>
              <a:ext uri="{FF2B5EF4-FFF2-40B4-BE49-F238E27FC236}">
                <a16:creationId xmlns:a16="http://schemas.microsoft.com/office/drawing/2014/main" id="{AE784EBF-97BA-AA59-FFA4-3870CE0D390E}"/>
              </a:ext>
            </a:extLst>
          </p:cNvPr>
          <p:cNvSpPr>
            <a:spLocks noGrp="1"/>
          </p:cNvSpPr>
          <p:nvPr>
            <p:ph type="title"/>
          </p:nvPr>
        </p:nvSpPr>
        <p:spPr/>
        <p:txBody>
          <a:bodyPr/>
          <a:lstStyle/>
          <a:p>
            <a:r>
              <a:rPr lang="de-DE"/>
              <a:t>Fallbeispiel 14</a:t>
            </a:r>
          </a:p>
        </p:txBody>
      </p:sp>
      <p:sp>
        <p:nvSpPr>
          <p:cNvPr id="4" name="Foliennummernplatzhalter 3">
            <a:extLst>
              <a:ext uri="{FF2B5EF4-FFF2-40B4-BE49-F238E27FC236}">
                <a16:creationId xmlns:a16="http://schemas.microsoft.com/office/drawing/2014/main" id="{5B02CD46-D4DB-BE23-44C3-F4C901F68A2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15</a:t>
            </a:fld>
            <a:endParaRPr lang="en-US"/>
          </a:p>
        </p:txBody>
      </p:sp>
    </p:spTree>
    <p:extLst>
      <p:ext uri="{BB962C8B-B14F-4D97-AF65-F5344CB8AC3E}">
        <p14:creationId xmlns:p14="http://schemas.microsoft.com/office/powerpoint/2010/main" val="240887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2D6475A-4F08-DBEB-8B39-8F69F4390806}"/>
              </a:ext>
            </a:extLst>
          </p:cNvPr>
          <p:cNvSpPr>
            <a:spLocks noGrp="1"/>
          </p:cNvSpPr>
          <p:nvPr>
            <p:ph type="body" idx="1"/>
          </p:nvPr>
        </p:nvSpPr>
        <p:spPr/>
        <p:txBody>
          <a:bodyPr>
            <a:normAutofit/>
          </a:bodyPr>
          <a:lstStyle/>
          <a:p>
            <a:pPr>
              <a:spcBef>
                <a:spcPts val="0"/>
              </a:spcBef>
            </a:pPr>
            <a:r>
              <a:rPr lang="de-DE" sz="2800"/>
              <a:t>Beziehungspflege</a:t>
            </a:r>
          </a:p>
          <a:p>
            <a:pPr>
              <a:spcBef>
                <a:spcPts val="0"/>
              </a:spcBef>
            </a:pPr>
            <a:endParaRPr lang="de-DE" sz="800"/>
          </a:p>
          <a:p>
            <a:pPr>
              <a:spcBef>
                <a:spcPts val="0"/>
              </a:spcBef>
            </a:pPr>
            <a:r>
              <a:rPr lang="de-DE"/>
              <a:t>Das Match läuft sehr gut, aber ihr sprecht eigentlich nur über Fachliches. Du möchtest nicht zudringlich oder übergriffig wirken. </a:t>
            </a:r>
          </a:p>
        </p:txBody>
      </p:sp>
      <p:sp>
        <p:nvSpPr>
          <p:cNvPr id="3" name="Titel 2">
            <a:extLst>
              <a:ext uri="{FF2B5EF4-FFF2-40B4-BE49-F238E27FC236}">
                <a16:creationId xmlns:a16="http://schemas.microsoft.com/office/drawing/2014/main" id="{40DE6AA1-EDDB-D056-EB61-1CA66C50F340}"/>
              </a:ext>
            </a:extLst>
          </p:cNvPr>
          <p:cNvSpPr>
            <a:spLocks noGrp="1"/>
          </p:cNvSpPr>
          <p:nvPr>
            <p:ph type="title"/>
          </p:nvPr>
        </p:nvSpPr>
        <p:spPr/>
        <p:txBody>
          <a:bodyPr/>
          <a:lstStyle/>
          <a:p>
            <a:r>
              <a:rPr lang="de-DE"/>
              <a:t>Fallbeispiel 15</a:t>
            </a:r>
          </a:p>
        </p:txBody>
      </p:sp>
      <p:sp>
        <p:nvSpPr>
          <p:cNvPr id="4" name="Foliennummernplatzhalter 3">
            <a:extLst>
              <a:ext uri="{FF2B5EF4-FFF2-40B4-BE49-F238E27FC236}">
                <a16:creationId xmlns:a16="http://schemas.microsoft.com/office/drawing/2014/main" id="{02C2AFFE-6825-4DAA-ED34-8907A2781B7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16</a:t>
            </a:fld>
            <a:endParaRPr lang="en-US"/>
          </a:p>
        </p:txBody>
      </p:sp>
    </p:spTree>
    <p:extLst>
      <p:ext uri="{BB962C8B-B14F-4D97-AF65-F5344CB8AC3E}">
        <p14:creationId xmlns:p14="http://schemas.microsoft.com/office/powerpoint/2010/main" val="2007085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E673739-CAC7-5C4C-C023-E67AC3335219}"/>
              </a:ext>
            </a:extLst>
          </p:cNvPr>
          <p:cNvSpPr>
            <a:spLocks noGrp="1"/>
          </p:cNvSpPr>
          <p:nvPr>
            <p:ph type="body" idx="1"/>
          </p:nvPr>
        </p:nvSpPr>
        <p:spPr/>
        <p:txBody>
          <a:bodyPr>
            <a:normAutofit/>
          </a:bodyPr>
          <a:lstStyle/>
          <a:p>
            <a:r>
              <a:rPr lang="de-DE" sz="2800" dirty="0">
                <a:solidFill>
                  <a:schemeClr val="accent1">
                    <a:lumMod val="50000"/>
                  </a:schemeClr>
                </a:solidFill>
                <a:effectLst/>
                <a:latin typeface="Montserrat" pitchFamily="2" charset="77"/>
                <a:ea typeface="Calibri" panose="020F0502020204030204" pitchFamily="34" charset="0"/>
                <a:cs typeface="Calibri (Textkörper)"/>
              </a:rPr>
              <a:t>Fehlende Information</a:t>
            </a:r>
          </a:p>
          <a:p>
            <a:pPr>
              <a:spcBef>
                <a:spcPts val="0"/>
              </a:spcBef>
            </a:pPr>
            <a:endParaRPr lang="de-DE" sz="800" dirty="0">
              <a:solidFill>
                <a:schemeClr val="accent1">
                  <a:lumMod val="50000"/>
                </a:schemeClr>
              </a:solidFill>
              <a:effectLst/>
              <a:latin typeface="Montserrat" pitchFamily="2" charset="77"/>
              <a:ea typeface="Calibri" panose="020F0502020204030204" pitchFamily="34" charset="0"/>
              <a:cs typeface="Calibri (Textkörper)"/>
            </a:endParaRPr>
          </a:p>
          <a:p>
            <a:r>
              <a:rPr lang="de-DE" sz="2000" dirty="0">
                <a:solidFill>
                  <a:schemeClr val="accent1">
                    <a:lumMod val="50000"/>
                  </a:schemeClr>
                </a:solidFill>
                <a:latin typeface="Montserrat" pitchFamily="2" charset="77"/>
                <a:ea typeface="Calibri" panose="020F0502020204030204" pitchFamily="34" charset="0"/>
                <a:cs typeface="Calibri (Textkörper)"/>
              </a:rPr>
              <a:t>	</a:t>
            </a:r>
            <a:r>
              <a:rPr lang="de-DE" dirty="0">
                <a:solidFill>
                  <a:schemeClr val="accent1">
                    <a:lumMod val="50000"/>
                  </a:schemeClr>
                </a:solidFill>
                <a:effectLst/>
                <a:latin typeface="Montserrat" pitchFamily="2" charset="77"/>
                <a:ea typeface="Calibri" panose="020F0502020204030204" pitchFamily="34" charset="0"/>
                <a:cs typeface="Calibri (Textkörper)"/>
              </a:rPr>
              <a:t>Nach mehreren versäumten Stunden forderst du Zuverlässigkeit. </a:t>
            </a:r>
            <a:br>
              <a:rPr lang="de-DE" dirty="0">
                <a:solidFill>
                  <a:schemeClr val="accent1">
                    <a:lumMod val="50000"/>
                  </a:schemeClr>
                </a:solidFill>
                <a:effectLst/>
                <a:latin typeface="Montserrat" pitchFamily="2" charset="77"/>
                <a:ea typeface="Calibri" panose="020F0502020204030204" pitchFamily="34" charset="0"/>
                <a:cs typeface="Calibri (Textkörper)"/>
              </a:rPr>
            </a:br>
            <a:r>
              <a:rPr lang="de-DE" dirty="0">
                <a:solidFill>
                  <a:schemeClr val="accent1">
                    <a:lumMod val="50000"/>
                  </a:schemeClr>
                </a:solidFill>
                <a:effectLst/>
                <a:latin typeface="Montserrat" pitchFamily="2" charset="77"/>
                <a:ea typeface="Calibri" panose="020F0502020204030204" pitchFamily="34" charset="0"/>
                <a:cs typeface="Calibri (Textkörper)"/>
              </a:rPr>
              <a:t>Die Eltern regen sich auf und haben keinerlei Verständnis für deine Erwartungen.</a:t>
            </a:r>
            <a:r>
              <a:rPr lang="de-DE" dirty="0">
                <a:solidFill>
                  <a:schemeClr val="accent1">
                    <a:lumMod val="50000"/>
                  </a:schemeClr>
                </a:solidFill>
                <a:effectLst/>
                <a:latin typeface="Montserrat" pitchFamily="2" charset="77"/>
              </a:rPr>
              <a:t> </a:t>
            </a:r>
            <a:br>
              <a:rPr lang="de-DE" dirty="0">
                <a:solidFill>
                  <a:schemeClr val="accent1">
                    <a:lumMod val="50000"/>
                  </a:schemeClr>
                </a:solidFill>
                <a:effectLst/>
                <a:latin typeface="Montserrat" pitchFamily="2" charset="77"/>
              </a:rPr>
            </a:br>
            <a:r>
              <a:rPr lang="de-DE" dirty="0">
                <a:solidFill>
                  <a:schemeClr val="accent1">
                    <a:lumMod val="50000"/>
                  </a:schemeClr>
                </a:solidFill>
                <a:latin typeface="Montserrat" pitchFamily="2" charset="77"/>
              </a:rPr>
              <a:t>Du erfährst jetzt erst</a:t>
            </a:r>
            <a:r>
              <a:rPr lang="de-DE" dirty="0">
                <a:solidFill>
                  <a:schemeClr val="accent1">
                    <a:lumMod val="50000"/>
                  </a:schemeClr>
                </a:solidFill>
                <a:effectLst/>
                <a:latin typeface="Montserrat" pitchFamily="2" charset="77"/>
                <a:ea typeface="Calibri" panose="020F0502020204030204" pitchFamily="34" charset="0"/>
                <a:cs typeface="Calibri (Textkörper)"/>
              </a:rPr>
              <a:t>, dass beim Kind eine schwere Krankheit diagnostiziert wurde. </a:t>
            </a:r>
          </a:p>
        </p:txBody>
      </p:sp>
      <p:sp>
        <p:nvSpPr>
          <p:cNvPr id="3" name="Titel 2">
            <a:extLst>
              <a:ext uri="{FF2B5EF4-FFF2-40B4-BE49-F238E27FC236}">
                <a16:creationId xmlns:a16="http://schemas.microsoft.com/office/drawing/2014/main" id="{97F1B7F6-6D72-E896-5C65-E204C4D4E8F4}"/>
              </a:ext>
            </a:extLst>
          </p:cNvPr>
          <p:cNvSpPr>
            <a:spLocks noGrp="1"/>
          </p:cNvSpPr>
          <p:nvPr>
            <p:ph type="title"/>
          </p:nvPr>
        </p:nvSpPr>
        <p:spPr/>
        <p:txBody>
          <a:bodyPr/>
          <a:lstStyle/>
          <a:p>
            <a:r>
              <a:rPr lang="de-DE"/>
              <a:t>Fallbeispiel 16</a:t>
            </a:r>
          </a:p>
        </p:txBody>
      </p:sp>
      <p:sp>
        <p:nvSpPr>
          <p:cNvPr id="4" name="Foliennummernplatzhalter 3">
            <a:extLst>
              <a:ext uri="{FF2B5EF4-FFF2-40B4-BE49-F238E27FC236}">
                <a16:creationId xmlns:a16="http://schemas.microsoft.com/office/drawing/2014/main" id="{E67E3346-ED33-0A38-5BC9-27EEC73A8E4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17</a:t>
            </a:fld>
            <a:endParaRPr lang="en-US"/>
          </a:p>
        </p:txBody>
      </p:sp>
    </p:spTree>
    <p:extLst>
      <p:ext uri="{BB962C8B-B14F-4D97-AF65-F5344CB8AC3E}">
        <p14:creationId xmlns:p14="http://schemas.microsoft.com/office/powerpoint/2010/main" val="11733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7070BE5-B8AF-B471-4A00-CEF7C1FCEAB4}"/>
              </a:ext>
            </a:extLst>
          </p:cNvPr>
          <p:cNvSpPr>
            <a:spLocks noGrp="1"/>
          </p:cNvSpPr>
          <p:nvPr>
            <p:ph type="body" idx="1"/>
          </p:nvPr>
        </p:nvSpPr>
        <p:spPr/>
        <p:txBody>
          <a:bodyPr>
            <a:normAutofit/>
          </a:bodyPr>
          <a:lstStyle/>
          <a:p>
            <a:r>
              <a:rPr lang="de-DE" sz="2800"/>
              <a:t>Fortschritte &amp; Sinnfrage</a:t>
            </a:r>
          </a:p>
          <a:p>
            <a:endParaRPr lang="de-DE" sz="800"/>
          </a:p>
          <a:p>
            <a:pPr marL="571500" indent="-342900">
              <a:buFont typeface="Arial" panose="020B0604020202020204" pitchFamily="34" charset="0"/>
              <a:buChar char="•"/>
            </a:pPr>
            <a:r>
              <a:rPr lang="de-DE"/>
              <a:t>Du erhältst keine Rückmeldung/Information über Fortschritte/Verbesserungen.</a:t>
            </a:r>
          </a:p>
          <a:p>
            <a:pPr marL="571500" indent="-342900">
              <a:buFont typeface="Arial" panose="020B0604020202020204" pitchFamily="34" charset="0"/>
              <a:buChar char="•"/>
            </a:pPr>
            <a:r>
              <a:rPr lang="de-DE"/>
              <a:t>Du zweifelst am Sinn deiner Arbeit.</a:t>
            </a:r>
          </a:p>
          <a:p>
            <a:endParaRPr lang="de-DE" sz="2800"/>
          </a:p>
        </p:txBody>
      </p:sp>
      <p:sp>
        <p:nvSpPr>
          <p:cNvPr id="3" name="Titel 2">
            <a:extLst>
              <a:ext uri="{FF2B5EF4-FFF2-40B4-BE49-F238E27FC236}">
                <a16:creationId xmlns:a16="http://schemas.microsoft.com/office/drawing/2014/main" id="{1611639F-6BC9-1B99-09A0-8543BEEE2449}"/>
              </a:ext>
            </a:extLst>
          </p:cNvPr>
          <p:cNvSpPr>
            <a:spLocks noGrp="1"/>
          </p:cNvSpPr>
          <p:nvPr>
            <p:ph type="title"/>
          </p:nvPr>
        </p:nvSpPr>
        <p:spPr/>
        <p:txBody>
          <a:bodyPr/>
          <a:lstStyle/>
          <a:p>
            <a:r>
              <a:rPr lang="de-DE"/>
              <a:t>Fallbeispiel 17</a:t>
            </a:r>
          </a:p>
        </p:txBody>
      </p:sp>
      <p:sp>
        <p:nvSpPr>
          <p:cNvPr id="4" name="Foliennummernplatzhalter 3">
            <a:extLst>
              <a:ext uri="{FF2B5EF4-FFF2-40B4-BE49-F238E27FC236}">
                <a16:creationId xmlns:a16="http://schemas.microsoft.com/office/drawing/2014/main" id="{5381CF29-E9EC-5523-C50C-FDFD3F821E4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18</a:t>
            </a:fld>
            <a:endParaRPr lang="en-US"/>
          </a:p>
        </p:txBody>
      </p:sp>
    </p:spTree>
    <p:extLst>
      <p:ext uri="{BB962C8B-B14F-4D97-AF65-F5344CB8AC3E}">
        <p14:creationId xmlns:p14="http://schemas.microsoft.com/office/powerpoint/2010/main" val="228867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028DE85-EFDA-1AEB-51B4-250EB09F90C4}"/>
              </a:ext>
            </a:extLst>
          </p:cNvPr>
          <p:cNvSpPr>
            <a:spLocks noGrp="1"/>
          </p:cNvSpPr>
          <p:nvPr>
            <p:ph type="body" idx="1"/>
          </p:nvPr>
        </p:nvSpPr>
        <p:spPr/>
        <p:txBody>
          <a:bodyPr/>
          <a:lstStyle/>
          <a:p>
            <a:r>
              <a:rPr lang="de-DE" dirty="0">
                <a:solidFill>
                  <a:schemeClr val="accent1">
                    <a:lumMod val="50000"/>
                  </a:schemeClr>
                </a:solidFill>
              </a:rPr>
              <a:t>Legasthenie / </a:t>
            </a:r>
            <a:r>
              <a:rPr lang="de-DE" dirty="0" err="1">
                <a:solidFill>
                  <a:schemeClr val="accent1">
                    <a:lumMod val="50000"/>
                  </a:schemeClr>
                </a:solidFill>
              </a:rPr>
              <a:t>Diskalkulie</a:t>
            </a:r>
            <a:r>
              <a:rPr lang="de-DE" dirty="0">
                <a:solidFill>
                  <a:schemeClr val="accent1">
                    <a:lumMod val="50000"/>
                  </a:schemeClr>
                </a:solidFill>
              </a:rPr>
              <a:t> / ADHS</a:t>
            </a:r>
          </a:p>
        </p:txBody>
      </p:sp>
      <p:sp>
        <p:nvSpPr>
          <p:cNvPr id="3" name="Titel 2">
            <a:extLst>
              <a:ext uri="{FF2B5EF4-FFF2-40B4-BE49-F238E27FC236}">
                <a16:creationId xmlns:a16="http://schemas.microsoft.com/office/drawing/2014/main" id="{DC4C9E36-3A2C-3D85-CAB7-392A419E414E}"/>
              </a:ext>
            </a:extLst>
          </p:cNvPr>
          <p:cNvSpPr>
            <a:spLocks noGrp="1"/>
          </p:cNvSpPr>
          <p:nvPr>
            <p:ph type="title"/>
          </p:nvPr>
        </p:nvSpPr>
        <p:spPr/>
        <p:txBody>
          <a:bodyPr/>
          <a:lstStyle/>
          <a:p>
            <a:r>
              <a:rPr lang="de-DE"/>
              <a:t>Fallbeispiel 18</a:t>
            </a:r>
          </a:p>
        </p:txBody>
      </p:sp>
      <p:sp>
        <p:nvSpPr>
          <p:cNvPr id="4" name="Foliennummernplatzhalter 3">
            <a:extLst>
              <a:ext uri="{FF2B5EF4-FFF2-40B4-BE49-F238E27FC236}">
                <a16:creationId xmlns:a16="http://schemas.microsoft.com/office/drawing/2014/main" id="{7C31236A-8F58-9E1F-E752-CE4E11552E3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19</a:t>
            </a:fld>
            <a:endParaRPr lang="en-US"/>
          </a:p>
        </p:txBody>
      </p:sp>
    </p:spTree>
    <p:extLst>
      <p:ext uri="{BB962C8B-B14F-4D97-AF65-F5344CB8AC3E}">
        <p14:creationId xmlns:p14="http://schemas.microsoft.com/office/powerpoint/2010/main" val="136586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EF18832-3018-7037-0A97-0A43D762814E}"/>
              </a:ext>
            </a:extLst>
          </p:cNvPr>
          <p:cNvSpPr>
            <a:spLocks noGrp="1"/>
          </p:cNvSpPr>
          <p:nvPr>
            <p:ph type="body" idx="1"/>
          </p:nvPr>
        </p:nvSpPr>
        <p:spPr/>
        <p:txBody>
          <a:bodyPr/>
          <a:lstStyle/>
          <a:p>
            <a:r>
              <a:rPr lang="de-DE" sz="2800" dirty="0"/>
              <a:t>Unzuverlässigkeit</a:t>
            </a:r>
          </a:p>
          <a:p>
            <a:pPr>
              <a:spcBef>
                <a:spcPts val="0"/>
              </a:spcBef>
            </a:pPr>
            <a:endParaRPr lang="de-DE" sz="800" dirty="0"/>
          </a:p>
          <a:p>
            <a:r>
              <a:rPr lang="de-DE" sz="2000" dirty="0">
                <a:effectLst/>
                <a:latin typeface="Montserrat" pitchFamily="2" charset="77"/>
                <a:ea typeface="Calibri" panose="020F0502020204030204" pitchFamily="34" charset="0"/>
                <a:cs typeface="Calibri (Textkörper)"/>
              </a:rPr>
              <a:t>	</a:t>
            </a:r>
            <a:r>
              <a:rPr lang="de-DE" dirty="0" err="1">
                <a:effectLst/>
                <a:latin typeface="Montserrat" pitchFamily="2" charset="77"/>
                <a:ea typeface="Calibri" panose="020F0502020204030204" pitchFamily="34" charset="0"/>
                <a:cs typeface="Calibri (Textkörper)"/>
              </a:rPr>
              <a:t>Dein:e</a:t>
            </a:r>
            <a:r>
              <a:rPr lang="de-DE" dirty="0">
                <a:effectLst/>
                <a:latin typeface="Montserrat" pitchFamily="2" charset="77"/>
                <a:ea typeface="Calibri" panose="020F0502020204030204" pitchFamily="34" charset="0"/>
                <a:cs typeface="Calibri (Textkörper)"/>
              </a:rPr>
              <a:t> </a:t>
            </a:r>
            <a:r>
              <a:rPr lang="de-DE" dirty="0" err="1">
                <a:effectLst/>
                <a:latin typeface="Montserrat" pitchFamily="2" charset="77"/>
                <a:ea typeface="Calibri" panose="020F0502020204030204" pitchFamily="34" charset="0"/>
                <a:cs typeface="Calibri (Textkörper)"/>
              </a:rPr>
              <a:t>Lernpartner:in</a:t>
            </a:r>
            <a:r>
              <a:rPr lang="de-DE" dirty="0">
                <a:effectLst/>
                <a:latin typeface="Montserrat" pitchFamily="2" charset="77"/>
                <a:ea typeface="Calibri" panose="020F0502020204030204" pitchFamily="34" charset="0"/>
                <a:cs typeface="Calibri (Textkörper)"/>
              </a:rPr>
              <a:t> kommt mehrfach zu spät oder gar nicht, </a:t>
            </a:r>
            <a:br>
              <a:rPr lang="de-DE" dirty="0">
                <a:effectLst/>
                <a:latin typeface="Montserrat" pitchFamily="2" charset="77"/>
                <a:ea typeface="Calibri" panose="020F0502020204030204" pitchFamily="34" charset="0"/>
                <a:cs typeface="Calibri (Textkörper)"/>
              </a:rPr>
            </a:br>
            <a:r>
              <a:rPr lang="de-DE" dirty="0">
                <a:effectLst/>
                <a:latin typeface="Montserrat" pitchFamily="2" charset="77"/>
                <a:ea typeface="Calibri" panose="020F0502020204030204" pitchFamily="34" charset="0"/>
                <a:cs typeface="Calibri (Textkörper)"/>
              </a:rPr>
              <a:t>ohne überzeugende Begründungen, sagt erst 10 Minuten nach Beginn der LU ab – oder die Eltern schicken eine Nachricht.</a:t>
            </a:r>
            <a:r>
              <a:rPr lang="de-DE" dirty="0">
                <a:effectLst/>
                <a:latin typeface="Montserrat" pitchFamily="2" charset="77"/>
              </a:rPr>
              <a:t> </a:t>
            </a:r>
            <a:endParaRPr lang="de-DE" dirty="0">
              <a:latin typeface="Montserrat" pitchFamily="2" charset="77"/>
            </a:endParaRPr>
          </a:p>
        </p:txBody>
      </p:sp>
      <p:sp>
        <p:nvSpPr>
          <p:cNvPr id="3" name="Titel 2">
            <a:extLst>
              <a:ext uri="{FF2B5EF4-FFF2-40B4-BE49-F238E27FC236}">
                <a16:creationId xmlns:a16="http://schemas.microsoft.com/office/drawing/2014/main" id="{C9109CC3-4E81-3A93-A5A4-DD86CAF49B93}"/>
              </a:ext>
            </a:extLst>
          </p:cNvPr>
          <p:cNvSpPr>
            <a:spLocks noGrp="1"/>
          </p:cNvSpPr>
          <p:nvPr>
            <p:ph type="title"/>
          </p:nvPr>
        </p:nvSpPr>
        <p:spPr/>
        <p:txBody>
          <a:bodyPr/>
          <a:lstStyle/>
          <a:p>
            <a:r>
              <a:rPr lang="de-DE"/>
              <a:t>Fallbeispiel 1</a:t>
            </a:r>
          </a:p>
        </p:txBody>
      </p:sp>
      <p:sp>
        <p:nvSpPr>
          <p:cNvPr id="4" name="Foliennummernplatzhalter 3">
            <a:extLst>
              <a:ext uri="{FF2B5EF4-FFF2-40B4-BE49-F238E27FC236}">
                <a16:creationId xmlns:a16="http://schemas.microsoft.com/office/drawing/2014/main" id="{7D46C802-29BB-DDDD-8054-DFA77A536B9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2</a:t>
            </a:fld>
            <a:endParaRPr lang="en-US"/>
          </a:p>
        </p:txBody>
      </p:sp>
    </p:spTree>
    <p:extLst>
      <p:ext uri="{BB962C8B-B14F-4D97-AF65-F5344CB8AC3E}">
        <p14:creationId xmlns:p14="http://schemas.microsoft.com/office/powerpoint/2010/main" val="274829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8A37F1A-D630-AB73-86DD-669C5022A871}"/>
              </a:ext>
            </a:extLst>
          </p:cNvPr>
          <p:cNvSpPr>
            <a:spLocks noGrp="1"/>
          </p:cNvSpPr>
          <p:nvPr>
            <p:ph type="body" idx="1"/>
          </p:nvPr>
        </p:nvSpPr>
        <p:spPr/>
        <p:txBody>
          <a:bodyPr/>
          <a:lstStyle/>
          <a:p>
            <a:r>
              <a:rPr lang="de-DE" dirty="0"/>
              <a:t>Sprachschwierigkeiten</a:t>
            </a:r>
          </a:p>
          <a:p>
            <a:r>
              <a:rPr lang="de-DE" dirty="0"/>
              <a:t>Die Eltern sprechen nicht Deutsch. </a:t>
            </a:r>
          </a:p>
          <a:p>
            <a:r>
              <a:rPr lang="de-DE" dirty="0"/>
              <a:t>Es ist unklar, was das Kind schon kann und inwieweit es versteht, was du sagst.</a:t>
            </a:r>
          </a:p>
        </p:txBody>
      </p:sp>
      <p:sp>
        <p:nvSpPr>
          <p:cNvPr id="3" name="Titel 2">
            <a:extLst>
              <a:ext uri="{FF2B5EF4-FFF2-40B4-BE49-F238E27FC236}">
                <a16:creationId xmlns:a16="http://schemas.microsoft.com/office/drawing/2014/main" id="{75ACF7FE-57FC-15CF-8A5A-5613AAC43D75}"/>
              </a:ext>
            </a:extLst>
          </p:cNvPr>
          <p:cNvSpPr>
            <a:spLocks noGrp="1"/>
          </p:cNvSpPr>
          <p:nvPr>
            <p:ph type="title"/>
          </p:nvPr>
        </p:nvSpPr>
        <p:spPr/>
        <p:txBody>
          <a:bodyPr/>
          <a:lstStyle/>
          <a:p>
            <a:r>
              <a:rPr lang="de-DE"/>
              <a:t>Fallbeispiel 19</a:t>
            </a:r>
          </a:p>
        </p:txBody>
      </p:sp>
      <p:sp>
        <p:nvSpPr>
          <p:cNvPr id="4" name="Foliennummernplatzhalter 3">
            <a:extLst>
              <a:ext uri="{FF2B5EF4-FFF2-40B4-BE49-F238E27FC236}">
                <a16:creationId xmlns:a16="http://schemas.microsoft.com/office/drawing/2014/main" id="{611C6CB9-FAB7-3EFC-354E-5C71ADE3FAD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20</a:t>
            </a:fld>
            <a:endParaRPr lang="en-US"/>
          </a:p>
        </p:txBody>
      </p:sp>
    </p:spTree>
    <p:extLst>
      <p:ext uri="{BB962C8B-B14F-4D97-AF65-F5344CB8AC3E}">
        <p14:creationId xmlns:p14="http://schemas.microsoft.com/office/powerpoint/2010/main" val="198206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FC7FED4-A904-91EC-5471-87B6C7BC9D29}"/>
              </a:ext>
            </a:extLst>
          </p:cNvPr>
          <p:cNvSpPr>
            <a:spLocks noGrp="1"/>
          </p:cNvSpPr>
          <p:nvPr>
            <p:ph type="body" idx="1"/>
          </p:nvPr>
        </p:nvSpPr>
        <p:spPr/>
        <p:txBody>
          <a:bodyPr/>
          <a:lstStyle/>
          <a:p>
            <a:r>
              <a:rPr lang="de-DE" sz="2800" dirty="0"/>
              <a:t>Schlechte Beziehung in der Schule</a:t>
            </a:r>
          </a:p>
          <a:p>
            <a:r>
              <a:rPr lang="de-DE" dirty="0" err="1"/>
              <a:t>Lernpartner:in</a:t>
            </a:r>
            <a:r>
              <a:rPr lang="de-DE" dirty="0"/>
              <a:t> kommt mit der Lehrkraft in der Schule nicht zurecht, was sich evtl. aufs Fach überträgt.</a:t>
            </a:r>
          </a:p>
        </p:txBody>
      </p:sp>
      <p:sp>
        <p:nvSpPr>
          <p:cNvPr id="3" name="Titel 2">
            <a:extLst>
              <a:ext uri="{FF2B5EF4-FFF2-40B4-BE49-F238E27FC236}">
                <a16:creationId xmlns:a16="http://schemas.microsoft.com/office/drawing/2014/main" id="{6244D077-AB70-FC49-D400-E52484C535BC}"/>
              </a:ext>
            </a:extLst>
          </p:cNvPr>
          <p:cNvSpPr>
            <a:spLocks noGrp="1"/>
          </p:cNvSpPr>
          <p:nvPr>
            <p:ph type="title"/>
          </p:nvPr>
        </p:nvSpPr>
        <p:spPr/>
        <p:txBody>
          <a:bodyPr/>
          <a:lstStyle/>
          <a:p>
            <a:r>
              <a:rPr lang="de-DE" dirty="0"/>
              <a:t>Fallbeispiel 20</a:t>
            </a:r>
          </a:p>
        </p:txBody>
      </p:sp>
      <p:sp>
        <p:nvSpPr>
          <p:cNvPr id="4" name="Foliennummernplatzhalter 3">
            <a:extLst>
              <a:ext uri="{FF2B5EF4-FFF2-40B4-BE49-F238E27FC236}">
                <a16:creationId xmlns:a16="http://schemas.microsoft.com/office/drawing/2014/main" id="{9A7E055D-2277-B48C-6C53-15AF6911352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21</a:t>
            </a:fld>
            <a:endParaRPr lang="en-US"/>
          </a:p>
        </p:txBody>
      </p:sp>
    </p:spTree>
    <p:extLst>
      <p:ext uri="{BB962C8B-B14F-4D97-AF65-F5344CB8AC3E}">
        <p14:creationId xmlns:p14="http://schemas.microsoft.com/office/powerpoint/2010/main" val="319383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grpSp>
        <p:nvGrpSpPr>
          <p:cNvPr id="637" name="Google Shape;637;p70"/>
          <p:cNvGrpSpPr/>
          <p:nvPr/>
        </p:nvGrpSpPr>
        <p:grpSpPr>
          <a:xfrm>
            <a:off x="8246776" y="3228166"/>
            <a:ext cx="2907518" cy="640630"/>
            <a:chOff x="5695500" y="5203372"/>
            <a:chExt cx="2907518" cy="640630"/>
          </a:xfrm>
        </p:grpSpPr>
        <p:sp>
          <p:nvSpPr>
            <p:cNvPr id="638" name="Google Shape;638;p70"/>
            <p:cNvSpPr txBox="1"/>
            <p:nvPr/>
          </p:nvSpPr>
          <p:spPr>
            <a:xfrm>
              <a:off x="5758092" y="5203372"/>
              <a:ext cx="2844926" cy="329488"/>
            </a:xfrm>
            <a:prstGeom prst="rect">
              <a:avLst/>
            </a:prstGeom>
            <a:noFill/>
            <a:ln>
              <a:noFill/>
            </a:ln>
          </p:spPr>
          <p:txBody>
            <a:bodyPr spcFirstLastPara="1" wrap="square" lIns="0" tIns="0" rIns="0" bIns="0" anchor="b" anchorCtr="0">
              <a:noAutofit/>
            </a:bodyPr>
            <a:lstStyle/>
            <a:p>
              <a:pPr marL="0" marR="0" lvl="0" indent="0" algn="l" rtl="0">
                <a:lnSpc>
                  <a:spcPct val="125000"/>
                </a:lnSpc>
                <a:spcBef>
                  <a:spcPts val="0"/>
                </a:spcBef>
                <a:spcAft>
                  <a:spcPts val="0"/>
                </a:spcAft>
                <a:buClr>
                  <a:schemeClr val="lt1"/>
                </a:buClr>
                <a:buSzPts val="1200"/>
                <a:buFont typeface="Arial"/>
                <a:buNone/>
              </a:pPr>
              <a:r>
                <a:rPr lang="en-US" sz="1200" b="1">
                  <a:solidFill>
                    <a:schemeClr val="lt1"/>
                  </a:solidFill>
                  <a:latin typeface="Montserrat Light"/>
                  <a:ea typeface="Montserrat Light"/>
                  <a:cs typeface="Montserrat Light"/>
                  <a:sym typeface="Montserrat Light"/>
                </a:rPr>
                <a:t>WEBSITE</a:t>
              </a:r>
              <a:endParaRPr/>
            </a:p>
          </p:txBody>
        </p:sp>
        <p:sp>
          <p:nvSpPr>
            <p:cNvPr id="639" name="Google Shape;639;p70"/>
            <p:cNvSpPr/>
            <p:nvPr/>
          </p:nvSpPr>
          <p:spPr>
            <a:xfrm>
              <a:off x="5695500" y="5497768"/>
              <a:ext cx="2870378" cy="346234"/>
            </a:xfrm>
            <a:prstGeom prst="rect">
              <a:avLst/>
            </a:prstGeom>
            <a:noFill/>
            <a:ln>
              <a:noFill/>
            </a:ln>
          </p:spPr>
          <p:txBody>
            <a:bodyPr spcFirstLastPara="1" wrap="square" lIns="68550" tIns="34275" rIns="68550" bIns="34275" anchor="ctr" anchorCtr="0">
              <a:noAutofit/>
            </a:bodyPr>
            <a:lstStyle/>
            <a:p>
              <a:pPr marL="0" marR="0" lvl="0" indent="0" algn="l" rtl="0">
                <a:spcBef>
                  <a:spcPts val="0"/>
                </a:spcBef>
                <a:spcAft>
                  <a:spcPts val="0"/>
                </a:spcAft>
                <a:buNone/>
              </a:pPr>
              <a:r>
                <a:rPr lang="en-US" sz="1800">
                  <a:solidFill>
                    <a:schemeClr val="lt1"/>
                  </a:solidFill>
                  <a:latin typeface="Montserrat Light"/>
                  <a:ea typeface="Montserrat Light"/>
                  <a:cs typeface="Montserrat Light"/>
                  <a:sym typeface="Montserrat Light"/>
                </a:rPr>
                <a:t>www.lern-fair.de</a:t>
              </a:r>
              <a:endParaRPr/>
            </a:p>
          </p:txBody>
        </p:sp>
      </p:grpSp>
      <p:grpSp>
        <p:nvGrpSpPr>
          <p:cNvPr id="640" name="Google Shape;640;p70"/>
          <p:cNvGrpSpPr/>
          <p:nvPr/>
        </p:nvGrpSpPr>
        <p:grpSpPr>
          <a:xfrm>
            <a:off x="7659410" y="3366026"/>
            <a:ext cx="483149" cy="483274"/>
            <a:chOff x="16236502" y="10284393"/>
            <a:chExt cx="1171269" cy="1171574"/>
          </a:xfrm>
        </p:grpSpPr>
        <p:sp>
          <p:nvSpPr>
            <p:cNvPr id="641" name="Google Shape;641;p70"/>
            <p:cNvSpPr/>
            <p:nvPr/>
          </p:nvSpPr>
          <p:spPr>
            <a:xfrm flipH="1">
              <a:off x="16236502" y="10284393"/>
              <a:ext cx="1171269" cy="1171574"/>
            </a:xfrm>
            <a:prstGeom prst="ellipse">
              <a:avLst/>
            </a:prstGeom>
            <a:noFill/>
            <a:ln w="12700" cap="flat" cmpd="sng">
              <a:solidFill>
                <a:schemeClr val="l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spcBef>
                  <a:spcPts val="0"/>
                </a:spcBef>
                <a:spcAft>
                  <a:spcPts val="0"/>
                </a:spcAft>
                <a:buNone/>
              </a:pPr>
              <a:endParaRPr sz="2000">
                <a:solidFill>
                  <a:schemeClr val="lt1"/>
                </a:solidFill>
                <a:latin typeface="Montserrat Light"/>
                <a:ea typeface="Montserrat Light"/>
                <a:cs typeface="Montserrat Light"/>
                <a:sym typeface="Montserrat Light"/>
              </a:endParaRPr>
            </a:p>
          </p:txBody>
        </p:sp>
        <p:sp>
          <p:nvSpPr>
            <p:cNvPr id="642" name="Google Shape;642;p70"/>
            <p:cNvSpPr/>
            <p:nvPr/>
          </p:nvSpPr>
          <p:spPr>
            <a:xfrm>
              <a:off x="16534749" y="10545308"/>
              <a:ext cx="587904" cy="588134"/>
            </a:xfrm>
            <a:custGeom>
              <a:avLst/>
              <a:gdLst/>
              <a:ahLst/>
              <a:cxnLst/>
              <a:rect l="l" t="t" r="r" b="b"/>
              <a:pathLst>
                <a:path w="62" h="62" extrusionOk="0">
                  <a:moveTo>
                    <a:pt x="59" y="54"/>
                  </a:moveTo>
                  <a:cubicBezTo>
                    <a:pt x="53" y="59"/>
                    <a:pt x="53" y="59"/>
                    <a:pt x="53" y="59"/>
                  </a:cubicBezTo>
                  <a:cubicBezTo>
                    <a:pt x="51" y="61"/>
                    <a:pt x="48" y="62"/>
                    <a:pt x="45" y="62"/>
                  </a:cubicBezTo>
                  <a:cubicBezTo>
                    <a:pt x="43" y="62"/>
                    <a:pt x="40" y="61"/>
                    <a:pt x="38" y="59"/>
                  </a:cubicBezTo>
                  <a:cubicBezTo>
                    <a:pt x="30" y="51"/>
                    <a:pt x="30" y="51"/>
                    <a:pt x="30" y="51"/>
                  </a:cubicBezTo>
                  <a:cubicBezTo>
                    <a:pt x="28" y="49"/>
                    <a:pt x="27" y="46"/>
                    <a:pt x="27" y="43"/>
                  </a:cubicBezTo>
                  <a:cubicBezTo>
                    <a:pt x="27" y="40"/>
                    <a:pt x="28" y="38"/>
                    <a:pt x="30" y="36"/>
                  </a:cubicBezTo>
                  <a:cubicBezTo>
                    <a:pt x="27" y="32"/>
                    <a:pt x="27" y="32"/>
                    <a:pt x="27" y="32"/>
                  </a:cubicBezTo>
                  <a:cubicBezTo>
                    <a:pt x="25" y="34"/>
                    <a:pt x="22" y="36"/>
                    <a:pt x="19" y="36"/>
                  </a:cubicBezTo>
                  <a:cubicBezTo>
                    <a:pt x="16" y="36"/>
                    <a:pt x="13" y="34"/>
                    <a:pt x="11" y="32"/>
                  </a:cubicBezTo>
                  <a:cubicBezTo>
                    <a:pt x="3" y="24"/>
                    <a:pt x="3" y="24"/>
                    <a:pt x="3" y="24"/>
                  </a:cubicBezTo>
                  <a:cubicBezTo>
                    <a:pt x="1" y="22"/>
                    <a:pt x="0" y="20"/>
                    <a:pt x="0" y="17"/>
                  </a:cubicBezTo>
                  <a:cubicBezTo>
                    <a:pt x="0" y="14"/>
                    <a:pt x="1" y="11"/>
                    <a:pt x="3" y="9"/>
                  </a:cubicBezTo>
                  <a:cubicBezTo>
                    <a:pt x="9" y="3"/>
                    <a:pt x="9" y="3"/>
                    <a:pt x="9" y="3"/>
                  </a:cubicBezTo>
                  <a:cubicBezTo>
                    <a:pt x="11" y="1"/>
                    <a:pt x="14" y="0"/>
                    <a:pt x="17" y="0"/>
                  </a:cubicBezTo>
                  <a:cubicBezTo>
                    <a:pt x="19" y="0"/>
                    <a:pt x="22" y="1"/>
                    <a:pt x="24" y="4"/>
                  </a:cubicBezTo>
                  <a:cubicBezTo>
                    <a:pt x="32" y="11"/>
                    <a:pt x="32" y="11"/>
                    <a:pt x="32" y="11"/>
                  </a:cubicBezTo>
                  <a:cubicBezTo>
                    <a:pt x="34" y="13"/>
                    <a:pt x="35" y="16"/>
                    <a:pt x="35" y="19"/>
                  </a:cubicBezTo>
                  <a:cubicBezTo>
                    <a:pt x="35" y="22"/>
                    <a:pt x="34" y="25"/>
                    <a:pt x="32" y="27"/>
                  </a:cubicBezTo>
                  <a:cubicBezTo>
                    <a:pt x="35" y="30"/>
                    <a:pt x="35" y="30"/>
                    <a:pt x="35" y="30"/>
                  </a:cubicBezTo>
                  <a:cubicBezTo>
                    <a:pt x="37" y="28"/>
                    <a:pt x="40" y="27"/>
                    <a:pt x="43" y="27"/>
                  </a:cubicBezTo>
                  <a:cubicBezTo>
                    <a:pt x="46" y="27"/>
                    <a:pt x="49" y="28"/>
                    <a:pt x="51" y="30"/>
                  </a:cubicBezTo>
                  <a:cubicBezTo>
                    <a:pt x="59" y="38"/>
                    <a:pt x="59" y="38"/>
                    <a:pt x="59" y="38"/>
                  </a:cubicBezTo>
                  <a:cubicBezTo>
                    <a:pt x="61" y="40"/>
                    <a:pt x="62" y="43"/>
                    <a:pt x="62" y="46"/>
                  </a:cubicBezTo>
                  <a:cubicBezTo>
                    <a:pt x="62" y="49"/>
                    <a:pt x="61" y="52"/>
                    <a:pt x="59" y="54"/>
                  </a:cubicBezTo>
                  <a:close/>
                  <a:moveTo>
                    <a:pt x="27" y="17"/>
                  </a:moveTo>
                  <a:cubicBezTo>
                    <a:pt x="19" y="9"/>
                    <a:pt x="19" y="9"/>
                    <a:pt x="19" y="9"/>
                  </a:cubicBezTo>
                  <a:cubicBezTo>
                    <a:pt x="18" y="8"/>
                    <a:pt x="18" y="8"/>
                    <a:pt x="17" y="8"/>
                  </a:cubicBezTo>
                  <a:cubicBezTo>
                    <a:pt x="16" y="8"/>
                    <a:pt x="15" y="8"/>
                    <a:pt x="14" y="9"/>
                  </a:cubicBezTo>
                  <a:cubicBezTo>
                    <a:pt x="8" y="14"/>
                    <a:pt x="8" y="14"/>
                    <a:pt x="8" y="14"/>
                  </a:cubicBezTo>
                  <a:cubicBezTo>
                    <a:pt x="8" y="15"/>
                    <a:pt x="7" y="16"/>
                    <a:pt x="7" y="17"/>
                  </a:cubicBezTo>
                  <a:cubicBezTo>
                    <a:pt x="7" y="18"/>
                    <a:pt x="8" y="19"/>
                    <a:pt x="8" y="19"/>
                  </a:cubicBezTo>
                  <a:cubicBezTo>
                    <a:pt x="16" y="27"/>
                    <a:pt x="16" y="27"/>
                    <a:pt x="16" y="27"/>
                  </a:cubicBezTo>
                  <a:cubicBezTo>
                    <a:pt x="17" y="28"/>
                    <a:pt x="18" y="28"/>
                    <a:pt x="19" y="28"/>
                  </a:cubicBezTo>
                  <a:cubicBezTo>
                    <a:pt x="20" y="28"/>
                    <a:pt x="21" y="28"/>
                    <a:pt x="22" y="27"/>
                  </a:cubicBezTo>
                  <a:cubicBezTo>
                    <a:pt x="20" y="26"/>
                    <a:pt x="19" y="25"/>
                    <a:pt x="19" y="23"/>
                  </a:cubicBezTo>
                  <a:cubicBezTo>
                    <a:pt x="19" y="21"/>
                    <a:pt x="21" y="19"/>
                    <a:pt x="23" y="19"/>
                  </a:cubicBezTo>
                  <a:cubicBezTo>
                    <a:pt x="24" y="19"/>
                    <a:pt x="26" y="21"/>
                    <a:pt x="27" y="22"/>
                  </a:cubicBezTo>
                  <a:cubicBezTo>
                    <a:pt x="28" y="21"/>
                    <a:pt x="28" y="20"/>
                    <a:pt x="28" y="19"/>
                  </a:cubicBezTo>
                  <a:cubicBezTo>
                    <a:pt x="28" y="18"/>
                    <a:pt x="28" y="17"/>
                    <a:pt x="27" y="17"/>
                  </a:cubicBezTo>
                  <a:close/>
                  <a:moveTo>
                    <a:pt x="54" y="43"/>
                  </a:moveTo>
                  <a:cubicBezTo>
                    <a:pt x="46" y="35"/>
                    <a:pt x="46" y="35"/>
                    <a:pt x="46" y="35"/>
                  </a:cubicBezTo>
                  <a:cubicBezTo>
                    <a:pt x="45" y="35"/>
                    <a:pt x="44" y="34"/>
                    <a:pt x="43" y="34"/>
                  </a:cubicBezTo>
                  <a:cubicBezTo>
                    <a:pt x="42" y="34"/>
                    <a:pt x="41" y="35"/>
                    <a:pt x="40" y="36"/>
                  </a:cubicBezTo>
                  <a:cubicBezTo>
                    <a:pt x="42" y="37"/>
                    <a:pt x="43" y="38"/>
                    <a:pt x="43" y="40"/>
                  </a:cubicBezTo>
                  <a:cubicBezTo>
                    <a:pt x="43" y="42"/>
                    <a:pt x="42" y="43"/>
                    <a:pt x="40" y="43"/>
                  </a:cubicBezTo>
                  <a:cubicBezTo>
                    <a:pt x="38" y="43"/>
                    <a:pt x="37" y="42"/>
                    <a:pt x="35" y="41"/>
                  </a:cubicBezTo>
                  <a:cubicBezTo>
                    <a:pt x="34" y="41"/>
                    <a:pt x="34" y="42"/>
                    <a:pt x="34" y="43"/>
                  </a:cubicBezTo>
                  <a:cubicBezTo>
                    <a:pt x="34" y="44"/>
                    <a:pt x="34" y="45"/>
                    <a:pt x="35" y="46"/>
                  </a:cubicBezTo>
                  <a:cubicBezTo>
                    <a:pt x="43" y="54"/>
                    <a:pt x="43" y="54"/>
                    <a:pt x="43" y="54"/>
                  </a:cubicBezTo>
                  <a:cubicBezTo>
                    <a:pt x="44" y="55"/>
                    <a:pt x="45" y="55"/>
                    <a:pt x="45" y="55"/>
                  </a:cubicBezTo>
                  <a:cubicBezTo>
                    <a:pt x="46" y="55"/>
                    <a:pt x="47" y="55"/>
                    <a:pt x="48" y="54"/>
                  </a:cubicBezTo>
                  <a:cubicBezTo>
                    <a:pt x="54" y="48"/>
                    <a:pt x="54" y="48"/>
                    <a:pt x="54" y="48"/>
                  </a:cubicBezTo>
                  <a:cubicBezTo>
                    <a:pt x="54" y="48"/>
                    <a:pt x="55" y="47"/>
                    <a:pt x="55" y="46"/>
                  </a:cubicBezTo>
                  <a:cubicBezTo>
                    <a:pt x="55" y="45"/>
                    <a:pt x="54" y="44"/>
                    <a:pt x="54" y="43"/>
                  </a:cubicBezTo>
                  <a:close/>
                </a:path>
              </a:pathLst>
            </a:custGeom>
            <a:solidFill>
              <a:schemeClr val="lt1"/>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050">
                <a:solidFill>
                  <a:schemeClr val="lt1"/>
                </a:solidFill>
                <a:latin typeface="Montserrat Light"/>
                <a:ea typeface="Montserrat Light"/>
                <a:cs typeface="Montserrat Light"/>
                <a:sym typeface="Montserrat Light"/>
              </a:endParaRPr>
            </a:p>
          </p:txBody>
        </p:sp>
      </p:grpSp>
      <p:grpSp>
        <p:nvGrpSpPr>
          <p:cNvPr id="643" name="Google Shape;643;p70"/>
          <p:cNvGrpSpPr/>
          <p:nvPr/>
        </p:nvGrpSpPr>
        <p:grpSpPr>
          <a:xfrm>
            <a:off x="7680633" y="2483142"/>
            <a:ext cx="483149" cy="483274"/>
            <a:chOff x="1994340" y="10251508"/>
            <a:chExt cx="1171269" cy="1171574"/>
          </a:xfrm>
        </p:grpSpPr>
        <p:sp>
          <p:nvSpPr>
            <p:cNvPr id="644" name="Google Shape;644;p70"/>
            <p:cNvSpPr/>
            <p:nvPr/>
          </p:nvSpPr>
          <p:spPr>
            <a:xfrm flipH="1">
              <a:off x="1994340" y="10251508"/>
              <a:ext cx="1171269" cy="1171574"/>
            </a:xfrm>
            <a:prstGeom prst="ellipse">
              <a:avLst/>
            </a:prstGeom>
            <a:noFill/>
            <a:ln w="12700" cap="flat" cmpd="sng">
              <a:solidFill>
                <a:schemeClr val="l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spcBef>
                  <a:spcPts val="0"/>
                </a:spcBef>
                <a:spcAft>
                  <a:spcPts val="0"/>
                </a:spcAft>
                <a:buNone/>
              </a:pPr>
              <a:endParaRPr sz="2000">
                <a:solidFill>
                  <a:schemeClr val="lt1"/>
                </a:solidFill>
                <a:latin typeface="Montserrat Light"/>
                <a:ea typeface="Montserrat Light"/>
                <a:cs typeface="Montserrat Light"/>
                <a:sym typeface="Montserrat Light"/>
              </a:endParaRPr>
            </a:p>
          </p:txBody>
        </p:sp>
        <p:sp>
          <p:nvSpPr>
            <p:cNvPr id="645" name="Google Shape;645;p70"/>
            <p:cNvSpPr/>
            <p:nvPr/>
          </p:nvSpPr>
          <p:spPr>
            <a:xfrm>
              <a:off x="2274223" y="10565492"/>
              <a:ext cx="623997" cy="484188"/>
            </a:xfrm>
            <a:custGeom>
              <a:avLst/>
              <a:gdLst/>
              <a:ahLst/>
              <a:cxnLst/>
              <a:rect l="l" t="t" r="r" b="b"/>
              <a:pathLst>
                <a:path w="72" h="56" extrusionOk="0">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chemeClr val="lt1"/>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050">
                <a:solidFill>
                  <a:schemeClr val="lt1"/>
                </a:solidFill>
                <a:latin typeface="Montserrat Light"/>
                <a:ea typeface="Montserrat Light"/>
                <a:cs typeface="Montserrat Light"/>
                <a:sym typeface="Montserrat Light"/>
              </a:endParaRPr>
            </a:p>
          </p:txBody>
        </p:sp>
      </p:grpSp>
      <p:grpSp>
        <p:nvGrpSpPr>
          <p:cNvPr id="646" name="Google Shape;646;p70"/>
          <p:cNvGrpSpPr/>
          <p:nvPr/>
        </p:nvGrpSpPr>
        <p:grpSpPr>
          <a:xfrm>
            <a:off x="8246776" y="2345282"/>
            <a:ext cx="3154287" cy="641618"/>
            <a:chOff x="5569322" y="5203372"/>
            <a:chExt cx="3853417" cy="641618"/>
          </a:xfrm>
        </p:grpSpPr>
        <p:sp>
          <p:nvSpPr>
            <p:cNvPr id="647" name="Google Shape;647;p70"/>
            <p:cNvSpPr txBox="1"/>
            <p:nvPr/>
          </p:nvSpPr>
          <p:spPr>
            <a:xfrm>
              <a:off x="5653136" y="5203372"/>
              <a:ext cx="2949882" cy="329488"/>
            </a:xfrm>
            <a:prstGeom prst="rect">
              <a:avLst/>
            </a:prstGeom>
            <a:noFill/>
            <a:ln>
              <a:noFill/>
            </a:ln>
          </p:spPr>
          <p:txBody>
            <a:bodyPr spcFirstLastPara="1" wrap="square" lIns="0" tIns="0" rIns="0" bIns="0" anchor="b" anchorCtr="0">
              <a:noAutofit/>
            </a:bodyPr>
            <a:lstStyle/>
            <a:p>
              <a:pPr marL="0" marR="0" lvl="0" indent="0" algn="l" rtl="0">
                <a:lnSpc>
                  <a:spcPct val="125000"/>
                </a:lnSpc>
                <a:spcBef>
                  <a:spcPts val="0"/>
                </a:spcBef>
                <a:spcAft>
                  <a:spcPts val="0"/>
                </a:spcAft>
                <a:buClr>
                  <a:schemeClr val="lt1"/>
                </a:buClr>
                <a:buSzPts val="1200"/>
                <a:buFont typeface="Arial"/>
                <a:buNone/>
              </a:pPr>
              <a:r>
                <a:rPr lang="en-US" sz="1200" b="1">
                  <a:solidFill>
                    <a:schemeClr val="lt1"/>
                  </a:solidFill>
                  <a:latin typeface="Montserrat Light"/>
                  <a:ea typeface="Montserrat Light"/>
                  <a:cs typeface="Montserrat Light"/>
                  <a:sym typeface="Montserrat Light"/>
                </a:rPr>
                <a:t>EMAIL</a:t>
              </a:r>
              <a:endParaRPr/>
            </a:p>
          </p:txBody>
        </p:sp>
        <p:sp>
          <p:nvSpPr>
            <p:cNvPr id="648" name="Google Shape;648;p70"/>
            <p:cNvSpPr/>
            <p:nvPr/>
          </p:nvSpPr>
          <p:spPr>
            <a:xfrm>
              <a:off x="5569322" y="5444638"/>
              <a:ext cx="3853417" cy="400352"/>
            </a:xfrm>
            <a:prstGeom prst="rect">
              <a:avLst/>
            </a:prstGeom>
            <a:noFill/>
            <a:ln>
              <a:noFill/>
            </a:ln>
          </p:spPr>
          <p:txBody>
            <a:bodyPr spcFirstLastPara="1" wrap="square" lIns="68550" tIns="34275" rIns="68550" bIns="34275" anchor="ctr" anchorCtr="0">
              <a:noAutofit/>
            </a:bodyPr>
            <a:lstStyle/>
            <a:p>
              <a:pPr marL="0" marR="0" lvl="0" indent="0" algn="l" rtl="0">
                <a:lnSpc>
                  <a:spcPct val="150000"/>
                </a:lnSpc>
                <a:spcBef>
                  <a:spcPts val="0"/>
                </a:spcBef>
                <a:spcAft>
                  <a:spcPts val="0"/>
                </a:spcAft>
                <a:buNone/>
              </a:pPr>
              <a:r>
                <a:rPr lang="en-US" sz="1600">
                  <a:solidFill>
                    <a:schemeClr val="lt1"/>
                  </a:solidFill>
                  <a:latin typeface="Montserrat Light"/>
                  <a:ea typeface="Montserrat Light"/>
                  <a:cs typeface="Montserrat Light"/>
                  <a:sym typeface="Montserrat Light"/>
                </a:rPr>
                <a:t>micaela.grohe@lern-fair.de</a:t>
              </a:r>
              <a:endParaRPr/>
            </a:p>
          </p:txBody>
        </p:sp>
      </p:grpSp>
      <p:sp>
        <p:nvSpPr>
          <p:cNvPr id="2" name="Textfeld 1">
            <a:extLst>
              <a:ext uri="{FF2B5EF4-FFF2-40B4-BE49-F238E27FC236}">
                <a16:creationId xmlns:a16="http://schemas.microsoft.com/office/drawing/2014/main" id="{13EE9D8A-4E21-2957-9BCF-0626529F4F0E}"/>
              </a:ext>
            </a:extLst>
          </p:cNvPr>
          <p:cNvSpPr txBox="1"/>
          <p:nvPr/>
        </p:nvSpPr>
        <p:spPr>
          <a:xfrm>
            <a:off x="8309368" y="4163192"/>
            <a:ext cx="1577676" cy="307777"/>
          </a:xfrm>
          <a:prstGeom prst="rect">
            <a:avLst/>
          </a:prstGeom>
          <a:noFill/>
        </p:spPr>
        <p:txBody>
          <a:bodyPr wrap="none" rtlCol="0">
            <a:spAutoFit/>
          </a:bodyPr>
          <a:lstStyle/>
          <a:p>
            <a:r>
              <a:rPr lang="de-DE">
                <a:solidFill>
                  <a:schemeClr val="bg1"/>
                </a:solidFill>
              </a:rPr>
              <a:t>www.mgrohee.de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79B7A75-C68D-FD57-8916-04EEB211E285}"/>
              </a:ext>
            </a:extLst>
          </p:cNvPr>
          <p:cNvSpPr>
            <a:spLocks noGrp="1"/>
          </p:cNvSpPr>
          <p:nvPr>
            <p:ph type="body" idx="1"/>
          </p:nvPr>
        </p:nvSpPr>
        <p:spPr/>
        <p:txBody>
          <a:bodyPr/>
          <a:lstStyle/>
          <a:p>
            <a:r>
              <a:rPr lang="de-DE" sz="2800" dirty="0">
                <a:solidFill>
                  <a:schemeClr val="accent1">
                    <a:lumMod val="50000"/>
                  </a:schemeClr>
                </a:solidFill>
              </a:rPr>
              <a:t>Technik</a:t>
            </a:r>
          </a:p>
          <a:p>
            <a:pPr>
              <a:spcBef>
                <a:spcPts val="0"/>
              </a:spcBef>
            </a:pPr>
            <a:endParaRPr lang="de-DE" sz="800" dirty="0">
              <a:solidFill>
                <a:schemeClr val="accent1">
                  <a:lumMod val="50000"/>
                </a:schemeClr>
              </a:solidFill>
            </a:endParaRPr>
          </a:p>
          <a:p>
            <a:pPr marL="571500" indent="-342900">
              <a:buFont typeface="Arial" panose="020B0604020202020204" pitchFamily="34" charset="0"/>
              <a:buChar char="•"/>
            </a:pPr>
            <a:r>
              <a:rPr lang="de-DE" dirty="0">
                <a:solidFill>
                  <a:schemeClr val="accent1">
                    <a:lumMod val="50000"/>
                  </a:schemeClr>
                </a:solidFill>
              </a:rPr>
              <a:t>Handy als Endgerät verhindert Bearbeitung von Arbeitsbögen.</a:t>
            </a:r>
          </a:p>
          <a:p>
            <a:pPr marL="571500" indent="-342900">
              <a:buFont typeface="Arial" panose="020B0604020202020204" pitchFamily="34" charset="0"/>
              <a:buChar char="•"/>
            </a:pPr>
            <a:r>
              <a:rPr lang="de-DE" dirty="0">
                <a:solidFill>
                  <a:schemeClr val="accent1">
                    <a:lumMod val="50000"/>
                  </a:schemeClr>
                </a:solidFill>
              </a:rPr>
              <a:t>Technische Probleme kosten viel Zeit.</a:t>
            </a:r>
          </a:p>
        </p:txBody>
      </p:sp>
      <p:sp>
        <p:nvSpPr>
          <p:cNvPr id="3" name="Titel 2">
            <a:extLst>
              <a:ext uri="{FF2B5EF4-FFF2-40B4-BE49-F238E27FC236}">
                <a16:creationId xmlns:a16="http://schemas.microsoft.com/office/drawing/2014/main" id="{8962304D-CDD9-9B20-EFD3-30AB8AA48519}"/>
              </a:ext>
            </a:extLst>
          </p:cNvPr>
          <p:cNvSpPr>
            <a:spLocks noGrp="1"/>
          </p:cNvSpPr>
          <p:nvPr>
            <p:ph type="title"/>
          </p:nvPr>
        </p:nvSpPr>
        <p:spPr/>
        <p:txBody>
          <a:bodyPr/>
          <a:lstStyle/>
          <a:p>
            <a:r>
              <a:rPr lang="de-DE"/>
              <a:t>Fallbeispiel 2</a:t>
            </a:r>
          </a:p>
        </p:txBody>
      </p:sp>
      <p:sp>
        <p:nvSpPr>
          <p:cNvPr id="4" name="Foliennummernplatzhalter 3">
            <a:extLst>
              <a:ext uri="{FF2B5EF4-FFF2-40B4-BE49-F238E27FC236}">
                <a16:creationId xmlns:a16="http://schemas.microsoft.com/office/drawing/2014/main" id="{56C35BC2-F797-0540-B0D7-8D0EAD7A7D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3</a:t>
            </a:fld>
            <a:endParaRPr lang="en-US"/>
          </a:p>
        </p:txBody>
      </p:sp>
    </p:spTree>
    <p:extLst>
      <p:ext uri="{BB962C8B-B14F-4D97-AF65-F5344CB8AC3E}">
        <p14:creationId xmlns:p14="http://schemas.microsoft.com/office/powerpoint/2010/main" val="338919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4E4B46A-09D3-6894-F4A9-593CCEF21525}"/>
              </a:ext>
            </a:extLst>
          </p:cNvPr>
          <p:cNvSpPr>
            <a:spLocks noGrp="1"/>
          </p:cNvSpPr>
          <p:nvPr>
            <p:ph type="body" idx="1"/>
          </p:nvPr>
        </p:nvSpPr>
        <p:spPr/>
        <p:txBody>
          <a:bodyPr/>
          <a:lstStyle/>
          <a:p>
            <a:pPr>
              <a:spcBef>
                <a:spcPts val="0"/>
              </a:spcBef>
            </a:pPr>
            <a:r>
              <a:rPr lang="de-DE" sz="2800" dirty="0"/>
              <a:t>Eltern</a:t>
            </a:r>
          </a:p>
          <a:p>
            <a:pPr>
              <a:spcBef>
                <a:spcPts val="0"/>
              </a:spcBef>
            </a:pPr>
            <a:endParaRPr lang="de-DE" sz="800" dirty="0"/>
          </a:p>
          <a:p>
            <a:r>
              <a:rPr lang="de-DE" dirty="0"/>
              <a:t>Die Mutter oder der Vater deiner Schülerin/deines Schülers sitzt in der Lernunterstützung daneben, stellt manchmal Fragen und gibt dem Kind Hinweise.</a:t>
            </a:r>
          </a:p>
        </p:txBody>
      </p:sp>
      <p:sp>
        <p:nvSpPr>
          <p:cNvPr id="3" name="Titel 2">
            <a:extLst>
              <a:ext uri="{FF2B5EF4-FFF2-40B4-BE49-F238E27FC236}">
                <a16:creationId xmlns:a16="http://schemas.microsoft.com/office/drawing/2014/main" id="{0EF508EE-E940-C74A-3A23-BA1974FF9161}"/>
              </a:ext>
            </a:extLst>
          </p:cNvPr>
          <p:cNvSpPr>
            <a:spLocks noGrp="1"/>
          </p:cNvSpPr>
          <p:nvPr>
            <p:ph type="title"/>
          </p:nvPr>
        </p:nvSpPr>
        <p:spPr/>
        <p:txBody>
          <a:bodyPr/>
          <a:lstStyle/>
          <a:p>
            <a:r>
              <a:rPr lang="de-DE"/>
              <a:t>Fallbeispiel 3</a:t>
            </a:r>
          </a:p>
        </p:txBody>
      </p:sp>
      <p:sp>
        <p:nvSpPr>
          <p:cNvPr id="4" name="Foliennummernplatzhalter 3">
            <a:extLst>
              <a:ext uri="{FF2B5EF4-FFF2-40B4-BE49-F238E27FC236}">
                <a16:creationId xmlns:a16="http://schemas.microsoft.com/office/drawing/2014/main" id="{B5BCC2F2-8277-D1E6-936A-B4CDDD0965E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4</a:t>
            </a:fld>
            <a:endParaRPr lang="en-US"/>
          </a:p>
        </p:txBody>
      </p:sp>
    </p:spTree>
    <p:extLst>
      <p:ext uri="{BB962C8B-B14F-4D97-AF65-F5344CB8AC3E}">
        <p14:creationId xmlns:p14="http://schemas.microsoft.com/office/powerpoint/2010/main" val="5253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70B3417-84F6-14E2-FF11-2DFF8A61F0E7}"/>
              </a:ext>
            </a:extLst>
          </p:cNvPr>
          <p:cNvSpPr>
            <a:spLocks noGrp="1"/>
          </p:cNvSpPr>
          <p:nvPr>
            <p:ph type="body" idx="1"/>
          </p:nvPr>
        </p:nvSpPr>
        <p:spPr/>
        <p:txBody>
          <a:bodyPr/>
          <a:lstStyle/>
          <a:p>
            <a:r>
              <a:rPr lang="de-DE"/>
              <a:t>Langsamkeit</a:t>
            </a:r>
          </a:p>
          <a:p>
            <a:r>
              <a:rPr lang="de-DE"/>
              <a:t>Dein:e Lernpartner:in ist sehr langsam beim Arbeiten und vielleicht auch beim Denken. Du möchtest die Stunde gerne besser nutzen, ohne Druck auszuüben.</a:t>
            </a:r>
          </a:p>
        </p:txBody>
      </p:sp>
      <p:sp>
        <p:nvSpPr>
          <p:cNvPr id="3" name="Titel 2">
            <a:extLst>
              <a:ext uri="{FF2B5EF4-FFF2-40B4-BE49-F238E27FC236}">
                <a16:creationId xmlns:a16="http://schemas.microsoft.com/office/drawing/2014/main" id="{68478F51-1D3A-B54C-F6EA-E43228B4E251}"/>
              </a:ext>
            </a:extLst>
          </p:cNvPr>
          <p:cNvSpPr>
            <a:spLocks noGrp="1"/>
          </p:cNvSpPr>
          <p:nvPr>
            <p:ph type="title"/>
          </p:nvPr>
        </p:nvSpPr>
        <p:spPr/>
        <p:txBody>
          <a:bodyPr/>
          <a:lstStyle/>
          <a:p>
            <a:r>
              <a:rPr lang="de-DE"/>
              <a:t>Fallbeispiel 4</a:t>
            </a:r>
          </a:p>
        </p:txBody>
      </p:sp>
      <p:sp>
        <p:nvSpPr>
          <p:cNvPr id="4" name="Foliennummernplatzhalter 3">
            <a:extLst>
              <a:ext uri="{FF2B5EF4-FFF2-40B4-BE49-F238E27FC236}">
                <a16:creationId xmlns:a16="http://schemas.microsoft.com/office/drawing/2014/main" id="{92A34DA0-C84D-4C93-42C3-6252722AE02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5</a:t>
            </a:fld>
            <a:endParaRPr lang="en-US"/>
          </a:p>
        </p:txBody>
      </p:sp>
    </p:spTree>
    <p:extLst>
      <p:ext uri="{BB962C8B-B14F-4D97-AF65-F5344CB8AC3E}">
        <p14:creationId xmlns:p14="http://schemas.microsoft.com/office/powerpoint/2010/main" val="245334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AF47019-A7BC-3E1E-67FF-8483D90DA63B}"/>
              </a:ext>
            </a:extLst>
          </p:cNvPr>
          <p:cNvSpPr>
            <a:spLocks noGrp="1"/>
          </p:cNvSpPr>
          <p:nvPr>
            <p:ph type="body" idx="1"/>
          </p:nvPr>
        </p:nvSpPr>
        <p:spPr/>
        <p:txBody>
          <a:bodyPr>
            <a:normAutofit/>
          </a:bodyPr>
          <a:lstStyle/>
          <a:p>
            <a:r>
              <a:rPr lang="de-DE" sz="2800">
                <a:latin typeface="Montserrat" pitchFamily="2" charset="77"/>
                <a:ea typeface="Calibri" panose="020F0502020204030204" pitchFamily="34" charset="0"/>
                <a:cs typeface="Calibri (Textkörper)"/>
              </a:rPr>
              <a:t>Vermeidung</a:t>
            </a:r>
            <a:r>
              <a:rPr lang="de-DE" sz="2000">
                <a:effectLst/>
                <a:latin typeface="Montserrat" pitchFamily="2" charset="77"/>
                <a:ea typeface="Calibri" panose="020F0502020204030204" pitchFamily="34" charset="0"/>
                <a:cs typeface="Calibri (Textkörper)"/>
              </a:rPr>
              <a:t>	</a:t>
            </a:r>
          </a:p>
          <a:p>
            <a:pPr>
              <a:spcBef>
                <a:spcPts val="0"/>
              </a:spcBef>
            </a:pPr>
            <a:endParaRPr lang="de-DE" sz="800">
              <a:latin typeface="Montserrat" pitchFamily="2" charset="77"/>
              <a:ea typeface="Calibri" panose="020F0502020204030204" pitchFamily="34" charset="0"/>
              <a:cs typeface="Calibri (Textkörper)"/>
            </a:endParaRPr>
          </a:p>
          <a:p>
            <a:r>
              <a:rPr lang="de-DE">
                <a:effectLst/>
                <a:latin typeface="Montserrat" pitchFamily="2" charset="77"/>
                <a:ea typeface="Calibri" panose="020F0502020204030204" pitchFamily="34" charset="0"/>
                <a:cs typeface="Calibri (Textkörper)"/>
              </a:rPr>
              <a:t>Dein:e Lernpartner:in erwartet und/oder bewirkt, dass du die Aufgaben löst.</a:t>
            </a:r>
            <a:r>
              <a:rPr lang="de-DE">
                <a:effectLst/>
                <a:latin typeface="Montserrat" pitchFamily="2" charset="77"/>
              </a:rPr>
              <a:t> </a:t>
            </a:r>
            <a:endParaRPr lang="de-DE">
              <a:latin typeface="Montserrat" pitchFamily="2" charset="77"/>
            </a:endParaRPr>
          </a:p>
        </p:txBody>
      </p:sp>
      <p:sp>
        <p:nvSpPr>
          <p:cNvPr id="3" name="Titel 2">
            <a:extLst>
              <a:ext uri="{FF2B5EF4-FFF2-40B4-BE49-F238E27FC236}">
                <a16:creationId xmlns:a16="http://schemas.microsoft.com/office/drawing/2014/main" id="{5E17AA9A-5F4F-9632-1DA3-A10AAA7A81EA}"/>
              </a:ext>
            </a:extLst>
          </p:cNvPr>
          <p:cNvSpPr>
            <a:spLocks noGrp="1"/>
          </p:cNvSpPr>
          <p:nvPr>
            <p:ph type="title"/>
          </p:nvPr>
        </p:nvSpPr>
        <p:spPr/>
        <p:txBody>
          <a:bodyPr/>
          <a:lstStyle/>
          <a:p>
            <a:r>
              <a:rPr lang="de-DE"/>
              <a:t>Fallbeispiel 5</a:t>
            </a:r>
          </a:p>
        </p:txBody>
      </p:sp>
      <p:sp>
        <p:nvSpPr>
          <p:cNvPr id="4" name="Foliennummernplatzhalter 3">
            <a:extLst>
              <a:ext uri="{FF2B5EF4-FFF2-40B4-BE49-F238E27FC236}">
                <a16:creationId xmlns:a16="http://schemas.microsoft.com/office/drawing/2014/main" id="{4492899F-9F67-22EC-071F-A2ADF5BD736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6</a:t>
            </a:fld>
            <a:endParaRPr lang="en-US"/>
          </a:p>
        </p:txBody>
      </p:sp>
    </p:spTree>
    <p:extLst>
      <p:ext uri="{BB962C8B-B14F-4D97-AF65-F5344CB8AC3E}">
        <p14:creationId xmlns:p14="http://schemas.microsoft.com/office/powerpoint/2010/main" val="2641087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0F5BB3D-4A30-D523-2009-6BE38D3B7007}"/>
              </a:ext>
            </a:extLst>
          </p:cNvPr>
          <p:cNvSpPr>
            <a:spLocks noGrp="1"/>
          </p:cNvSpPr>
          <p:nvPr>
            <p:ph type="body" idx="1"/>
          </p:nvPr>
        </p:nvSpPr>
        <p:spPr/>
        <p:txBody>
          <a:bodyPr/>
          <a:lstStyle/>
          <a:p>
            <a:pPr>
              <a:spcBef>
                <a:spcPts val="0"/>
              </a:spcBef>
            </a:pPr>
            <a:r>
              <a:rPr lang="de-DE" sz="2800">
                <a:solidFill>
                  <a:schemeClr val="accent1">
                    <a:lumMod val="50000"/>
                  </a:schemeClr>
                </a:solidFill>
              </a:rPr>
              <a:t>Desinteresse / Motivation</a:t>
            </a:r>
          </a:p>
          <a:p>
            <a:pPr>
              <a:spcBef>
                <a:spcPts val="0"/>
              </a:spcBef>
            </a:pPr>
            <a:endParaRPr lang="de-DE" sz="800">
              <a:solidFill>
                <a:schemeClr val="accent1">
                  <a:lumMod val="50000"/>
                </a:schemeClr>
              </a:solidFill>
            </a:endParaRPr>
          </a:p>
          <a:p>
            <a:pPr marL="228600" indent="0"/>
            <a:r>
              <a:rPr lang="de-DE">
                <a:solidFill>
                  <a:schemeClr val="accent1">
                    <a:lumMod val="50000"/>
                  </a:schemeClr>
                </a:solidFill>
              </a:rPr>
              <a:t>Lernpartner:in antwortet kaum auf Nachrichten, wirkt lustlos, antwortet auf Fragen einsilbig.</a:t>
            </a:r>
          </a:p>
        </p:txBody>
      </p:sp>
      <p:sp>
        <p:nvSpPr>
          <p:cNvPr id="3" name="Titel 2">
            <a:extLst>
              <a:ext uri="{FF2B5EF4-FFF2-40B4-BE49-F238E27FC236}">
                <a16:creationId xmlns:a16="http://schemas.microsoft.com/office/drawing/2014/main" id="{AB25A05E-CBBC-3033-4FEF-B3DDCEEC74E8}"/>
              </a:ext>
            </a:extLst>
          </p:cNvPr>
          <p:cNvSpPr>
            <a:spLocks noGrp="1"/>
          </p:cNvSpPr>
          <p:nvPr>
            <p:ph type="title"/>
          </p:nvPr>
        </p:nvSpPr>
        <p:spPr/>
        <p:txBody>
          <a:bodyPr/>
          <a:lstStyle/>
          <a:p>
            <a:r>
              <a:rPr lang="de-DE"/>
              <a:t>Fallbeispiel 6</a:t>
            </a:r>
          </a:p>
        </p:txBody>
      </p:sp>
      <p:sp>
        <p:nvSpPr>
          <p:cNvPr id="4" name="Foliennummernplatzhalter 3">
            <a:extLst>
              <a:ext uri="{FF2B5EF4-FFF2-40B4-BE49-F238E27FC236}">
                <a16:creationId xmlns:a16="http://schemas.microsoft.com/office/drawing/2014/main" id="{D688E413-6BF6-351D-DFD7-C3EDC744CCA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7</a:t>
            </a:fld>
            <a:endParaRPr lang="en-US"/>
          </a:p>
        </p:txBody>
      </p:sp>
    </p:spTree>
    <p:extLst>
      <p:ext uri="{BB962C8B-B14F-4D97-AF65-F5344CB8AC3E}">
        <p14:creationId xmlns:p14="http://schemas.microsoft.com/office/powerpoint/2010/main" val="247374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61DCF2D-35C5-45B3-F3D7-CC2C6E07BD38}"/>
              </a:ext>
            </a:extLst>
          </p:cNvPr>
          <p:cNvSpPr>
            <a:spLocks noGrp="1"/>
          </p:cNvSpPr>
          <p:nvPr>
            <p:ph type="body" idx="1"/>
          </p:nvPr>
        </p:nvSpPr>
        <p:spPr/>
        <p:txBody>
          <a:bodyPr/>
          <a:lstStyle/>
          <a:p>
            <a:pPr>
              <a:spcBef>
                <a:spcPts val="0"/>
              </a:spcBef>
            </a:pPr>
            <a:r>
              <a:rPr lang="de-DE" sz="2800" dirty="0">
                <a:solidFill>
                  <a:schemeClr val="accent1">
                    <a:lumMod val="50000"/>
                  </a:schemeClr>
                </a:solidFill>
              </a:rPr>
              <a:t>Unverbindlichkeit</a:t>
            </a:r>
          </a:p>
          <a:p>
            <a:pPr>
              <a:spcBef>
                <a:spcPts val="0"/>
              </a:spcBef>
            </a:pPr>
            <a:endParaRPr lang="de-DE" sz="800" dirty="0">
              <a:solidFill>
                <a:schemeClr val="accent1">
                  <a:lumMod val="50000"/>
                </a:schemeClr>
              </a:solidFill>
            </a:endParaRPr>
          </a:p>
          <a:p>
            <a:r>
              <a:rPr lang="de-DE" dirty="0" err="1">
                <a:solidFill>
                  <a:schemeClr val="accent1">
                    <a:lumMod val="50000"/>
                  </a:schemeClr>
                </a:solidFill>
              </a:rPr>
              <a:t>Lernpartner:in</a:t>
            </a:r>
            <a:r>
              <a:rPr lang="de-DE" dirty="0">
                <a:solidFill>
                  <a:schemeClr val="accent1">
                    <a:lumMod val="50000"/>
                  </a:schemeClr>
                </a:solidFill>
              </a:rPr>
              <a:t> erscheint nicht, weil sie auf Klassenreise ist oder einen anderen Termin wahrnimmt, ohne dir vorher Bescheid zu geben.</a:t>
            </a:r>
          </a:p>
        </p:txBody>
      </p:sp>
      <p:sp>
        <p:nvSpPr>
          <p:cNvPr id="3" name="Titel 2">
            <a:extLst>
              <a:ext uri="{FF2B5EF4-FFF2-40B4-BE49-F238E27FC236}">
                <a16:creationId xmlns:a16="http://schemas.microsoft.com/office/drawing/2014/main" id="{AE259945-0C31-E172-52C1-81DAB4B1EC43}"/>
              </a:ext>
            </a:extLst>
          </p:cNvPr>
          <p:cNvSpPr>
            <a:spLocks noGrp="1"/>
          </p:cNvSpPr>
          <p:nvPr>
            <p:ph type="title"/>
          </p:nvPr>
        </p:nvSpPr>
        <p:spPr/>
        <p:txBody>
          <a:bodyPr/>
          <a:lstStyle/>
          <a:p>
            <a:r>
              <a:rPr lang="de-DE"/>
              <a:t>Fallbeispiel 7</a:t>
            </a:r>
          </a:p>
        </p:txBody>
      </p:sp>
      <p:sp>
        <p:nvSpPr>
          <p:cNvPr id="4" name="Foliennummernplatzhalter 3">
            <a:extLst>
              <a:ext uri="{FF2B5EF4-FFF2-40B4-BE49-F238E27FC236}">
                <a16:creationId xmlns:a16="http://schemas.microsoft.com/office/drawing/2014/main" id="{99C3CAC3-773D-8D16-A9FC-050C07392AD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8</a:t>
            </a:fld>
            <a:endParaRPr lang="en-US"/>
          </a:p>
        </p:txBody>
      </p:sp>
    </p:spTree>
    <p:extLst>
      <p:ext uri="{BB962C8B-B14F-4D97-AF65-F5344CB8AC3E}">
        <p14:creationId xmlns:p14="http://schemas.microsoft.com/office/powerpoint/2010/main" val="22148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0"/>
          <p:cNvSpPr txBox="1">
            <a:spLocks noGrp="1"/>
          </p:cNvSpPr>
          <p:nvPr>
            <p:ph type="body" idx="1"/>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3A5E5D"/>
              </a:buClr>
              <a:buSzPts val="2400"/>
              <a:buNone/>
            </a:pPr>
            <a:r>
              <a:rPr lang="de-DE" sz="2800" dirty="0">
                <a:effectLst/>
                <a:latin typeface="Montserrat" pitchFamily="2" charset="77"/>
                <a:ea typeface="Calibri" panose="020F0502020204030204" pitchFamily="34" charset="0"/>
                <a:cs typeface="Calibri (Textkörper)"/>
              </a:rPr>
              <a:t>Ablenkung</a:t>
            </a:r>
          </a:p>
          <a:p>
            <a:pPr marL="0" lvl="0" indent="0" algn="l" rtl="0">
              <a:lnSpc>
                <a:spcPct val="100000"/>
              </a:lnSpc>
              <a:spcBef>
                <a:spcPts val="0"/>
              </a:spcBef>
              <a:spcAft>
                <a:spcPts val="0"/>
              </a:spcAft>
              <a:buClr>
                <a:srgbClr val="3A5E5D"/>
              </a:buClr>
              <a:buSzPts val="2400"/>
              <a:buNone/>
            </a:pPr>
            <a:endParaRPr lang="de-DE" sz="800" dirty="0">
              <a:latin typeface="Montserrat" pitchFamily="2" charset="77"/>
              <a:ea typeface="Calibri" panose="020F0502020204030204" pitchFamily="34" charset="0"/>
              <a:cs typeface="Calibri (Textkörper)"/>
            </a:endParaRPr>
          </a:p>
          <a:p>
            <a:pPr marL="0" lvl="0" indent="0" algn="l" rtl="0">
              <a:lnSpc>
                <a:spcPct val="100000"/>
              </a:lnSpc>
              <a:spcBef>
                <a:spcPts val="0"/>
              </a:spcBef>
              <a:spcAft>
                <a:spcPts val="0"/>
              </a:spcAft>
              <a:buClr>
                <a:srgbClr val="3A5E5D"/>
              </a:buClr>
              <a:buSzPts val="2400"/>
              <a:buNone/>
            </a:pPr>
            <a:r>
              <a:rPr lang="de-DE" dirty="0">
                <a:effectLst/>
                <a:latin typeface="Montserrat" pitchFamily="2" charset="77"/>
                <a:ea typeface="Calibri" panose="020F0502020204030204" pitchFamily="34" charset="0"/>
                <a:cs typeface="Calibri (Textkörper)"/>
              </a:rPr>
              <a:t>Das Kind steht oft auf, läuft im Zimmer herum, </a:t>
            </a:r>
            <a:r>
              <a:rPr lang="de-DE" dirty="0">
                <a:latin typeface="Montserrat" pitchFamily="2" charset="77"/>
                <a:ea typeface="Calibri" panose="020F0502020204030204" pitchFamily="34" charset="0"/>
                <a:cs typeface="Calibri (Textkörper)"/>
              </a:rPr>
              <a:t>spricht über</a:t>
            </a:r>
            <a:r>
              <a:rPr lang="de-DE" dirty="0">
                <a:effectLst/>
                <a:latin typeface="Montserrat" pitchFamily="2" charset="77"/>
                <a:ea typeface="Calibri" panose="020F0502020204030204" pitchFamily="34" charset="0"/>
                <a:cs typeface="Calibri (Textkörper)"/>
              </a:rPr>
              <a:t> außerschulische Themen. </a:t>
            </a:r>
          </a:p>
          <a:p>
            <a:pPr marL="0" lvl="0" indent="0" algn="l" rtl="0">
              <a:lnSpc>
                <a:spcPct val="100000"/>
              </a:lnSpc>
              <a:spcBef>
                <a:spcPts val="0"/>
              </a:spcBef>
              <a:spcAft>
                <a:spcPts val="0"/>
              </a:spcAft>
              <a:buClr>
                <a:srgbClr val="3A5E5D"/>
              </a:buClr>
              <a:buSzPts val="2400"/>
              <a:buNone/>
            </a:pPr>
            <a:r>
              <a:rPr lang="de-DE" dirty="0">
                <a:latin typeface="Montserrat" pitchFamily="2" charset="77"/>
                <a:ea typeface="Calibri" panose="020F0502020204030204" pitchFamily="34" charset="0"/>
                <a:cs typeface="Calibri (Textkörper)"/>
              </a:rPr>
              <a:t>Du</a:t>
            </a:r>
            <a:r>
              <a:rPr lang="de-DE" dirty="0">
                <a:effectLst/>
                <a:latin typeface="Montserrat" pitchFamily="2" charset="77"/>
                <a:ea typeface="Calibri" panose="020F0502020204030204" pitchFamily="34" charset="0"/>
                <a:cs typeface="Calibri (Textkörper)"/>
              </a:rPr>
              <a:t> bemühst dich ständig, das Kind zum Arbeiten zu bewegen, was maximal </a:t>
            </a:r>
          </a:p>
          <a:p>
            <a:pPr marL="0" lvl="0" indent="0" algn="l" rtl="0">
              <a:lnSpc>
                <a:spcPct val="100000"/>
              </a:lnSpc>
              <a:spcBef>
                <a:spcPts val="0"/>
              </a:spcBef>
              <a:spcAft>
                <a:spcPts val="0"/>
              </a:spcAft>
              <a:buClr>
                <a:srgbClr val="3A5E5D"/>
              </a:buClr>
              <a:buSzPts val="2400"/>
              <a:buNone/>
            </a:pPr>
            <a:r>
              <a:rPr lang="de-DE" dirty="0">
                <a:effectLst/>
                <a:latin typeface="Montserrat" pitchFamily="2" charset="77"/>
                <a:ea typeface="Calibri" panose="020F0502020204030204" pitchFamily="34" charset="0"/>
                <a:cs typeface="Calibri (Textkörper)"/>
              </a:rPr>
              <a:t>10 Minuten gelingt.</a:t>
            </a:r>
            <a:r>
              <a:rPr lang="de-DE" dirty="0">
                <a:effectLst/>
                <a:latin typeface="Montserrat" pitchFamily="2" charset="77"/>
              </a:rPr>
              <a:t> </a:t>
            </a:r>
            <a:endParaRPr dirty="0">
              <a:latin typeface="Montserrat" pitchFamily="2" charset="77"/>
            </a:endParaRPr>
          </a:p>
        </p:txBody>
      </p:sp>
      <p:sp>
        <p:nvSpPr>
          <p:cNvPr id="333" name="Google Shape;333;p4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Font typeface="Montserrat ExtraBold"/>
              <a:buNone/>
            </a:pPr>
            <a:r>
              <a:rPr lang="en-US"/>
              <a:t>Fallbeispiel 8</a:t>
            </a:r>
            <a:endParaRPr/>
          </a:p>
        </p:txBody>
      </p:sp>
      <p:sp>
        <p:nvSpPr>
          <p:cNvPr id="334" name="Google Shape;334;p40"/>
          <p:cNvSpPr>
            <a:spLocks noGrp="1"/>
          </p:cNvSpPr>
          <p:nvPr>
            <p:ph type="sldNum" idx="12"/>
          </p:nvPr>
        </p:nvSpPr>
        <p:spPr>
          <a:prstGeom prst="roundRect">
            <a:avLst>
              <a:gd name="adj" fmla="val 23961"/>
            </a:avLst>
          </a:prstGeom>
          <a:blipFill rotWithShape="1">
            <a:blip r:embed="rId3">
              <a:alphaModFix/>
            </a:blip>
            <a:stretch>
              <a:fillRect/>
            </a:stretch>
          </a:blipFill>
          <a:ln>
            <a:noFill/>
          </a:ln>
        </p:spPr>
        <p:txBody>
          <a:bodyPr spcFirstLastPara="1" wrap="square" lIns="0" tIns="0" rIns="91425" bIns="0" anchor="ctr" anchorCtr="0">
            <a:noAutofit/>
          </a:bodyPr>
          <a:lstStyle/>
          <a:p>
            <a:pPr marL="0" lvl="0" indent="0" algn="ct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a:themeElements>
    <a:clrScheme name="Custom 1076">
      <a:dk1>
        <a:srgbClr val="20383C"/>
      </a:dk1>
      <a:lt1>
        <a:srgbClr val="FFFFFF"/>
      </a:lt1>
      <a:dk2>
        <a:srgbClr val="20383C"/>
      </a:dk2>
      <a:lt2>
        <a:srgbClr val="E7E6E6"/>
      </a:lt2>
      <a:accent1>
        <a:srgbClr val="82B1B0"/>
      </a:accent1>
      <a:accent2>
        <a:srgbClr val="2B4B51"/>
      </a:accent2>
      <a:accent3>
        <a:srgbClr val="DBDDDD"/>
      </a:accent3>
      <a:accent4>
        <a:srgbClr val="405B73"/>
      </a:accent4>
      <a:accent5>
        <a:srgbClr val="D45D38"/>
      </a:accent5>
      <a:accent6>
        <a:srgbClr val="F4CC5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rn-Fair PowerPoint Master" id="{2AC35B7A-53B2-254D-9F22-842EE020ECB9}" vid="{295AAA80-7113-CF4B-82B3-2F5068DD8F98}"/>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Template>
  <TotalTime>0</TotalTime>
  <Words>1781</Words>
  <Application>Microsoft Macintosh PowerPoint</Application>
  <PresentationFormat>Breitbild</PresentationFormat>
  <Paragraphs>176</Paragraphs>
  <Slides>22</Slides>
  <Notes>20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22</vt:i4>
      </vt:variant>
    </vt:vector>
  </HeadingPairs>
  <TitlesOfParts>
    <vt:vector size="30" baseType="lpstr">
      <vt:lpstr>Helvetica Neue</vt:lpstr>
      <vt:lpstr>Arial</vt:lpstr>
      <vt:lpstr>Calibri</vt:lpstr>
      <vt:lpstr>Montserrat Light</vt:lpstr>
      <vt:lpstr>Montserrat ExtraBold</vt:lpstr>
      <vt:lpstr>Wingdings</vt:lpstr>
      <vt:lpstr>Montserrat</vt:lpstr>
      <vt:lpstr>Office</vt:lpstr>
      <vt:lpstr>Was tun, wenn...?</vt:lpstr>
      <vt:lpstr>Fallbeispiel 1</vt:lpstr>
      <vt:lpstr>Fallbeispiel 2</vt:lpstr>
      <vt:lpstr>Fallbeispiel 3</vt:lpstr>
      <vt:lpstr>Fallbeispiel 4</vt:lpstr>
      <vt:lpstr>Fallbeispiel 5</vt:lpstr>
      <vt:lpstr>Fallbeispiel 6</vt:lpstr>
      <vt:lpstr>Fallbeispiel 7</vt:lpstr>
      <vt:lpstr>Fallbeispiel 8</vt:lpstr>
      <vt:lpstr>Fallbeispiel 9</vt:lpstr>
      <vt:lpstr>Fallbeispiel 10</vt:lpstr>
      <vt:lpstr>Fallbeispiel 11</vt:lpstr>
      <vt:lpstr>Fallbeispiel 12</vt:lpstr>
      <vt:lpstr>Fallbeispiel 13</vt:lpstr>
      <vt:lpstr>Fallbeispiel 14</vt:lpstr>
      <vt:lpstr>Fallbeispiel 15</vt:lpstr>
      <vt:lpstr>Fallbeispiel 16</vt:lpstr>
      <vt:lpstr>Fallbeispiel 17</vt:lpstr>
      <vt:lpstr>Fallbeispiel 18</vt:lpstr>
      <vt:lpstr>Fallbeispiel 19</vt:lpstr>
      <vt:lpstr>Fallbeispiel 20</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 tun, wenn...?</dc:title>
  <dc:creator>Micaela</dc:creator>
  <cp:lastModifiedBy>Micaela Grohe´</cp:lastModifiedBy>
  <cp:revision>33</cp:revision>
  <dcterms:created xsi:type="dcterms:W3CDTF">2023-11-04T09:54:51Z</dcterms:created>
  <dcterms:modified xsi:type="dcterms:W3CDTF">2026-04-14T17:04:17Z</dcterms:modified>
</cp:coreProperties>
</file>